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6858000" cx="9144000"/>
  <p:notesSz cx="7315200" cy="9601200"/>
  <p:embeddedFontLst>
    <p:embeddedFont>
      <p:font typeface="Arimo"/>
      <p:regular r:id="rId93"/>
      <p:bold r:id="rId94"/>
      <p:italic r:id="rId95"/>
      <p:boldItalic r:id="rId96"/>
    </p:embeddedFont>
    <p:embeddedFont>
      <p:font typeface="Tahoma"/>
      <p:regular r:id="rId97"/>
      <p:bold r:id="rId98"/>
    </p:embeddedFont>
    <p:embeddedFont>
      <p:font typeface="Rosarivo"/>
      <p:regular r:id="rId99"/>
      <p:italic r:id="rId100"/>
    </p:embeddedFont>
    <p:embeddedFont>
      <p:font typeface="Noto Sans Symbols"/>
      <p:regular r:id="rId101"/>
      <p:bold r:id="rId102"/>
    </p:embeddedFont>
    <p:embeddedFont>
      <p:font typeface="Gill Sans"/>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05" roundtripDataSignature="AMtx7mggVvHjM6/W4bfaHpnZZXO3kmg+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customschemas.google.com/relationships/presentationmetadata" Target="metadata"/><Relationship Id="rId104" Type="http://schemas.openxmlformats.org/officeDocument/2006/relationships/font" Target="fonts/Gill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GillSans-regular.fntdata"/><Relationship Id="rId102" Type="http://schemas.openxmlformats.org/officeDocument/2006/relationships/font" Target="fonts/NotoSansSymbols-bold.fntdata"/><Relationship Id="rId101" Type="http://schemas.openxmlformats.org/officeDocument/2006/relationships/font" Target="fonts/NotoSansSymbols-regular.fntdata"/><Relationship Id="rId100" Type="http://schemas.openxmlformats.org/officeDocument/2006/relationships/font" Target="fonts/Rosariv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rimo-italic.fntdata"/><Relationship Id="rId94" Type="http://schemas.openxmlformats.org/officeDocument/2006/relationships/font" Target="fonts/Arimo-bold.fntdata"/><Relationship Id="rId97" Type="http://schemas.openxmlformats.org/officeDocument/2006/relationships/font" Target="fonts/Tahoma-regular.fntdata"/><Relationship Id="rId96" Type="http://schemas.openxmlformats.org/officeDocument/2006/relationships/font" Target="fonts/Arimo-boldItalic.fntdata"/><Relationship Id="rId11" Type="http://schemas.openxmlformats.org/officeDocument/2006/relationships/slide" Target="slides/slide5.xml"/><Relationship Id="rId99" Type="http://schemas.openxmlformats.org/officeDocument/2006/relationships/font" Target="fonts/Rosarivo-regular.fntdata"/><Relationship Id="rId10" Type="http://schemas.openxmlformats.org/officeDocument/2006/relationships/slide" Target="slides/slide4.xml"/><Relationship Id="rId98" Type="http://schemas.openxmlformats.org/officeDocument/2006/relationships/font" Target="fonts/Tahoma-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Arimo-regular.fntdata"/><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375" y="0"/>
            <a:ext cx="3170238" cy="479425"/>
          </a:xfrm>
          <a:prstGeom prst="rect">
            <a:avLst/>
          </a:prstGeom>
          <a:noFill/>
          <a:ln>
            <a:noFill/>
          </a:ln>
        </p:spPr>
        <p:txBody>
          <a:bodyPr anchorCtr="0" anchor="t" bIns="48325" lIns="96650" spcFirstLastPara="1" rIns="96650" wrap="square" tIns="48325">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latin typeface="Arial"/>
              <a:ea typeface="Arial"/>
              <a:cs typeface="Arial"/>
              <a:sym typeface="Arial"/>
            </a:endParaRPr>
          </a:p>
        </p:txBody>
      </p:sp>
      <p:sp>
        <p:nvSpPr>
          <p:cNvPr id="120" name="Google Shape;120;p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b="0" i="0" lang="en-US" sz="1300" u="none" cap="none" strike="noStrike">
                <a:solidFill>
                  <a:schemeClr val="lt1"/>
                </a:solidFill>
                <a:latin typeface="Arial"/>
                <a:ea typeface="Arial"/>
                <a:cs typeface="Arial"/>
                <a:sym typeface="Arial"/>
              </a:rPr>
              <a:t>‹#›</a:t>
            </a:fld>
            <a:endParaRPr b="0" i="0" sz="1300" u="none" cap="none" strike="noStrike">
              <a:solidFill>
                <a:schemeClr val="lt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46" name="Google Shape;1246;p1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1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66" name="Google Shape;1266;p1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78" name="Google Shape;1278;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408" name="Google Shape;1408;p1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416" name="Google Shape;1416;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1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62" name="Google Shape;1562;p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70" name="Google Shape;1570;p1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78" name="Google Shape;1578;p1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04" name="Google Shape;1604;p1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9: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i="0" lang="en-US" sz="1200">
                <a:solidFill>
                  <a:schemeClr val="dk1"/>
                </a:solidFill>
                <a:latin typeface="Times New Roman"/>
                <a:ea typeface="Times New Roman"/>
                <a:cs typeface="Times New Roman"/>
                <a:sym typeface="Times New Roman"/>
              </a:rPr>
              <a:t>‹#›</a:t>
            </a:fld>
            <a:endParaRPr i="0" sz="1200">
              <a:solidFill>
                <a:schemeClr val="dk1"/>
              </a:solidFill>
              <a:latin typeface="Times New Roman"/>
              <a:ea typeface="Times New Roman"/>
              <a:cs typeface="Times New Roman"/>
              <a:sym typeface="Times New Roman"/>
            </a:endParaRPr>
          </a:p>
        </p:txBody>
      </p:sp>
      <p:sp>
        <p:nvSpPr>
          <p:cNvPr id="1613" name="Google Shape;1613;p1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4" name="Google Shape;1614;p1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latin typeface="Times New Roman"/>
                <a:ea typeface="Times New Roman"/>
                <a:cs typeface="Times New Roman"/>
                <a:sym typeface="Times New Roman"/>
              </a:rPr>
              <a:t>Kurose and Ross forgot to say anything about wrapping the carry and adding it to low order bit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28" name="Google Shape;128;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2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30" name="Google Shape;1630;p2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2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38" name="Google Shape;1638;p2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2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48" name="Google Shape;1648;p2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2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8" name="Google Shape;1658;p2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659" name="Google Shape;1659;p2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2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68" name="Google Shape;1668;p2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2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97" name="Google Shape;1697;p2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2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721" name="Google Shape;1721;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2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745" name="Google Shape;1745;p2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753" name="Google Shape;1753;p2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760" name="Google Shape;1760;p2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40" name="Google Shape;140;p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3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805" name="Google Shape;1805;p3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p3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859" name="Google Shape;1859;p3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3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917" name="Google Shape;1917;p3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33: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930" name="Google Shape;1930;p3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3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978" name="Google Shape;1978;p3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3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022" name="Google Shape;2022;p3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p3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030" name="Google Shape;2030;p3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3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7" name="Google Shape;2037;p3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038" name="Google Shape;2038;p37: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3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090" name="Google Shape;2090;p3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3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125" name="Google Shape;2125;p3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0" name="Google Shape;150;p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4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133" name="Google Shape;2133;p4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4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140" name="Google Shape;2140;p4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p4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147" name="Google Shape;2147;p4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43: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216" name="Google Shape;2216;p4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4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300" name="Google Shape;2300;p4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p4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23" name="Google Shape;2423;p4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424" name="Google Shape;2424;p4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4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459" name="Google Shape;2459;p4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4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484" name="Google Shape;2484;p4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4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571" name="Google Shape;2571;p4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p4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33" name="Google Shape;2633;p4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57" name="Google Shape;157;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5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41" name="Google Shape;2641;p5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51: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54" name="Google Shape;2654;p5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52: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664" name="Google Shape;2664;p5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p53: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01" name="Google Shape;2701;p5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54: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24" name="Google Shape;2724;p5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5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731" name="Google Shape;2731;p5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p56: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05" name="Google Shape;2805;p5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6" name="Google Shape;2806;p5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p57: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20" name="Google Shape;2820;p5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1" name="Google Shape;2821;p5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p58: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28" name="Google Shape;2828;p5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9" name="Google Shape;2829;p5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p59: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41" name="Google Shape;2841;p5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2" name="Google Shape;2842;p5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65" name="Google Shape;165;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p60: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49" name="Google Shape;2849;p6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0" name="Google Shape;2850;p6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61: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57" name="Google Shape;2857;p6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8" name="Google Shape;2858;p6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p62: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65" name="Google Shape;2865;p6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6" name="Google Shape;2866;p6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p63: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2874" name="Google Shape;2874;p6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5" name="Google Shape;2875;p6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p64: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884" name="Google Shape;2884;p6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5" name="Google Shape;2885;p6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p6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2892" name="Google Shape;2892;p6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3" name="Google Shape;2893;p6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p66: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2902" name="Google Shape;2902;p6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3" name="Google Shape;2903;p66: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6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0" name="Google Shape;2910;p67: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2911" name="Google Shape;2911;p67: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6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18" name="Google Shape;2918;p6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6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27" name="Google Shape;2927;p6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579" name="Google Shape;579;p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p70: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2943" name="Google Shape;2943;p7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71: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15" name="Google Shape;3015;p7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6" name="Google Shape;3016;p7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p72: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25" name="Google Shape;3025;p7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6" name="Google Shape;3026;p7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p73: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40" name="Google Shape;3040;p7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1" name="Google Shape;3041;p7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74: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48" name="Google Shape;3048;p7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9" name="Google Shape;3049;p7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75: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056" name="Google Shape;3056;p7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7" name="Google Shape;3057;p75: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7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66" name="Google Shape;3066;p7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p77: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073" name="Google Shape;3073;p77: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78: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80" name="Google Shape;3080;p7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1" name="Google Shape;3081;p78: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rPr lang="en-US"/>
              <a:t>Theoretically, Selective- Repeat uses one timer for each outstanding packet. </a:t>
            </a:r>
            <a:endParaRPr/>
          </a:p>
          <a:p>
            <a:pPr indent="0" lvl="0" marL="0" rtl="0" algn="l">
              <a:spcBef>
                <a:spcPts val="360"/>
              </a:spcBef>
              <a:spcAft>
                <a:spcPts val="0"/>
              </a:spcAft>
              <a:buNone/>
            </a:pPr>
            <a:r>
              <a:rPr lang="en-US"/>
              <a:t>When a timer expires, only the corresponding packet is resent. In other words, GBN treats outstanding packets as a group; SR treats them individually.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However, most transport- layer protocols that implement SR use only a single timer. For this reason, we use only one timer.</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p79: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088" name="Google Shape;3088;p7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9" name="Google Shape;3089;p79: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8: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095" name="Google Shape;1095;p8: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80: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096" name="Google Shape;3096;p80: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7" name="Google Shape;3097;p80: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81:notes"/>
          <p:cNvSpPr txBox="1"/>
          <p:nvPr>
            <p:ph idx="12" type="sldNum"/>
          </p:nvPr>
        </p:nvSpPr>
        <p:spPr>
          <a:xfrm>
            <a:off x="4143375"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Times New Roman"/>
                <a:ea typeface="Times New Roman"/>
                <a:cs typeface="Times New Roman"/>
                <a:sym typeface="Times New Roman"/>
              </a:rPr>
              <a:t>‹#›</a:t>
            </a:fld>
            <a:endParaRPr b="0" i="0" sz="1200">
              <a:solidFill>
                <a:schemeClr val="dk1"/>
              </a:solidFill>
              <a:latin typeface="Times New Roman"/>
              <a:ea typeface="Times New Roman"/>
              <a:cs typeface="Times New Roman"/>
              <a:sym typeface="Times New Roman"/>
            </a:endParaRPr>
          </a:p>
        </p:txBody>
      </p:sp>
      <p:sp>
        <p:nvSpPr>
          <p:cNvPr id="3106" name="Google Shape;3106;p8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7" name="Google Shape;3107;p81: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p82: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116" name="Google Shape;3116;p8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7" name="Google Shape;3117;p82: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83: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124" name="Google Shape;3124;p83: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5" name="Google Shape;3125;p83: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84:notes"/>
          <p:cNvSpPr txBox="1"/>
          <p:nvPr>
            <p:ph idx="11" type="ftr"/>
          </p:nvPr>
        </p:nvSpPr>
        <p:spPr>
          <a:xfrm>
            <a:off x="0" y="9120188"/>
            <a:ext cx="3170238" cy="479425"/>
          </a:xfrm>
          <a:prstGeom prst="rect">
            <a:avLst/>
          </a:prstGeom>
          <a:noFill/>
          <a:ln>
            <a:noFill/>
          </a:ln>
        </p:spPr>
        <p:txBody>
          <a:bodyPr anchorCtr="0" anchor="b" bIns="48325" lIns="96650" spcFirstLastPara="1" rIns="96650" wrap="square" tIns="48325">
            <a:noAutofit/>
          </a:bodyPr>
          <a:lstStyle/>
          <a:p>
            <a:pPr indent="0" lvl="0" marL="0" marR="0" rtl="0" algn="l">
              <a:spcBef>
                <a:spcPts val="0"/>
              </a:spcBef>
              <a:spcAft>
                <a:spcPts val="0"/>
              </a:spcAft>
              <a:buNone/>
            </a:pPr>
            <a:r>
              <a:rPr b="0" i="0" lang="en-US" sz="1200">
                <a:solidFill>
                  <a:schemeClr val="dk1"/>
                </a:solidFill>
                <a:latin typeface="Times New Roman"/>
                <a:ea typeface="Times New Roman"/>
                <a:cs typeface="Times New Roman"/>
                <a:sym typeface="Times New Roman"/>
              </a:rPr>
              <a:t>23.#</a:t>
            </a:r>
            <a:endParaRPr/>
          </a:p>
        </p:txBody>
      </p:sp>
      <p:sp>
        <p:nvSpPr>
          <p:cNvPr id="3139" name="Google Shape;3139;p8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0" name="Google Shape;3140;p84:notes"/>
          <p:cNvSpPr txBox="1"/>
          <p:nvPr>
            <p:ph idx="1" type="body"/>
          </p:nvPr>
        </p:nvSpPr>
        <p:spPr>
          <a:xfrm>
            <a:off x="731838" y="4560888"/>
            <a:ext cx="5851525" cy="4319587"/>
          </a:xfrm>
          <a:prstGeom prst="rect">
            <a:avLst/>
          </a:prstGeom>
          <a:noFill/>
          <a:ln>
            <a:noFill/>
          </a:ln>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p85: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54" name="Google Shape;3154;p8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86: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3162" name="Google Shape;3162;p8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9:notes"/>
          <p:cNvSpPr txBox="1"/>
          <p:nvPr>
            <p:ph idx="1" type="body"/>
          </p:nvPr>
        </p:nvSpPr>
        <p:spPr>
          <a:xfrm>
            <a:off x="731838" y="4560888"/>
            <a:ext cx="5851525" cy="4319587"/>
          </a:xfrm>
          <a:prstGeom prst="rect">
            <a:avLst/>
          </a:prstGeom>
        </p:spPr>
        <p:txBody>
          <a:bodyPr anchorCtr="0" anchor="t" bIns="48325" lIns="96650" spcFirstLastPara="1" rIns="96650" wrap="square" tIns="48325">
            <a:noAutofit/>
          </a:bodyPr>
          <a:lstStyle/>
          <a:p>
            <a:pPr indent="0" lvl="0" marL="0" rtl="0" algn="l">
              <a:spcBef>
                <a:spcPts val="360"/>
              </a:spcBef>
              <a:spcAft>
                <a:spcPts val="0"/>
              </a:spcAft>
              <a:buNone/>
            </a:pPr>
            <a:r>
              <a:t/>
            </a:r>
            <a:endParaRPr/>
          </a:p>
        </p:txBody>
      </p:sp>
      <p:sp>
        <p:nvSpPr>
          <p:cNvPr id="1103" name="Google Shape;1103;p9: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8" name="Shape 18"/>
        <p:cNvGrpSpPr/>
        <p:nvPr/>
      </p:nvGrpSpPr>
      <p:grpSpPr>
        <a:xfrm>
          <a:off x="0" y="0"/>
          <a:ext cx="0" cy="0"/>
          <a:chOff x="0" y="0"/>
          <a:chExt cx="0" cy="0"/>
        </a:xfrm>
      </p:grpSpPr>
      <p:sp>
        <p:nvSpPr>
          <p:cNvPr id="19" name="Google Shape;19;p90"/>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20" name="Google Shape;20;p90"/>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21" name="Google Shape;21;p90"/>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22" name="Google Shape;22;p90"/>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0"/>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4" name="Google Shape;24;p90"/>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0"/>
          <p:cNvSpPr txBox="1"/>
          <p:nvPr>
            <p:ph idx="11" type="ftr"/>
          </p:nvPr>
        </p:nvSpPr>
        <p:spPr>
          <a:xfrm>
            <a:off x="2085975" y="236538"/>
            <a:ext cx="5867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0"/>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u="none" cap="none" strike="noStrike">
                <a:solidFill>
                  <a:schemeClr val="lt2"/>
                </a:solidFill>
                <a:latin typeface="Arial"/>
                <a:ea typeface="Arial"/>
                <a:cs typeface="Arial"/>
                <a:sym typeface="Arial"/>
              </a:defRPr>
            </a:lvl1pPr>
            <a:lvl2pPr indent="0" lvl="1" marL="0" marR="0" algn="ctr">
              <a:spcBef>
                <a:spcPts val="0"/>
              </a:spcBef>
              <a:spcAft>
                <a:spcPts val="0"/>
              </a:spcAft>
              <a:buNone/>
              <a:defRPr b="1" i="1" sz="1400" u="none" cap="none" strike="noStrike">
                <a:solidFill>
                  <a:schemeClr val="lt2"/>
                </a:solidFill>
                <a:latin typeface="Arial"/>
                <a:ea typeface="Arial"/>
                <a:cs typeface="Arial"/>
                <a:sym typeface="Arial"/>
              </a:defRPr>
            </a:lvl2pPr>
            <a:lvl3pPr indent="0" lvl="2" marL="0" marR="0" algn="ctr">
              <a:spcBef>
                <a:spcPts val="0"/>
              </a:spcBef>
              <a:spcAft>
                <a:spcPts val="0"/>
              </a:spcAft>
              <a:buNone/>
              <a:defRPr b="1" i="1" sz="1400" u="none" cap="none" strike="noStrike">
                <a:solidFill>
                  <a:schemeClr val="lt2"/>
                </a:solidFill>
                <a:latin typeface="Arial"/>
                <a:ea typeface="Arial"/>
                <a:cs typeface="Arial"/>
                <a:sym typeface="Arial"/>
              </a:defRPr>
            </a:lvl3pPr>
            <a:lvl4pPr indent="0" lvl="3" marL="0" marR="0" algn="ctr">
              <a:spcBef>
                <a:spcPts val="0"/>
              </a:spcBef>
              <a:spcAft>
                <a:spcPts val="0"/>
              </a:spcAft>
              <a:buNone/>
              <a:defRPr b="1" i="1" sz="1400" u="none" cap="none" strike="noStrike">
                <a:solidFill>
                  <a:schemeClr val="lt2"/>
                </a:solidFill>
                <a:latin typeface="Arial"/>
                <a:ea typeface="Arial"/>
                <a:cs typeface="Arial"/>
                <a:sym typeface="Arial"/>
              </a:defRPr>
            </a:lvl4pPr>
            <a:lvl5pPr indent="0" lvl="4" marL="0" marR="0" algn="ctr">
              <a:spcBef>
                <a:spcPts val="0"/>
              </a:spcBef>
              <a:spcAft>
                <a:spcPts val="0"/>
              </a:spcAft>
              <a:buNone/>
              <a:defRPr b="1" i="1" sz="1400" u="none" cap="none" strike="noStrike">
                <a:solidFill>
                  <a:schemeClr val="lt2"/>
                </a:solidFill>
                <a:latin typeface="Arial"/>
                <a:ea typeface="Arial"/>
                <a:cs typeface="Arial"/>
                <a:sym typeface="Arial"/>
              </a:defRPr>
            </a:lvl5pPr>
            <a:lvl6pPr indent="0" lvl="5" marL="0" marR="0" algn="ctr">
              <a:spcBef>
                <a:spcPts val="0"/>
              </a:spcBef>
              <a:spcAft>
                <a:spcPts val="0"/>
              </a:spcAft>
              <a:buNone/>
              <a:defRPr b="1" i="1" sz="1400" u="none" cap="none" strike="noStrike">
                <a:solidFill>
                  <a:schemeClr val="lt2"/>
                </a:solidFill>
                <a:latin typeface="Arial"/>
                <a:ea typeface="Arial"/>
                <a:cs typeface="Arial"/>
                <a:sym typeface="Arial"/>
              </a:defRPr>
            </a:lvl6pPr>
            <a:lvl7pPr indent="0" lvl="6" marL="0" marR="0" algn="ctr">
              <a:spcBef>
                <a:spcPts val="0"/>
              </a:spcBef>
              <a:spcAft>
                <a:spcPts val="0"/>
              </a:spcAft>
              <a:buNone/>
              <a:defRPr b="1" i="1" sz="1400" u="none" cap="none" strike="noStrike">
                <a:solidFill>
                  <a:schemeClr val="lt2"/>
                </a:solidFill>
                <a:latin typeface="Arial"/>
                <a:ea typeface="Arial"/>
                <a:cs typeface="Arial"/>
                <a:sym typeface="Arial"/>
              </a:defRPr>
            </a:lvl7pPr>
            <a:lvl8pPr indent="0" lvl="7" marL="0" marR="0" algn="ctr">
              <a:spcBef>
                <a:spcPts val="0"/>
              </a:spcBef>
              <a:spcAft>
                <a:spcPts val="0"/>
              </a:spcAft>
              <a:buNone/>
              <a:defRPr b="1" i="1" sz="1400" u="none" cap="none" strike="noStrike">
                <a:solidFill>
                  <a:schemeClr val="lt2"/>
                </a:solidFill>
                <a:latin typeface="Arial"/>
                <a:ea typeface="Arial"/>
                <a:cs typeface="Arial"/>
                <a:sym typeface="Arial"/>
              </a:defRPr>
            </a:lvl8pPr>
            <a:lvl9pPr indent="0" lvl="8" marL="0" marR="0" algn="ctr">
              <a:spcBef>
                <a:spcPts val="0"/>
              </a:spcBef>
              <a:spcAft>
                <a:spcPts val="0"/>
              </a:spcAft>
              <a:buNone/>
              <a:defRPr b="1" i="1"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rotWithShape="1">
          <a:blip r:embed="rId2">
            <a:alphaModFix/>
          </a:blip>
          <a:tile algn="tl" flip="none" tx="0" sx="100000" ty="0" sy="100000"/>
        </a:blipFill>
      </p:bgPr>
    </p:bg>
    <p:spTree>
      <p:nvGrpSpPr>
        <p:cNvPr id="91" name="Shape 91"/>
        <p:cNvGrpSpPr/>
        <p:nvPr/>
      </p:nvGrpSpPr>
      <p:grpSpPr>
        <a:xfrm>
          <a:off x="0" y="0"/>
          <a:ext cx="0" cy="0"/>
          <a:chOff x="0" y="0"/>
          <a:chExt cx="0" cy="0"/>
        </a:xfrm>
      </p:grpSpPr>
      <p:sp>
        <p:nvSpPr>
          <p:cNvPr id="92" name="Google Shape;92;p98"/>
          <p:cNvSpPr/>
          <p:nvPr/>
        </p:nvSpPr>
        <p:spPr>
          <a:xfrm>
            <a:off x="-9525" y="4572000"/>
            <a:ext cx="9144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93" name="Google Shape;93;p98"/>
          <p:cNvSpPr/>
          <p:nvPr/>
        </p:nvSpPr>
        <p:spPr>
          <a:xfrm>
            <a:off x="-9525" y="4664075"/>
            <a:ext cx="1463675"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94" name="Google Shape;94;p98"/>
          <p:cNvSpPr/>
          <p:nvPr/>
        </p:nvSpPr>
        <p:spPr>
          <a:xfrm>
            <a:off x="1544638" y="4654550"/>
            <a:ext cx="7599362"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95" name="Google Shape;95;p98"/>
          <p:cNvSpPr/>
          <p:nvPr/>
        </p:nvSpPr>
        <p:spPr>
          <a:xfrm>
            <a:off x="1447800" y="0"/>
            <a:ext cx="100013"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96" name="Google Shape;96;p98"/>
          <p:cNvSpPr txBox="1"/>
          <p:nvPr>
            <p:ph idx="1" type="body"/>
          </p:nvPr>
        </p:nvSpPr>
        <p:spPr>
          <a:xfrm>
            <a:off x="1600200" y="5486400"/>
            <a:ext cx="73152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7" name="Google Shape;97;p98"/>
          <p:cNvSpPr txBox="1"/>
          <p:nvPr>
            <p:ph type="title"/>
          </p:nvPr>
        </p:nvSpPr>
        <p:spPr>
          <a:xfrm>
            <a:off x="1600200" y="4648200"/>
            <a:ext cx="73152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8"/>
          <p:cNvSpPr/>
          <p:nvPr>
            <p:ph idx="2" type="pic"/>
          </p:nvPr>
        </p:nvSpPr>
        <p:spPr>
          <a:xfrm>
            <a:off x="1560576" y="0"/>
            <a:ext cx="7583424" cy="4568952"/>
          </a:xfrm>
          <a:prstGeom prst="rect">
            <a:avLst/>
          </a:prstGeom>
          <a:solidFill>
            <a:srgbClr val="F9E2CA"/>
          </a:solidFill>
          <a:ln>
            <a:noFill/>
          </a:ln>
        </p:spPr>
      </p:sp>
      <p:sp>
        <p:nvSpPr>
          <p:cNvPr id="99" name="Google Shape;99;p98"/>
          <p:cNvSpPr txBox="1"/>
          <p:nvPr>
            <p:ph idx="10" type="dt"/>
          </p:nvPr>
        </p:nvSpPr>
        <p:spPr>
          <a:xfrm>
            <a:off x="62484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98"/>
          <p:cNvSpPr txBox="1"/>
          <p:nvPr>
            <p:ph idx="12" type="sldNum"/>
          </p:nvPr>
        </p:nvSpPr>
        <p:spPr>
          <a:xfrm>
            <a:off x="0" y="4667250"/>
            <a:ext cx="1447800" cy="6635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2800">
                <a:solidFill>
                  <a:srgbClr val="FFFFFF"/>
                </a:solidFill>
                <a:latin typeface="Arial"/>
                <a:ea typeface="Arial"/>
                <a:cs typeface="Arial"/>
                <a:sym typeface="Arial"/>
              </a:defRPr>
            </a:lvl1pPr>
            <a:lvl2pPr indent="0" lvl="1" marL="0" marR="0" algn="ctr">
              <a:spcBef>
                <a:spcPts val="0"/>
              </a:spcBef>
              <a:spcAft>
                <a:spcPts val="0"/>
              </a:spcAft>
              <a:buNone/>
              <a:defRPr b="1" i="1" sz="2800">
                <a:solidFill>
                  <a:srgbClr val="FFFFFF"/>
                </a:solidFill>
                <a:latin typeface="Arial"/>
                <a:ea typeface="Arial"/>
                <a:cs typeface="Arial"/>
                <a:sym typeface="Arial"/>
              </a:defRPr>
            </a:lvl2pPr>
            <a:lvl3pPr indent="0" lvl="2" marL="0" marR="0" algn="ctr">
              <a:spcBef>
                <a:spcPts val="0"/>
              </a:spcBef>
              <a:spcAft>
                <a:spcPts val="0"/>
              </a:spcAft>
              <a:buNone/>
              <a:defRPr b="1" i="1" sz="2800">
                <a:solidFill>
                  <a:srgbClr val="FFFFFF"/>
                </a:solidFill>
                <a:latin typeface="Arial"/>
                <a:ea typeface="Arial"/>
                <a:cs typeface="Arial"/>
                <a:sym typeface="Arial"/>
              </a:defRPr>
            </a:lvl3pPr>
            <a:lvl4pPr indent="0" lvl="3" marL="0" marR="0" algn="ctr">
              <a:spcBef>
                <a:spcPts val="0"/>
              </a:spcBef>
              <a:spcAft>
                <a:spcPts val="0"/>
              </a:spcAft>
              <a:buNone/>
              <a:defRPr b="1" i="1" sz="2800">
                <a:solidFill>
                  <a:srgbClr val="FFFFFF"/>
                </a:solidFill>
                <a:latin typeface="Arial"/>
                <a:ea typeface="Arial"/>
                <a:cs typeface="Arial"/>
                <a:sym typeface="Arial"/>
              </a:defRPr>
            </a:lvl4pPr>
            <a:lvl5pPr indent="0" lvl="4" marL="0" marR="0" algn="ctr">
              <a:spcBef>
                <a:spcPts val="0"/>
              </a:spcBef>
              <a:spcAft>
                <a:spcPts val="0"/>
              </a:spcAft>
              <a:buNone/>
              <a:defRPr b="1" i="1" sz="2800">
                <a:solidFill>
                  <a:srgbClr val="FFFFFF"/>
                </a:solidFill>
                <a:latin typeface="Arial"/>
                <a:ea typeface="Arial"/>
                <a:cs typeface="Arial"/>
                <a:sym typeface="Arial"/>
              </a:defRPr>
            </a:lvl5pPr>
            <a:lvl6pPr indent="0" lvl="5" marL="0" marR="0" algn="ctr">
              <a:spcBef>
                <a:spcPts val="0"/>
              </a:spcBef>
              <a:spcAft>
                <a:spcPts val="0"/>
              </a:spcAft>
              <a:buNone/>
              <a:defRPr b="1" i="1" sz="2800">
                <a:solidFill>
                  <a:srgbClr val="FFFFFF"/>
                </a:solidFill>
                <a:latin typeface="Arial"/>
                <a:ea typeface="Arial"/>
                <a:cs typeface="Arial"/>
                <a:sym typeface="Arial"/>
              </a:defRPr>
            </a:lvl6pPr>
            <a:lvl7pPr indent="0" lvl="6" marL="0" marR="0" algn="ctr">
              <a:spcBef>
                <a:spcPts val="0"/>
              </a:spcBef>
              <a:spcAft>
                <a:spcPts val="0"/>
              </a:spcAft>
              <a:buNone/>
              <a:defRPr b="1" i="1" sz="2800">
                <a:solidFill>
                  <a:srgbClr val="FFFFFF"/>
                </a:solidFill>
                <a:latin typeface="Arial"/>
                <a:ea typeface="Arial"/>
                <a:cs typeface="Arial"/>
                <a:sym typeface="Arial"/>
              </a:defRPr>
            </a:lvl7pPr>
            <a:lvl8pPr indent="0" lvl="7" marL="0" marR="0" algn="ctr">
              <a:spcBef>
                <a:spcPts val="0"/>
              </a:spcBef>
              <a:spcAft>
                <a:spcPts val="0"/>
              </a:spcAft>
              <a:buNone/>
              <a:defRPr b="1" i="1" sz="2800">
                <a:solidFill>
                  <a:srgbClr val="FFFFFF"/>
                </a:solidFill>
                <a:latin typeface="Arial"/>
                <a:ea typeface="Arial"/>
                <a:cs typeface="Arial"/>
                <a:sym typeface="Arial"/>
              </a:defRPr>
            </a:lvl8pPr>
            <a:lvl9pPr indent="0" lvl="8" marL="0" marR="0" algn="ctr">
              <a:spcBef>
                <a:spcPts val="0"/>
              </a:spcBef>
              <a:spcAft>
                <a:spcPts val="0"/>
              </a:spcAft>
              <a:buNone/>
              <a:defRPr b="1" i="1" sz="28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1" name="Google Shape;101;p98"/>
          <p:cNvSpPr txBox="1"/>
          <p:nvPr>
            <p:ph idx="11" type="ftr"/>
          </p:nvPr>
        </p:nvSpPr>
        <p:spPr>
          <a:xfrm>
            <a:off x="1600200" y="6248400"/>
            <a:ext cx="4572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99"/>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9"/>
          <p:cNvSpPr txBox="1"/>
          <p:nvPr>
            <p:ph idx="1" type="body"/>
          </p:nvPr>
        </p:nvSpPr>
        <p:spPr>
          <a:xfrm rot="5400000">
            <a:off x="2426494" y="-213518"/>
            <a:ext cx="4525963" cy="8153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5" name="Google Shape;105;p99"/>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99"/>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99"/>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a:solidFill>
                  <a:srgbClr val="FFFFFF"/>
                </a:solidFill>
                <a:latin typeface="Arial"/>
                <a:ea typeface="Arial"/>
                <a:cs typeface="Arial"/>
                <a:sym typeface="Arial"/>
              </a:defRPr>
            </a:lvl1pPr>
            <a:lvl2pPr indent="0" lvl="1" marL="0" marR="0" algn="ctr">
              <a:spcBef>
                <a:spcPts val="0"/>
              </a:spcBef>
              <a:spcAft>
                <a:spcPts val="0"/>
              </a:spcAft>
              <a:buNone/>
              <a:defRPr b="1" i="1" sz="1400">
                <a:solidFill>
                  <a:srgbClr val="FFFFFF"/>
                </a:solidFill>
                <a:latin typeface="Arial"/>
                <a:ea typeface="Arial"/>
                <a:cs typeface="Arial"/>
                <a:sym typeface="Arial"/>
              </a:defRPr>
            </a:lvl2pPr>
            <a:lvl3pPr indent="0" lvl="2" marL="0" marR="0" algn="ctr">
              <a:spcBef>
                <a:spcPts val="0"/>
              </a:spcBef>
              <a:spcAft>
                <a:spcPts val="0"/>
              </a:spcAft>
              <a:buNone/>
              <a:defRPr b="1" i="1" sz="1400">
                <a:solidFill>
                  <a:srgbClr val="FFFFFF"/>
                </a:solidFill>
                <a:latin typeface="Arial"/>
                <a:ea typeface="Arial"/>
                <a:cs typeface="Arial"/>
                <a:sym typeface="Arial"/>
              </a:defRPr>
            </a:lvl3pPr>
            <a:lvl4pPr indent="0" lvl="3" marL="0" marR="0" algn="ctr">
              <a:spcBef>
                <a:spcPts val="0"/>
              </a:spcBef>
              <a:spcAft>
                <a:spcPts val="0"/>
              </a:spcAft>
              <a:buNone/>
              <a:defRPr b="1" i="1" sz="1400">
                <a:solidFill>
                  <a:srgbClr val="FFFFFF"/>
                </a:solidFill>
                <a:latin typeface="Arial"/>
                <a:ea typeface="Arial"/>
                <a:cs typeface="Arial"/>
                <a:sym typeface="Arial"/>
              </a:defRPr>
            </a:lvl4pPr>
            <a:lvl5pPr indent="0" lvl="4" marL="0" marR="0" algn="ctr">
              <a:spcBef>
                <a:spcPts val="0"/>
              </a:spcBef>
              <a:spcAft>
                <a:spcPts val="0"/>
              </a:spcAft>
              <a:buNone/>
              <a:defRPr b="1" i="1" sz="1400">
                <a:solidFill>
                  <a:srgbClr val="FFFFFF"/>
                </a:solidFill>
                <a:latin typeface="Arial"/>
                <a:ea typeface="Arial"/>
                <a:cs typeface="Arial"/>
                <a:sym typeface="Arial"/>
              </a:defRPr>
            </a:lvl5pPr>
            <a:lvl6pPr indent="0" lvl="5" marL="0" marR="0" algn="ctr">
              <a:spcBef>
                <a:spcPts val="0"/>
              </a:spcBef>
              <a:spcAft>
                <a:spcPts val="0"/>
              </a:spcAft>
              <a:buNone/>
              <a:defRPr b="1" i="1" sz="1400">
                <a:solidFill>
                  <a:srgbClr val="FFFFFF"/>
                </a:solidFill>
                <a:latin typeface="Arial"/>
                <a:ea typeface="Arial"/>
                <a:cs typeface="Arial"/>
                <a:sym typeface="Arial"/>
              </a:defRPr>
            </a:lvl6pPr>
            <a:lvl7pPr indent="0" lvl="6" marL="0" marR="0" algn="ctr">
              <a:spcBef>
                <a:spcPts val="0"/>
              </a:spcBef>
              <a:spcAft>
                <a:spcPts val="0"/>
              </a:spcAft>
              <a:buNone/>
              <a:defRPr b="1" i="1" sz="1400">
                <a:solidFill>
                  <a:srgbClr val="FFFFFF"/>
                </a:solidFill>
                <a:latin typeface="Arial"/>
                <a:ea typeface="Arial"/>
                <a:cs typeface="Arial"/>
                <a:sym typeface="Arial"/>
              </a:defRPr>
            </a:lvl7pPr>
            <a:lvl8pPr indent="0" lvl="7" marL="0" marR="0" algn="ctr">
              <a:spcBef>
                <a:spcPts val="0"/>
              </a:spcBef>
              <a:spcAft>
                <a:spcPts val="0"/>
              </a:spcAft>
              <a:buNone/>
              <a:defRPr b="1" i="1" sz="1400">
                <a:solidFill>
                  <a:srgbClr val="FFFFFF"/>
                </a:solidFill>
                <a:latin typeface="Arial"/>
                <a:ea typeface="Arial"/>
                <a:cs typeface="Arial"/>
                <a:sym typeface="Arial"/>
              </a:defRPr>
            </a:lvl8pPr>
            <a:lvl9pPr indent="0" lvl="8" marL="0" marR="0" algn="ctr">
              <a:spcBef>
                <a:spcPts val="0"/>
              </a:spcBef>
              <a:spcAft>
                <a:spcPts val="0"/>
              </a:spcAft>
              <a:buNone/>
              <a:defRPr b="1" i="1" sz="1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8" name="Shape 108"/>
        <p:cNvGrpSpPr/>
        <p:nvPr/>
      </p:nvGrpSpPr>
      <p:grpSpPr>
        <a:xfrm>
          <a:off x="0" y="0"/>
          <a:ext cx="0" cy="0"/>
          <a:chOff x="0" y="0"/>
          <a:chExt cx="0" cy="0"/>
        </a:xfrm>
      </p:grpSpPr>
      <p:sp>
        <p:nvSpPr>
          <p:cNvPr id="109" name="Google Shape;109;p100"/>
          <p:cNvSpPr/>
          <p:nvPr/>
        </p:nvSpPr>
        <p:spPr>
          <a:xfrm>
            <a:off x="6096000" y="0"/>
            <a:ext cx="320675"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10" name="Google Shape;110;p100"/>
          <p:cNvSpPr/>
          <p:nvPr/>
        </p:nvSpPr>
        <p:spPr>
          <a:xfrm>
            <a:off x="6142038" y="609600"/>
            <a:ext cx="2286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11" name="Google Shape;111;p100"/>
          <p:cNvSpPr/>
          <p:nvPr/>
        </p:nvSpPr>
        <p:spPr>
          <a:xfrm>
            <a:off x="6142038" y="0"/>
            <a:ext cx="2286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12" name="Google Shape;112;p100"/>
          <p:cNvSpPr txBox="1"/>
          <p:nvPr>
            <p:ph type="title"/>
          </p:nvPr>
        </p:nvSpPr>
        <p:spPr>
          <a:xfrm rot="5400000">
            <a:off x="4823619" y="2339182"/>
            <a:ext cx="5516563"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00"/>
          <p:cNvSpPr txBox="1"/>
          <p:nvPr>
            <p:ph idx="1" type="body"/>
          </p:nvPr>
        </p:nvSpPr>
        <p:spPr>
          <a:xfrm rot="5400000">
            <a:off x="480218" y="586582"/>
            <a:ext cx="5516564" cy="5562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14" name="Google Shape;114;p100"/>
          <p:cNvSpPr txBox="1"/>
          <p:nvPr>
            <p:ph idx="10" type="dt"/>
          </p:nvPr>
        </p:nvSpPr>
        <p:spPr>
          <a:xfrm>
            <a:off x="6553200" y="6248400"/>
            <a:ext cx="2209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00"/>
          <p:cNvSpPr txBox="1"/>
          <p:nvPr>
            <p:ph idx="11" type="ftr"/>
          </p:nvPr>
        </p:nvSpPr>
        <p:spPr>
          <a:xfrm>
            <a:off x="457200" y="6248400"/>
            <a:ext cx="55737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00"/>
          <p:cNvSpPr txBox="1"/>
          <p:nvPr>
            <p:ph idx="12" type="sldNum"/>
          </p:nvPr>
        </p:nvSpPr>
        <p:spPr>
          <a:xfrm rot="5400000">
            <a:off x="5989638" y="144462"/>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a:solidFill>
                  <a:srgbClr val="FFFFFF"/>
                </a:solidFill>
                <a:latin typeface="Arial"/>
                <a:ea typeface="Arial"/>
                <a:cs typeface="Arial"/>
                <a:sym typeface="Arial"/>
              </a:defRPr>
            </a:lvl1pPr>
            <a:lvl2pPr indent="0" lvl="1" marL="0" marR="0" algn="ctr">
              <a:spcBef>
                <a:spcPts val="0"/>
              </a:spcBef>
              <a:spcAft>
                <a:spcPts val="0"/>
              </a:spcAft>
              <a:buNone/>
              <a:defRPr b="1" i="1" sz="1400">
                <a:solidFill>
                  <a:srgbClr val="FFFFFF"/>
                </a:solidFill>
                <a:latin typeface="Arial"/>
                <a:ea typeface="Arial"/>
                <a:cs typeface="Arial"/>
                <a:sym typeface="Arial"/>
              </a:defRPr>
            </a:lvl2pPr>
            <a:lvl3pPr indent="0" lvl="2" marL="0" marR="0" algn="ctr">
              <a:spcBef>
                <a:spcPts val="0"/>
              </a:spcBef>
              <a:spcAft>
                <a:spcPts val="0"/>
              </a:spcAft>
              <a:buNone/>
              <a:defRPr b="1" i="1" sz="1400">
                <a:solidFill>
                  <a:srgbClr val="FFFFFF"/>
                </a:solidFill>
                <a:latin typeface="Arial"/>
                <a:ea typeface="Arial"/>
                <a:cs typeface="Arial"/>
                <a:sym typeface="Arial"/>
              </a:defRPr>
            </a:lvl3pPr>
            <a:lvl4pPr indent="0" lvl="3" marL="0" marR="0" algn="ctr">
              <a:spcBef>
                <a:spcPts val="0"/>
              </a:spcBef>
              <a:spcAft>
                <a:spcPts val="0"/>
              </a:spcAft>
              <a:buNone/>
              <a:defRPr b="1" i="1" sz="1400">
                <a:solidFill>
                  <a:srgbClr val="FFFFFF"/>
                </a:solidFill>
                <a:latin typeface="Arial"/>
                <a:ea typeface="Arial"/>
                <a:cs typeface="Arial"/>
                <a:sym typeface="Arial"/>
              </a:defRPr>
            </a:lvl4pPr>
            <a:lvl5pPr indent="0" lvl="4" marL="0" marR="0" algn="ctr">
              <a:spcBef>
                <a:spcPts val="0"/>
              </a:spcBef>
              <a:spcAft>
                <a:spcPts val="0"/>
              </a:spcAft>
              <a:buNone/>
              <a:defRPr b="1" i="1" sz="1400">
                <a:solidFill>
                  <a:srgbClr val="FFFFFF"/>
                </a:solidFill>
                <a:latin typeface="Arial"/>
                <a:ea typeface="Arial"/>
                <a:cs typeface="Arial"/>
                <a:sym typeface="Arial"/>
              </a:defRPr>
            </a:lvl5pPr>
            <a:lvl6pPr indent="0" lvl="5" marL="0" marR="0" algn="ctr">
              <a:spcBef>
                <a:spcPts val="0"/>
              </a:spcBef>
              <a:spcAft>
                <a:spcPts val="0"/>
              </a:spcAft>
              <a:buNone/>
              <a:defRPr b="1" i="1" sz="1400">
                <a:solidFill>
                  <a:srgbClr val="FFFFFF"/>
                </a:solidFill>
                <a:latin typeface="Arial"/>
                <a:ea typeface="Arial"/>
                <a:cs typeface="Arial"/>
                <a:sym typeface="Arial"/>
              </a:defRPr>
            </a:lvl6pPr>
            <a:lvl7pPr indent="0" lvl="6" marL="0" marR="0" algn="ctr">
              <a:spcBef>
                <a:spcPts val="0"/>
              </a:spcBef>
              <a:spcAft>
                <a:spcPts val="0"/>
              </a:spcAft>
              <a:buNone/>
              <a:defRPr b="1" i="1" sz="1400">
                <a:solidFill>
                  <a:srgbClr val="FFFFFF"/>
                </a:solidFill>
                <a:latin typeface="Arial"/>
                <a:ea typeface="Arial"/>
                <a:cs typeface="Arial"/>
                <a:sym typeface="Arial"/>
              </a:defRPr>
            </a:lvl7pPr>
            <a:lvl8pPr indent="0" lvl="7" marL="0" marR="0" algn="ctr">
              <a:spcBef>
                <a:spcPts val="0"/>
              </a:spcBef>
              <a:spcAft>
                <a:spcPts val="0"/>
              </a:spcAft>
              <a:buNone/>
              <a:defRPr b="1" i="1" sz="1400">
                <a:solidFill>
                  <a:srgbClr val="FFFFFF"/>
                </a:solidFill>
                <a:latin typeface="Arial"/>
                <a:ea typeface="Arial"/>
                <a:cs typeface="Arial"/>
                <a:sym typeface="Arial"/>
              </a:defRPr>
            </a:lvl8pPr>
            <a:lvl9pPr indent="0" lvl="8" marL="0" marR="0" algn="ctr">
              <a:spcBef>
                <a:spcPts val="0"/>
              </a:spcBef>
              <a:spcAft>
                <a:spcPts val="0"/>
              </a:spcAft>
              <a:buNone/>
              <a:defRPr b="1" i="1" sz="1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6" name="Shape 36"/>
        <p:cNvGrpSpPr/>
        <p:nvPr/>
      </p:nvGrpSpPr>
      <p:grpSpPr>
        <a:xfrm>
          <a:off x="0" y="0"/>
          <a:ext cx="0" cy="0"/>
          <a:chOff x="0" y="0"/>
          <a:chExt cx="0" cy="0"/>
        </a:xfrm>
      </p:grpSpPr>
      <p:sp>
        <p:nvSpPr>
          <p:cNvPr id="37" name="Google Shape;37;p91"/>
          <p:cNvSpPr txBox="1"/>
          <p:nvPr>
            <p:ph idx="11" type="ftr"/>
          </p:nvPr>
        </p:nvSpPr>
        <p:spPr>
          <a:xfrm>
            <a:off x="609600" y="6248400"/>
            <a:ext cx="8382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i="0">
                <a:latin typeface="Twentieth Century"/>
                <a:ea typeface="Twentieth Century"/>
                <a:cs typeface="Twentieth Century"/>
                <a:sym typeface="Twentieth Century"/>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1"/>
          <p:cNvSpPr txBox="1"/>
          <p:nvPr>
            <p:ph idx="12" type="sldNum"/>
          </p:nvPr>
        </p:nvSpPr>
        <p:spPr>
          <a:xfrm>
            <a:off x="0" y="6248400"/>
            <a:ext cx="533400" cy="381000"/>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1pPr>
            <a:lvl2pPr indent="0" lvl="1"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2pPr>
            <a:lvl3pPr indent="0" lvl="2"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3pPr>
            <a:lvl4pPr indent="0" lvl="3"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4pPr>
            <a:lvl5pPr indent="0" lvl="4"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5pPr>
            <a:lvl6pPr indent="0" lvl="5"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6pPr>
            <a:lvl7pPr indent="0" lvl="6"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7pPr>
            <a:lvl8pPr indent="0" lvl="7"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8pPr>
            <a:lvl9pPr indent="0" lvl="8" marL="0" marR="0" algn="ctr">
              <a:spcBef>
                <a:spcPts val="0"/>
              </a:spcBef>
              <a:spcAft>
                <a:spcPts val="0"/>
              </a:spcAft>
              <a:buNone/>
              <a:defRPr b="1" i="0" sz="1400" u="none" cap="none" strike="noStrike">
                <a:solidFill>
                  <a:schemeClr val="dk2"/>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92"/>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2"/>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2" name="Google Shape;42;p92"/>
          <p:cNvSpPr txBox="1"/>
          <p:nvPr>
            <p:ph idx="2" type="body"/>
          </p:nvPr>
        </p:nvSpPr>
        <p:spPr>
          <a:xfrm>
            <a:off x="4844901" y="1589567"/>
            <a:ext cx="38862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92"/>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2"/>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u="none" cap="none" strike="noStrike">
                <a:solidFill>
                  <a:srgbClr val="FFFFFF"/>
                </a:solidFill>
                <a:latin typeface="Arial"/>
                <a:ea typeface="Arial"/>
                <a:cs typeface="Arial"/>
                <a:sym typeface="Arial"/>
              </a:defRPr>
            </a:lvl1pPr>
            <a:lvl2pPr indent="0" lvl="1" marL="0" marR="0" algn="ctr">
              <a:spcBef>
                <a:spcPts val="0"/>
              </a:spcBef>
              <a:spcAft>
                <a:spcPts val="0"/>
              </a:spcAft>
              <a:buNone/>
              <a:defRPr b="1" i="1" sz="1400" u="none" cap="none" strike="noStrike">
                <a:solidFill>
                  <a:srgbClr val="FFFFFF"/>
                </a:solidFill>
                <a:latin typeface="Arial"/>
                <a:ea typeface="Arial"/>
                <a:cs typeface="Arial"/>
                <a:sym typeface="Arial"/>
              </a:defRPr>
            </a:lvl2pPr>
            <a:lvl3pPr indent="0" lvl="2" marL="0" marR="0" algn="ctr">
              <a:spcBef>
                <a:spcPts val="0"/>
              </a:spcBef>
              <a:spcAft>
                <a:spcPts val="0"/>
              </a:spcAft>
              <a:buNone/>
              <a:defRPr b="1" i="1" sz="1400" u="none" cap="none" strike="noStrike">
                <a:solidFill>
                  <a:srgbClr val="FFFFFF"/>
                </a:solidFill>
                <a:latin typeface="Arial"/>
                <a:ea typeface="Arial"/>
                <a:cs typeface="Arial"/>
                <a:sym typeface="Arial"/>
              </a:defRPr>
            </a:lvl3pPr>
            <a:lvl4pPr indent="0" lvl="3" marL="0" marR="0" algn="ctr">
              <a:spcBef>
                <a:spcPts val="0"/>
              </a:spcBef>
              <a:spcAft>
                <a:spcPts val="0"/>
              </a:spcAft>
              <a:buNone/>
              <a:defRPr b="1" i="1" sz="1400" u="none" cap="none" strike="noStrike">
                <a:solidFill>
                  <a:srgbClr val="FFFFFF"/>
                </a:solidFill>
                <a:latin typeface="Arial"/>
                <a:ea typeface="Arial"/>
                <a:cs typeface="Arial"/>
                <a:sym typeface="Arial"/>
              </a:defRPr>
            </a:lvl4pPr>
            <a:lvl5pPr indent="0" lvl="4" marL="0" marR="0" algn="ctr">
              <a:spcBef>
                <a:spcPts val="0"/>
              </a:spcBef>
              <a:spcAft>
                <a:spcPts val="0"/>
              </a:spcAft>
              <a:buNone/>
              <a:defRPr b="1" i="1" sz="1400" u="none" cap="none" strike="noStrike">
                <a:solidFill>
                  <a:srgbClr val="FFFFFF"/>
                </a:solidFill>
                <a:latin typeface="Arial"/>
                <a:ea typeface="Arial"/>
                <a:cs typeface="Arial"/>
                <a:sym typeface="Arial"/>
              </a:defRPr>
            </a:lvl5pPr>
            <a:lvl6pPr indent="0" lvl="5" marL="0" marR="0" algn="ctr">
              <a:spcBef>
                <a:spcPts val="0"/>
              </a:spcBef>
              <a:spcAft>
                <a:spcPts val="0"/>
              </a:spcAft>
              <a:buNone/>
              <a:defRPr b="1" i="1" sz="1400" u="none" cap="none" strike="noStrike">
                <a:solidFill>
                  <a:srgbClr val="FFFFFF"/>
                </a:solidFill>
                <a:latin typeface="Arial"/>
                <a:ea typeface="Arial"/>
                <a:cs typeface="Arial"/>
                <a:sym typeface="Arial"/>
              </a:defRPr>
            </a:lvl6pPr>
            <a:lvl7pPr indent="0" lvl="6" marL="0" marR="0" algn="ctr">
              <a:spcBef>
                <a:spcPts val="0"/>
              </a:spcBef>
              <a:spcAft>
                <a:spcPts val="0"/>
              </a:spcAft>
              <a:buNone/>
              <a:defRPr b="1" i="1" sz="1400" u="none" cap="none" strike="noStrike">
                <a:solidFill>
                  <a:srgbClr val="FFFFFF"/>
                </a:solidFill>
                <a:latin typeface="Arial"/>
                <a:ea typeface="Arial"/>
                <a:cs typeface="Arial"/>
                <a:sym typeface="Arial"/>
              </a:defRPr>
            </a:lvl7pPr>
            <a:lvl8pPr indent="0" lvl="7" marL="0" marR="0" algn="ctr">
              <a:spcBef>
                <a:spcPts val="0"/>
              </a:spcBef>
              <a:spcAft>
                <a:spcPts val="0"/>
              </a:spcAft>
              <a:buNone/>
              <a:defRPr b="1" i="1" sz="1400" u="none" cap="none" strike="noStrike">
                <a:solidFill>
                  <a:srgbClr val="FFFFFF"/>
                </a:solidFill>
                <a:latin typeface="Arial"/>
                <a:ea typeface="Arial"/>
                <a:cs typeface="Arial"/>
                <a:sym typeface="Arial"/>
              </a:defRPr>
            </a:lvl8pPr>
            <a:lvl9pPr indent="0" lvl="8" marL="0" marR="0" algn="ctr">
              <a:spcBef>
                <a:spcPts val="0"/>
              </a:spcBef>
              <a:spcAft>
                <a:spcPts val="0"/>
              </a:spcAft>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5" name="Google Shape;45;p92"/>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93"/>
          <p:cNvSpPr txBox="1"/>
          <p:nvPr>
            <p:ph idx="1" type="body"/>
          </p:nvPr>
        </p:nvSpPr>
        <p:spPr>
          <a:xfrm>
            <a:off x="612648" y="1600200"/>
            <a:ext cx="81534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35280" lvl="1" marL="914400" algn="l">
              <a:spcBef>
                <a:spcPts val="550"/>
              </a:spcBef>
              <a:spcAft>
                <a:spcPts val="0"/>
              </a:spcAft>
              <a:buSzPts val="1680"/>
              <a:buChar char="🞑"/>
              <a:defRPr>
                <a:solidFill>
                  <a:srgbClr val="66201F"/>
                </a:solidFill>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8" name="Google Shape;48;p93"/>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3"/>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3"/>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US"/>
              <a:t>‹#›</a:t>
            </a:fld>
            <a:endParaRPr/>
          </a:p>
        </p:txBody>
      </p:sp>
      <p:sp>
        <p:nvSpPr>
          <p:cNvPr id="51" name="Google Shape;51;p9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9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4"/>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4"/>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4"/>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a:solidFill>
                  <a:srgbClr val="FFFFFF"/>
                </a:solidFill>
                <a:latin typeface="Arial"/>
                <a:ea typeface="Arial"/>
                <a:cs typeface="Arial"/>
                <a:sym typeface="Arial"/>
              </a:defRPr>
            </a:lvl1pPr>
            <a:lvl2pPr indent="0" lvl="1" marL="0" marR="0" algn="ctr">
              <a:spcBef>
                <a:spcPts val="0"/>
              </a:spcBef>
              <a:spcAft>
                <a:spcPts val="0"/>
              </a:spcAft>
              <a:buNone/>
              <a:defRPr b="1" i="1" sz="1400">
                <a:solidFill>
                  <a:srgbClr val="FFFFFF"/>
                </a:solidFill>
                <a:latin typeface="Arial"/>
                <a:ea typeface="Arial"/>
                <a:cs typeface="Arial"/>
                <a:sym typeface="Arial"/>
              </a:defRPr>
            </a:lvl2pPr>
            <a:lvl3pPr indent="0" lvl="2" marL="0" marR="0" algn="ctr">
              <a:spcBef>
                <a:spcPts val="0"/>
              </a:spcBef>
              <a:spcAft>
                <a:spcPts val="0"/>
              </a:spcAft>
              <a:buNone/>
              <a:defRPr b="1" i="1" sz="1400">
                <a:solidFill>
                  <a:srgbClr val="FFFFFF"/>
                </a:solidFill>
                <a:latin typeface="Arial"/>
                <a:ea typeface="Arial"/>
                <a:cs typeface="Arial"/>
                <a:sym typeface="Arial"/>
              </a:defRPr>
            </a:lvl3pPr>
            <a:lvl4pPr indent="0" lvl="3" marL="0" marR="0" algn="ctr">
              <a:spcBef>
                <a:spcPts val="0"/>
              </a:spcBef>
              <a:spcAft>
                <a:spcPts val="0"/>
              </a:spcAft>
              <a:buNone/>
              <a:defRPr b="1" i="1" sz="1400">
                <a:solidFill>
                  <a:srgbClr val="FFFFFF"/>
                </a:solidFill>
                <a:latin typeface="Arial"/>
                <a:ea typeface="Arial"/>
                <a:cs typeface="Arial"/>
                <a:sym typeface="Arial"/>
              </a:defRPr>
            </a:lvl4pPr>
            <a:lvl5pPr indent="0" lvl="4" marL="0" marR="0" algn="ctr">
              <a:spcBef>
                <a:spcPts val="0"/>
              </a:spcBef>
              <a:spcAft>
                <a:spcPts val="0"/>
              </a:spcAft>
              <a:buNone/>
              <a:defRPr b="1" i="1" sz="1400">
                <a:solidFill>
                  <a:srgbClr val="FFFFFF"/>
                </a:solidFill>
                <a:latin typeface="Arial"/>
                <a:ea typeface="Arial"/>
                <a:cs typeface="Arial"/>
                <a:sym typeface="Arial"/>
              </a:defRPr>
            </a:lvl5pPr>
            <a:lvl6pPr indent="0" lvl="5" marL="0" marR="0" algn="ctr">
              <a:spcBef>
                <a:spcPts val="0"/>
              </a:spcBef>
              <a:spcAft>
                <a:spcPts val="0"/>
              </a:spcAft>
              <a:buNone/>
              <a:defRPr b="1" i="1" sz="1400">
                <a:solidFill>
                  <a:srgbClr val="FFFFFF"/>
                </a:solidFill>
                <a:latin typeface="Arial"/>
                <a:ea typeface="Arial"/>
                <a:cs typeface="Arial"/>
                <a:sym typeface="Arial"/>
              </a:defRPr>
            </a:lvl6pPr>
            <a:lvl7pPr indent="0" lvl="6" marL="0" marR="0" algn="ctr">
              <a:spcBef>
                <a:spcPts val="0"/>
              </a:spcBef>
              <a:spcAft>
                <a:spcPts val="0"/>
              </a:spcAft>
              <a:buNone/>
              <a:defRPr b="1" i="1" sz="1400">
                <a:solidFill>
                  <a:srgbClr val="FFFFFF"/>
                </a:solidFill>
                <a:latin typeface="Arial"/>
                <a:ea typeface="Arial"/>
                <a:cs typeface="Arial"/>
                <a:sym typeface="Arial"/>
              </a:defRPr>
            </a:lvl7pPr>
            <a:lvl8pPr indent="0" lvl="7" marL="0" marR="0" algn="ctr">
              <a:spcBef>
                <a:spcPts val="0"/>
              </a:spcBef>
              <a:spcAft>
                <a:spcPts val="0"/>
              </a:spcAft>
              <a:buNone/>
              <a:defRPr b="1" i="1" sz="1400">
                <a:solidFill>
                  <a:srgbClr val="FFFFFF"/>
                </a:solidFill>
                <a:latin typeface="Arial"/>
                <a:ea typeface="Arial"/>
                <a:cs typeface="Arial"/>
                <a:sym typeface="Arial"/>
              </a:defRPr>
            </a:lvl8pPr>
            <a:lvl9pPr indent="0" lvl="8" marL="0" marR="0" algn="ctr">
              <a:spcBef>
                <a:spcPts val="0"/>
              </a:spcBef>
              <a:spcAft>
                <a:spcPts val="0"/>
              </a:spcAft>
              <a:buNone/>
              <a:defRPr b="1" i="1" sz="1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57" name="Shape 57"/>
        <p:cNvGrpSpPr/>
        <p:nvPr/>
      </p:nvGrpSpPr>
      <p:grpSpPr>
        <a:xfrm>
          <a:off x="0" y="0"/>
          <a:ext cx="0" cy="0"/>
          <a:chOff x="0" y="0"/>
          <a:chExt cx="0" cy="0"/>
        </a:xfrm>
      </p:grpSpPr>
      <p:sp>
        <p:nvSpPr>
          <p:cNvPr id="58" name="Google Shape;58;p89"/>
          <p:cNvSpPr/>
          <p:nvPr/>
        </p:nvSpPr>
        <p:spPr>
          <a:xfrm>
            <a:off x="0" y="5970588"/>
            <a:ext cx="9144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59" name="Google Shape;59;p89"/>
          <p:cNvSpPr/>
          <p:nvPr/>
        </p:nvSpPr>
        <p:spPr>
          <a:xfrm>
            <a:off x="-9525" y="6053138"/>
            <a:ext cx="2249488"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60" name="Google Shape;60;p89"/>
          <p:cNvSpPr/>
          <p:nvPr/>
        </p:nvSpPr>
        <p:spPr>
          <a:xfrm>
            <a:off x="2359025" y="6043613"/>
            <a:ext cx="6784975"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61" name="Google Shape;61;p89"/>
          <p:cNvSpPr txBox="1"/>
          <p:nvPr>
            <p:ph type="ctrTitle"/>
          </p:nvPr>
        </p:nvSpPr>
        <p:spPr>
          <a:xfrm>
            <a:off x="2362200" y="4038600"/>
            <a:ext cx="6477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9"/>
          <p:cNvSpPr txBox="1"/>
          <p:nvPr>
            <p:ph idx="1" type="subTitle"/>
          </p:nvPr>
        </p:nvSpPr>
        <p:spPr>
          <a:xfrm>
            <a:off x="2362200" y="6050037"/>
            <a:ext cx="6705600" cy="685800"/>
          </a:xfrm>
          <a:prstGeom prst="rect">
            <a:avLst/>
          </a:prstGeom>
          <a:noFill/>
          <a:ln>
            <a:noFill/>
          </a:ln>
        </p:spPr>
        <p:txBody>
          <a:bodyPr anchorCtr="0" anchor="ctr" bIns="45700" lIns="91425" spcFirstLastPara="1" rIns="91425" wrap="square" tIns="45700">
            <a:norm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63" name="Google Shape;63;p89"/>
          <p:cNvSpPr txBox="1"/>
          <p:nvPr>
            <p:ph idx="10" type="dt"/>
          </p:nvPr>
        </p:nvSpPr>
        <p:spPr>
          <a:xfrm>
            <a:off x="76200" y="6069013"/>
            <a:ext cx="20574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9"/>
          <p:cNvSpPr txBox="1"/>
          <p:nvPr>
            <p:ph idx="11" type="ftr"/>
          </p:nvPr>
        </p:nvSpPr>
        <p:spPr>
          <a:xfrm>
            <a:off x="2085975" y="236538"/>
            <a:ext cx="5867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9"/>
          <p:cNvSpPr txBox="1"/>
          <p:nvPr>
            <p:ph idx="12" type="sldNum"/>
          </p:nvPr>
        </p:nvSpPr>
        <p:spPr>
          <a:xfrm>
            <a:off x="8001000" y="228600"/>
            <a:ext cx="838200" cy="381000"/>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u="none" cap="none" strike="noStrike">
                <a:solidFill>
                  <a:schemeClr val="lt2"/>
                </a:solidFill>
                <a:latin typeface="Arial"/>
                <a:ea typeface="Arial"/>
                <a:cs typeface="Arial"/>
                <a:sym typeface="Arial"/>
              </a:defRPr>
            </a:lvl1pPr>
            <a:lvl2pPr indent="0" lvl="1" marL="0" marR="0" algn="ctr">
              <a:spcBef>
                <a:spcPts val="0"/>
              </a:spcBef>
              <a:spcAft>
                <a:spcPts val="0"/>
              </a:spcAft>
              <a:buNone/>
              <a:defRPr b="1" i="1" sz="1400" u="none" cap="none" strike="noStrike">
                <a:solidFill>
                  <a:schemeClr val="lt2"/>
                </a:solidFill>
                <a:latin typeface="Arial"/>
                <a:ea typeface="Arial"/>
                <a:cs typeface="Arial"/>
                <a:sym typeface="Arial"/>
              </a:defRPr>
            </a:lvl2pPr>
            <a:lvl3pPr indent="0" lvl="2" marL="0" marR="0" algn="ctr">
              <a:spcBef>
                <a:spcPts val="0"/>
              </a:spcBef>
              <a:spcAft>
                <a:spcPts val="0"/>
              </a:spcAft>
              <a:buNone/>
              <a:defRPr b="1" i="1" sz="1400" u="none" cap="none" strike="noStrike">
                <a:solidFill>
                  <a:schemeClr val="lt2"/>
                </a:solidFill>
                <a:latin typeface="Arial"/>
                <a:ea typeface="Arial"/>
                <a:cs typeface="Arial"/>
                <a:sym typeface="Arial"/>
              </a:defRPr>
            </a:lvl3pPr>
            <a:lvl4pPr indent="0" lvl="3" marL="0" marR="0" algn="ctr">
              <a:spcBef>
                <a:spcPts val="0"/>
              </a:spcBef>
              <a:spcAft>
                <a:spcPts val="0"/>
              </a:spcAft>
              <a:buNone/>
              <a:defRPr b="1" i="1" sz="1400" u="none" cap="none" strike="noStrike">
                <a:solidFill>
                  <a:schemeClr val="lt2"/>
                </a:solidFill>
                <a:latin typeface="Arial"/>
                <a:ea typeface="Arial"/>
                <a:cs typeface="Arial"/>
                <a:sym typeface="Arial"/>
              </a:defRPr>
            </a:lvl4pPr>
            <a:lvl5pPr indent="0" lvl="4" marL="0" marR="0" algn="ctr">
              <a:spcBef>
                <a:spcPts val="0"/>
              </a:spcBef>
              <a:spcAft>
                <a:spcPts val="0"/>
              </a:spcAft>
              <a:buNone/>
              <a:defRPr b="1" i="1" sz="1400" u="none" cap="none" strike="noStrike">
                <a:solidFill>
                  <a:schemeClr val="lt2"/>
                </a:solidFill>
                <a:latin typeface="Arial"/>
                <a:ea typeface="Arial"/>
                <a:cs typeface="Arial"/>
                <a:sym typeface="Arial"/>
              </a:defRPr>
            </a:lvl5pPr>
            <a:lvl6pPr indent="0" lvl="5" marL="0" marR="0" algn="ctr">
              <a:spcBef>
                <a:spcPts val="0"/>
              </a:spcBef>
              <a:spcAft>
                <a:spcPts val="0"/>
              </a:spcAft>
              <a:buNone/>
              <a:defRPr b="1" i="1" sz="1400" u="none" cap="none" strike="noStrike">
                <a:solidFill>
                  <a:schemeClr val="lt2"/>
                </a:solidFill>
                <a:latin typeface="Arial"/>
                <a:ea typeface="Arial"/>
                <a:cs typeface="Arial"/>
                <a:sym typeface="Arial"/>
              </a:defRPr>
            </a:lvl6pPr>
            <a:lvl7pPr indent="0" lvl="6" marL="0" marR="0" algn="ctr">
              <a:spcBef>
                <a:spcPts val="0"/>
              </a:spcBef>
              <a:spcAft>
                <a:spcPts val="0"/>
              </a:spcAft>
              <a:buNone/>
              <a:defRPr b="1" i="1" sz="1400" u="none" cap="none" strike="noStrike">
                <a:solidFill>
                  <a:schemeClr val="lt2"/>
                </a:solidFill>
                <a:latin typeface="Arial"/>
                <a:ea typeface="Arial"/>
                <a:cs typeface="Arial"/>
                <a:sym typeface="Arial"/>
              </a:defRPr>
            </a:lvl7pPr>
            <a:lvl8pPr indent="0" lvl="7" marL="0" marR="0" algn="ctr">
              <a:spcBef>
                <a:spcPts val="0"/>
              </a:spcBef>
              <a:spcAft>
                <a:spcPts val="0"/>
              </a:spcAft>
              <a:buNone/>
              <a:defRPr b="1" i="1" sz="1400" u="none" cap="none" strike="noStrike">
                <a:solidFill>
                  <a:schemeClr val="lt2"/>
                </a:solidFill>
                <a:latin typeface="Arial"/>
                <a:ea typeface="Arial"/>
                <a:cs typeface="Arial"/>
                <a:sym typeface="Arial"/>
              </a:defRPr>
            </a:lvl8pPr>
            <a:lvl9pPr indent="0" lvl="8" marL="0" marR="0" algn="ctr">
              <a:spcBef>
                <a:spcPts val="0"/>
              </a:spcBef>
              <a:spcAft>
                <a:spcPts val="0"/>
              </a:spcAft>
              <a:buNone/>
              <a:defRPr b="1" i="1" sz="1400" u="none" cap="none" strike="noStrike">
                <a:solidFill>
                  <a:schemeClr val="lt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100000" ty="0" sy="100000"/>
        </a:blipFill>
      </p:bgPr>
    </p:bg>
    <p:spTree>
      <p:nvGrpSpPr>
        <p:cNvPr id="66" name="Shape 66"/>
        <p:cNvGrpSpPr/>
        <p:nvPr/>
      </p:nvGrpSpPr>
      <p:grpSpPr>
        <a:xfrm>
          <a:off x="0" y="0"/>
          <a:ext cx="0" cy="0"/>
          <a:chOff x="0" y="0"/>
          <a:chExt cx="0" cy="0"/>
        </a:xfrm>
      </p:grpSpPr>
      <p:sp>
        <p:nvSpPr>
          <p:cNvPr id="67" name="Google Shape;67;p95"/>
          <p:cNvSpPr/>
          <p:nvPr/>
        </p:nvSpPr>
        <p:spPr>
          <a:xfrm>
            <a:off x="0" y="1524000"/>
            <a:ext cx="9144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68" name="Google Shape;68;p95"/>
          <p:cNvSpPr/>
          <p:nvPr/>
        </p:nvSpPr>
        <p:spPr>
          <a:xfrm>
            <a:off x="0" y="1600200"/>
            <a:ext cx="12954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69" name="Google Shape;69;p95"/>
          <p:cNvSpPr/>
          <p:nvPr/>
        </p:nvSpPr>
        <p:spPr>
          <a:xfrm>
            <a:off x="1371600" y="1600200"/>
            <a:ext cx="77724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70" name="Google Shape;70;p95"/>
          <p:cNvSpPr txBox="1"/>
          <p:nvPr>
            <p:ph idx="1" type="body"/>
          </p:nvPr>
        </p:nvSpPr>
        <p:spPr>
          <a:xfrm>
            <a:off x="1371600" y="2743200"/>
            <a:ext cx="7123113"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95"/>
          <p:cNvSpPr txBox="1"/>
          <p:nvPr>
            <p:ph type="title"/>
          </p:nvPr>
        </p:nvSpPr>
        <p:spPr>
          <a:xfrm>
            <a:off x="1371600" y="1600200"/>
            <a:ext cx="762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5"/>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5"/>
          <p:cNvSpPr txBox="1"/>
          <p:nvPr>
            <p:ph idx="12" type="sldNum"/>
          </p:nvPr>
        </p:nvSpPr>
        <p:spPr>
          <a:xfrm>
            <a:off x="0" y="1752600"/>
            <a:ext cx="1295400" cy="701675"/>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1" sz="2400">
                <a:solidFill>
                  <a:srgbClr val="FFFFFF"/>
                </a:solidFill>
                <a:latin typeface="Arial"/>
                <a:ea typeface="Arial"/>
                <a:cs typeface="Arial"/>
                <a:sym typeface="Arial"/>
              </a:defRPr>
            </a:lvl1pPr>
            <a:lvl2pPr indent="0" lvl="1" marL="0" marR="0" algn="ctr">
              <a:spcBef>
                <a:spcPts val="0"/>
              </a:spcBef>
              <a:spcAft>
                <a:spcPts val="0"/>
              </a:spcAft>
              <a:buNone/>
              <a:defRPr b="1" i="1" sz="2400">
                <a:solidFill>
                  <a:srgbClr val="FFFFFF"/>
                </a:solidFill>
                <a:latin typeface="Arial"/>
                <a:ea typeface="Arial"/>
                <a:cs typeface="Arial"/>
                <a:sym typeface="Arial"/>
              </a:defRPr>
            </a:lvl2pPr>
            <a:lvl3pPr indent="0" lvl="2" marL="0" marR="0" algn="ctr">
              <a:spcBef>
                <a:spcPts val="0"/>
              </a:spcBef>
              <a:spcAft>
                <a:spcPts val="0"/>
              </a:spcAft>
              <a:buNone/>
              <a:defRPr b="1" i="1" sz="2400">
                <a:solidFill>
                  <a:srgbClr val="FFFFFF"/>
                </a:solidFill>
                <a:latin typeface="Arial"/>
                <a:ea typeface="Arial"/>
                <a:cs typeface="Arial"/>
                <a:sym typeface="Arial"/>
              </a:defRPr>
            </a:lvl3pPr>
            <a:lvl4pPr indent="0" lvl="3" marL="0" marR="0" algn="ctr">
              <a:spcBef>
                <a:spcPts val="0"/>
              </a:spcBef>
              <a:spcAft>
                <a:spcPts val="0"/>
              </a:spcAft>
              <a:buNone/>
              <a:defRPr b="1" i="1" sz="2400">
                <a:solidFill>
                  <a:srgbClr val="FFFFFF"/>
                </a:solidFill>
                <a:latin typeface="Arial"/>
                <a:ea typeface="Arial"/>
                <a:cs typeface="Arial"/>
                <a:sym typeface="Arial"/>
              </a:defRPr>
            </a:lvl4pPr>
            <a:lvl5pPr indent="0" lvl="4" marL="0" marR="0" algn="ctr">
              <a:spcBef>
                <a:spcPts val="0"/>
              </a:spcBef>
              <a:spcAft>
                <a:spcPts val="0"/>
              </a:spcAft>
              <a:buNone/>
              <a:defRPr b="1" i="1" sz="2400">
                <a:solidFill>
                  <a:srgbClr val="FFFFFF"/>
                </a:solidFill>
                <a:latin typeface="Arial"/>
                <a:ea typeface="Arial"/>
                <a:cs typeface="Arial"/>
                <a:sym typeface="Arial"/>
              </a:defRPr>
            </a:lvl5pPr>
            <a:lvl6pPr indent="0" lvl="5" marL="0" marR="0" algn="ctr">
              <a:spcBef>
                <a:spcPts val="0"/>
              </a:spcBef>
              <a:spcAft>
                <a:spcPts val="0"/>
              </a:spcAft>
              <a:buNone/>
              <a:defRPr b="1" i="1" sz="2400">
                <a:solidFill>
                  <a:srgbClr val="FFFFFF"/>
                </a:solidFill>
                <a:latin typeface="Arial"/>
                <a:ea typeface="Arial"/>
                <a:cs typeface="Arial"/>
                <a:sym typeface="Arial"/>
              </a:defRPr>
            </a:lvl6pPr>
            <a:lvl7pPr indent="0" lvl="6" marL="0" marR="0" algn="ctr">
              <a:spcBef>
                <a:spcPts val="0"/>
              </a:spcBef>
              <a:spcAft>
                <a:spcPts val="0"/>
              </a:spcAft>
              <a:buNone/>
              <a:defRPr b="1" i="1" sz="2400">
                <a:solidFill>
                  <a:srgbClr val="FFFFFF"/>
                </a:solidFill>
                <a:latin typeface="Arial"/>
                <a:ea typeface="Arial"/>
                <a:cs typeface="Arial"/>
                <a:sym typeface="Arial"/>
              </a:defRPr>
            </a:lvl7pPr>
            <a:lvl8pPr indent="0" lvl="7" marL="0" marR="0" algn="ctr">
              <a:spcBef>
                <a:spcPts val="0"/>
              </a:spcBef>
              <a:spcAft>
                <a:spcPts val="0"/>
              </a:spcAft>
              <a:buNone/>
              <a:defRPr b="1" i="1" sz="2400">
                <a:solidFill>
                  <a:srgbClr val="FFFFFF"/>
                </a:solidFill>
                <a:latin typeface="Arial"/>
                <a:ea typeface="Arial"/>
                <a:cs typeface="Arial"/>
                <a:sym typeface="Arial"/>
              </a:defRPr>
            </a:lvl8pPr>
            <a:lvl9pPr indent="0" lvl="8" marL="0" marR="0" algn="ctr">
              <a:spcBef>
                <a:spcPts val="0"/>
              </a:spcBef>
              <a:spcAft>
                <a:spcPts val="0"/>
              </a:spcAft>
              <a:buNone/>
              <a:defRPr b="1" i="1" sz="2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4" name="Google Shape;74;p95"/>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96"/>
          <p:cNvSpPr txBox="1"/>
          <p:nvPr>
            <p:ph type="title"/>
          </p:nvPr>
        </p:nvSpPr>
        <p:spPr>
          <a:xfrm>
            <a:off x="533400" y="273050"/>
            <a:ext cx="81534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6"/>
          <p:cNvSpPr txBox="1"/>
          <p:nvPr>
            <p:ph idx="1" type="body"/>
          </p:nvPr>
        </p:nvSpPr>
        <p:spPr>
          <a:xfrm>
            <a:off x="609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8" name="Google Shape;78;p96"/>
          <p:cNvSpPr txBox="1"/>
          <p:nvPr>
            <p:ph idx="2" type="body"/>
          </p:nvPr>
        </p:nvSpPr>
        <p:spPr>
          <a:xfrm>
            <a:off x="4800600" y="2438400"/>
            <a:ext cx="38862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9" name="Google Shape;79;p96"/>
          <p:cNvSpPr txBox="1"/>
          <p:nvPr>
            <p:ph idx="3" type="body"/>
          </p:nvPr>
        </p:nvSpPr>
        <p:spPr>
          <a:xfrm>
            <a:off x="609600" y="1752600"/>
            <a:ext cx="38862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96"/>
          <p:cNvSpPr txBox="1"/>
          <p:nvPr>
            <p:ph idx="4" type="body"/>
          </p:nvPr>
        </p:nvSpPr>
        <p:spPr>
          <a:xfrm>
            <a:off x="4800600" y="1752600"/>
            <a:ext cx="38862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1" name="Google Shape;81;p96"/>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6"/>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a:solidFill>
                  <a:srgbClr val="FFFFFF"/>
                </a:solidFill>
                <a:latin typeface="Arial"/>
                <a:ea typeface="Arial"/>
                <a:cs typeface="Arial"/>
                <a:sym typeface="Arial"/>
              </a:defRPr>
            </a:lvl1pPr>
            <a:lvl2pPr indent="0" lvl="1" marL="0" marR="0" algn="ctr">
              <a:spcBef>
                <a:spcPts val="0"/>
              </a:spcBef>
              <a:spcAft>
                <a:spcPts val="0"/>
              </a:spcAft>
              <a:buNone/>
              <a:defRPr b="1" i="1" sz="1400">
                <a:solidFill>
                  <a:srgbClr val="FFFFFF"/>
                </a:solidFill>
                <a:latin typeface="Arial"/>
                <a:ea typeface="Arial"/>
                <a:cs typeface="Arial"/>
                <a:sym typeface="Arial"/>
              </a:defRPr>
            </a:lvl2pPr>
            <a:lvl3pPr indent="0" lvl="2" marL="0" marR="0" algn="ctr">
              <a:spcBef>
                <a:spcPts val="0"/>
              </a:spcBef>
              <a:spcAft>
                <a:spcPts val="0"/>
              </a:spcAft>
              <a:buNone/>
              <a:defRPr b="1" i="1" sz="1400">
                <a:solidFill>
                  <a:srgbClr val="FFFFFF"/>
                </a:solidFill>
                <a:latin typeface="Arial"/>
                <a:ea typeface="Arial"/>
                <a:cs typeface="Arial"/>
                <a:sym typeface="Arial"/>
              </a:defRPr>
            </a:lvl3pPr>
            <a:lvl4pPr indent="0" lvl="3" marL="0" marR="0" algn="ctr">
              <a:spcBef>
                <a:spcPts val="0"/>
              </a:spcBef>
              <a:spcAft>
                <a:spcPts val="0"/>
              </a:spcAft>
              <a:buNone/>
              <a:defRPr b="1" i="1" sz="1400">
                <a:solidFill>
                  <a:srgbClr val="FFFFFF"/>
                </a:solidFill>
                <a:latin typeface="Arial"/>
                <a:ea typeface="Arial"/>
                <a:cs typeface="Arial"/>
                <a:sym typeface="Arial"/>
              </a:defRPr>
            </a:lvl4pPr>
            <a:lvl5pPr indent="0" lvl="4" marL="0" marR="0" algn="ctr">
              <a:spcBef>
                <a:spcPts val="0"/>
              </a:spcBef>
              <a:spcAft>
                <a:spcPts val="0"/>
              </a:spcAft>
              <a:buNone/>
              <a:defRPr b="1" i="1" sz="1400">
                <a:solidFill>
                  <a:srgbClr val="FFFFFF"/>
                </a:solidFill>
                <a:latin typeface="Arial"/>
                <a:ea typeface="Arial"/>
                <a:cs typeface="Arial"/>
                <a:sym typeface="Arial"/>
              </a:defRPr>
            </a:lvl5pPr>
            <a:lvl6pPr indent="0" lvl="5" marL="0" marR="0" algn="ctr">
              <a:spcBef>
                <a:spcPts val="0"/>
              </a:spcBef>
              <a:spcAft>
                <a:spcPts val="0"/>
              </a:spcAft>
              <a:buNone/>
              <a:defRPr b="1" i="1" sz="1400">
                <a:solidFill>
                  <a:srgbClr val="FFFFFF"/>
                </a:solidFill>
                <a:latin typeface="Arial"/>
                <a:ea typeface="Arial"/>
                <a:cs typeface="Arial"/>
                <a:sym typeface="Arial"/>
              </a:defRPr>
            </a:lvl6pPr>
            <a:lvl7pPr indent="0" lvl="6" marL="0" marR="0" algn="ctr">
              <a:spcBef>
                <a:spcPts val="0"/>
              </a:spcBef>
              <a:spcAft>
                <a:spcPts val="0"/>
              </a:spcAft>
              <a:buNone/>
              <a:defRPr b="1" i="1" sz="1400">
                <a:solidFill>
                  <a:srgbClr val="FFFFFF"/>
                </a:solidFill>
                <a:latin typeface="Arial"/>
                <a:ea typeface="Arial"/>
                <a:cs typeface="Arial"/>
                <a:sym typeface="Arial"/>
              </a:defRPr>
            </a:lvl7pPr>
            <a:lvl8pPr indent="0" lvl="7" marL="0" marR="0" algn="ctr">
              <a:spcBef>
                <a:spcPts val="0"/>
              </a:spcBef>
              <a:spcAft>
                <a:spcPts val="0"/>
              </a:spcAft>
              <a:buNone/>
              <a:defRPr b="1" i="1" sz="1400">
                <a:solidFill>
                  <a:srgbClr val="FFFFFF"/>
                </a:solidFill>
                <a:latin typeface="Arial"/>
                <a:ea typeface="Arial"/>
                <a:cs typeface="Arial"/>
                <a:sym typeface="Arial"/>
              </a:defRPr>
            </a:lvl8pPr>
            <a:lvl9pPr indent="0" lvl="8" marL="0" marR="0" algn="ctr">
              <a:spcBef>
                <a:spcPts val="0"/>
              </a:spcBef>
              <a:spcAft>
                <a:spcPts val="0"/>
              </a:spcAft>
              <a:buNone/>
              <a:defRPr b="1" i="1" sz="1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96"/>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97"/>
          <p:cNvSpPr txBox="1"/>
          <p:nvPr>
            <p:ph type="title"/>
          </p:nvPr>
        </p:nvSpPr>
        <p:spPr>
          <a:xfrm>
            <a:off x="609600" y="273050"/>
            <a:ext cx="8077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7"/>
          <p:cNvSpPr txBox="1"/>
          <p:nvPr>
            <p:ph idx="1" type="body"/>
          </p:nvPr>
        </p:nvSpPr>
        <p:spPr>
          <a:xfrm>
            <a:off x="609600" y="1752600"/>
            <a:ext cx="16002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7" name="Google Shape;87;p97"/>
          <p:cNvSpPr txBox="1"/>
          <p:nvPr>
            <p:ph idx="2" type="body"/>
          </p:nvPr>
        </p:nvSpPr>
        <p:spPr>
          <a:xfrm>
            <a:off x="2362200" y="1752600"/>
            <a:ext cx="64008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8" name="Google Shape;88;p97"/>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97"/>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algn="ctr">
              <a:spcBef>
                <a:spcPts val="0"/>
              </a:spcBef>
              <a:spcAft>
                <a:spcPts val="0"/>
              </a:spcAft>
              <a:buNone/>
              <a:defRPr b="1" i="1" sz="1400">
                <a:solidFill>
                  <a:srgbClr val="FFFFFF"/>
                </a:solidFill>
                <a:latin typeface="Arial"/>
                <a:ea typeface="Arial"/>
                <a:cs typeface="Arial"/>
                <a:sym typeface="Arial"/>
              </a:defRPr>
            </a:lvl1pPr>
            <a:lvl2pPr indent="0" lvl="1" marL="0" marR="0" algn="ctr">
              <a:spcBef>
                <a:spcPts val="0"/>
              </a:spcBef>
              <a:spcAft>
                <a:spcPts val="0"/>
              </a:spcAft>
              <a:buNone/>
              <a:defRPr b="1" i="1" sz="1400">
                <a:solidFill>
                  <a:srgbClr val="FFFFFF"/>
                </a:solidFill>
                <a:latin typeface="Arial"/>
                <a:ea typeface="Arial"/>
                <a:cs typeface="Arial"/>
                <a:sym typeface="Arial"/>
              </a:defRPr>
            </a:lvl2pPr>
            <a:lvl3pPr indent="0" lvl="2" marL="0" marR="0" algn="ctr">
              <a:spcBef>
                <a:spcPts val="0"/>
              </a:spcBef>
              <a:spcAft>
                <a:spcPts val="0"/>
              </a:spcAft>
              <a:buNone/>
              <a:defRPr b="1" i="1" sz="1400">
                <a:solidFill>
                  <a:srgbClr val="FFFFFF"/>
                </a:solidFill>
                <a:latin typeface="Arial"/>
                <a:ea typeface="Arial"/>
                <a:cs typeface="Arial"/>
                <a:sym typeface="Arial"/>
              </a:defRPr>
            </a:lvl3pPr>
            <a:lvl4pPr indent="0" lvl="3" marL="0" marR="0" algn="ctr">
              <a:spcBef>
                <a:spcPts val="0"/>
              </a:spcBef>
              <a:spcAft>
                <a:spcPts val="0"/>
              </a:spcAft>
              <a:buNone/>
              <a:defRPr b="1" i="1" sz="1400">
                <a:solidFill>
                  <a:srgbClr val="FFFFFF"/>
                </a:solidFill>
                <a:latin typeface="Arial"/>
                <a:ea typeface="Arial"/>
                <a:cs typeface="Arial"/>
                <a:sym typeface="Arial"/>
              </a:defRPr>
            </a:lvl4pPr>
            <a:lvl5pPr indent="0" lvl="4" marL="0" marR="0" algn="ctr">
              <a:spcBef>
                <a:spcPts val="0"/>
              </a:spcBef>
              <a:spcAft>
                <a:spcPts val="0"/>
              </a:spcAft>
              <a:buNone/>
              <a:defRPr b="1" i="1" sz="1400">
                <a:solidFill>
                  <a:srgbClr val="FFFFFF"/>
                </a:solidFill>
                <a:latin typeface="Arial"/>
                <a:ea typeface="Arial"/>
                <a:cs typeface="Arial"/>
                <a:sym typeface="Arial"/>
              </a:defRPr>
            </a:lvl5pPr>
            <a:lvl6pPr indent="0" lvl="5" marL="0" marR="0" algn="ctr">
              <a:spcBef>
                <a:spcPts val="0"/>
              </a:spcBef>
              <a:spcAft>
                <a:spcPts val="0"/>
              </a:spcAft>
              <a:buNone/>
              <a:defRPr b="1" i="1" sz="1400">
                <a:solidFill>
                  <a:srgbClr val="FFFFFF"/>
                </a:solidFill>
                <a:latin typeface="Arial"/>
                <a:ea typeface="Arial"/>
                <a:cs typeface="Arial"/>
                <a:sym typeface="Arial"/>
              </a:defRPr>
            </a:lvl6pPr>
            <a:lvl7pPr indent="0" lvl="6" marL="0" marR="0" algn="ctr">
              <a:spcBef>
                <a:spcPts val="0"/>
              </a:spcBef>
              <a:spcAft>
                <a:spcPts val="0"/>
              </a:spcAft>
              <a:buNone/>
              <a:defRPr b="1" i="1" sz="1400">
                <a:solidFill>
                  <a:srgbClr val="FFFFFF"/>
                </a:solidFill>
                <a:latin typeface="Arial"/>
                <a:ea typeface="Arial"/>
                <a:cs typeface="Arial"/>
                <a:sym typeface="Arial"/>
              </a:defRPr>
            </a:lvl7pPr>
            <a:lvl8pPr indent="0" lvl="7" marL="0" marR="0" algn="ctr">
              <a:spcBef>
                <a:spcPts val="0"/>
              </a:spcBef>
              <a:spcAft>
                <a:spcPts val="0"/>
              </a:spcAft>
              <a:buNone/>
              <a:defRPr b="1" i="1" sz="1400">
                <a:solidFill>
                  <a:srgbClr val="FFFFFF"/>
                </a:solidFill>
                <a:latin typeface="Arial"/>
                <a:ea typeface="Arial"/>
                <a:cs typeface="Arial"/>
                <a:sym typeface="Arial"/>
              </a:defRPr>
            </a:lvl8pPr>
            <a:lvl9pPr indent="0" lvl="8" marL="0" marR="0" algn="ctr">
              <a:spcBef>
                <a:spcPts val="0"/>
              </a:spcBef>
              <a:spcAft>
                <a:spcPts val="0"/>
              </a:spcAft>
              <a:buNone/>
              <a:defRPr b="1" i="1" sz="1400">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8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lt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3600" u="none" cap="none" strike="noStrike">
                <a:solidFill>
                  <a:schemeClr val="lt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3600" u="none" cap="none" strike="noStrike">
                <a:solidFill>
                  <a:schemeClr val="lt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3600" u="none" cap="none" strike="noStrike">
                <a:solidFill>
                  <a:schemeClr val="lt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3600" u="none" cap="none" strike="noStrike">
                <a:solidFill>
                  <a:schemeClr val="lt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lt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lt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lt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lt2"/>
                </a:solidFill>
                <a:latin typeface="Twentieth Century"/>
                <a:ea typeface="Twentieth Century"/>
                <a:cs typeface="Twentieth Century"/>
                <a:sym typeface="Twentieth Century"/>
              </a:defRPr>
            </a:lvl9pPr>
          </a:lstStyle>
          <a:p/>
        </p:txBody>
      </p:sp>
      <p:sp>
        <p:nvSpPr>
          <p:cNvPr id="11" name="Google Shape;11;p88"/>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700"/>
              </a:spcBef>
              <a:spcAft>
                <a:spcPts val="0"/>
              </a:spcAft>
              <a:buClr>
                <a:schemeClr val="accent2"/>
              </a:buClr>
              <a:buSzPts val="1680"/>
              <a:buFont typeface="Noto Sans Symbols"/>
              <a:buChar char="◻"/>
              <a:defRPr b="0" i="0" sz="2800" u="none" cap="none" strike="noStrike">
                <a:solidFill>
                  <a:schemeClr val="lt1"/>
                </a:solidFill>
                <a:latin typeface="Twentieth Century"/>
                <a:ea typeface="Twentieth Century"/>
                <a:cs typeface="Twentieth Century"/>
                <a:sym typeface="Twentieth Century"/>
              </a:defRPr>
            </a:lvl1pPr>
            <a:lvl2pPr indent="-335280" lvl="1" marL="914400" marR="0" rtl="0" algn="l">
              <a:spcBef>
                <a:spcPts val="550"/>
              </a:spcBef>
              <a:spcAft>
                <a:spcPts val="0"/>
              </a:spcAft>
              <a:buClr>
                <a:schemeClr val="accent1"/>
              </a:buClr>
              <a:buSzPts val="1680"/>
              <a:buFont typeface="Noto Sans Symbols"/>
              <a:buChar char="🞑"/>
              <a:defRPr b="0" i="0" sz="2400" u="none" cap="none" strike="noStrike">
                <a:solidFill>
                  <a:srgbClr val="0000FF"/>
                </a:solidFill>
                <a:latin typeface="Twentieth Century"/>
                <a:ea typeface="Twentieth Century"/>
                <a:cs typeface="Twentieth Century"/>
                <a:sym typeface="Twentieth Century"/>
              </a:defRPr>
            </a:lvl2pPr>
            <a:lvl3pPr indent="-323850" lvl="2" marL="1371600" marR="0" rtl="0" algn="l">
              <a:spcBef>
                <a:spcPts val="500"/>
              </a:spcBef>
              <a:spcAft>
                <a:spcPts val="0"/>
              </a:spcAft>
              <a:buClr>
                <a:schemeClr val="accent2"/>
              </a:buClr>
              <a:buSzPts val="1500"/>
              <a:buFont typeface="Noto Sans Symbols"/>
              <a:buChar char="■"/>
              <a:defRPr b="0" i="0" sz="2000" u="none" cap="none" strike="noStrike">
                <a:solidFill>
                  <a:schemeClr val="lt1"/>
                </a:solidFill>
                <a:latin typeface="Twentieth Century"/>
                <a:ea typeface="Twentieth Century"/>
                <a:cs typeface="Twentieth Century"/>
                <a:sym typeface="Twentieth Century"/>
              </a:defRPr>
            </a:lvl3pPr>
            <a:lvl4pPr indent="-314325" lvl="3" marL="1828800" marR="0" rtl="0" algn="l">
              <a:spcBef>
                <a:spcPts val="400"/>
              </a:spcBef>
              <a:spcAft>
                <a:spcPts val="0"/>
              </a:spcAft>
              <a:buClr>
                <a:srgbClr val="6BB1C9"/>
              </a:buClr>
              <a:buSzPts val="1350"/>
              <a:buFont typeface="Noto Sans Symbols"/>
              <a:buChar char="■"/>
              <a:defRPr b="0" i="0" sz="1800" u="none" cap="none" strike="noStrike">
                <a:solidFill>
                  <a:schemeClr val="lt1"/>
                </a:solidFill>
                <a:latin typeface="Twentieth Century"/>
                <a:ea typeface="Twentieth Century"/>
                <a:cs typeface="Twentieth Century"/>
                <a:sym typeface="Twentieth Century"/>
              </a:defRPr>
            </a:lvl4pPr>
            <a:lvl5pPr indent="-302895" lvl="4" marL="2286000" marR="0" rtl="0" algn="l">
              <a:spcBef>
                <a:spcPts val="400"/>
              </a:spcBef>
              <a:spcAft>
                <a:spcPts val="0"/>
              </a:spcAft>
              <a:buClr>
                <a:srgbClr val="6585CF"/>
              </a:buClr>
              <a:buSzPts val="1170"/>
              <a:buFont typeface="Noto Sans Symbols"/>
              <a:buChar char="■"/>
              <a:defRPr b="0" i="0" sz="1800" u="none" cap="none" strike="noStrike">
                <a:solidFill>
                  <a:schemeClr val="lt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lt1"/>
                </a:solidFill>
                <a:latin typeface="Twentieth Century"/>
                <a:ea typeface="Twentieth Century"/>
                <a:cs typeface="Twentieth Century"/>
                <a:sym typeface="Twentieth Century"/>
              </a:defRPr>
            </a:lvl9pPr>
          </a:lstStyle>
          <a:p/>
        </p:txBody>
      </p:sp>
      <p:sp>
        <p:nvSpPr>
          <p:cNvPr id="12" name="Google Shape;12;p88"/>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1" sz="14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lt1"/>
                </a:solidFill>
                <a:latin typeface="Arial"/>
                <a:ea typeface="Arial"/>
                <a:cs typeface="Arial"/>
                <a:sym typeface="Arial"/>
              </a:defRPr>
            </a:lvl9pPr>
          </a:lstStyle>
          <a:p/>
        </p:txBody>
      </p:sp>
      <p:sp>
        <p:nvSpPr>
          <p:cNvPr id="13" name="Google Shape;13;p88"/>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1" sz="11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lt1"/>
                </a:solidFill>
                <a:latin typeface="Arial"/>
                <a:ea typeface="Arial"/>
                <a:cs typeface="Arial"/>
                <a:sym typeface="Arial"/>
              </a:defRPr>
            </a:lvl9pPr>
          </a:lstStyle>
          <a:p/>
        </p:txBody>
      </p:sp>
      <p:sp>
        <p:nvSpPr>
          <p:cNvPr id="14" name="Google Shape;14;p88"/>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15" name="Google Shape;15;p88"/>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16" name="Google Shape;16;p88"/>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17" name="Google Shape;17;p88"/>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spcBef>
                <a:spcPts val="0"/>
              </a:spcBef>
              <a:spcAft>
                <a:spcPts val="0"/>
              </a:spcAft>
              <a:buNone/>
              <a:defRPr b="1" i="1" sz="14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1" i="1" sz="14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1" i="1" sz="14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1" i="1" sz="14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1" i="1" sz="1400" u="none" cap="none" strike="noStrike">
                <a:solidFill>
                  <a:srgbClr val="FFFFFF"/>
                </a:solidFill>
                <a:latin typeface="Arial"/>
                <a:ea typeface="Arial"/>
                <a:cs typeface="Arial"/>
                <a:sym typeface="Arial"/>
              </a:defRPr>
            </a:lvl5pPr>
            <a:lvl6pPr indent="0" lvl="5" marL="0" marR="0" rtl="0" algn="ctr">
              <a:spcBef>
                <a:spcPts val="0"/>
              </a:spcBef>
              <a:spcAft>
                <a:spcPts val="0"/>
              </a:spcAft>
              <a:buNone/>
              <a:defRPr b="1" i="1" sz="1400" u="none" cap="none" strike="noStrike">
                <a:solidFill>
                  <a:srgbClr val="FFFFFF"/>
                </a:solidFill>
                <a:latin typeface="Arial"/>
                <a:ea typeface="Arial"/>
                <a:cs typeface="Arial"/>
                <a:sym typeface="Arial"/>
              </a:defRPr>
            </a:lvl6pPr>
            <a:lvl7pPr indent="0" lvl="6" marL="0" marR="0" rtl="0" algn="ctr">
              <a:spcBef>
                <a:spcPts val="0"/>
              </a:spcBef>
              <a:spcAft>
                <a:spcPts val="0"/>
              </a:spcAft>
              <a:buNone/>
              <a:defRPr b="1" i="1" sz="1400" u="none" cap="none" strike="noStrike">
                <a:solidFill>
                  <a:srgbClr val="FFFFFF"/>
                </a:solidFill>
                <a:latin typeface="Arial"/>
                <a:ea typeface="Arial"/>
                <a:cs typeface="Arial"/>
                <a:sym typeface="Arial"/>
              </a:defRPr>
            </a:lvl7pPr>
            <a:lvl8pPr indent="0" lvl="7" marL="0" marR="0" rtl="0" algn="ctr">
              <a:spcBef>
                <a:spcPts val="0"/>
              </a:spcBef>
              <a:spcAft>
                <a:spcPts val="0"/>
              </a:spcAft>
              <a:buNone/>
              <a:defRPr b="1" i="1" sz="1400" u="none" cap="none" strike="noStrike">
                <a:solidFill>
                  <a:srgbClr val="FFFFFF"/>
                </a:solidFill>
                <a:latin typeface="Arial"/>
                <a:ea typeface="Arial"/>
                <a:cs typeface="Arial"/>
                <a:sym typeface="Arial"/>
              </a:defRPr>
            </a:lvl8pPr>
            <a:lvl9pPr indent="0" lvl="8" marL="0" marR="0" rtl="0" algn="ctr">
              <a:spcBef>
                <a:spcPts val="0"/>
              </a:spcBef>
              <a:spcAft>
                <a:spcPts val="0"/>
              </a:spcAft>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8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dk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3600" u="none" cap="none" strike="noStrike">
                <a:solidFill>
                  <a:schemeClr val="dk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3600" u="none" cap="none" strike="noStrike">
                <a:solidFill>
                  <a:schemeClr val="dk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3600" u="none" cap="none" strike="noStrike">
                <a:solidFill>
                  <a:schemeClr val="dk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3600" u="none" cap="none" strike="noStrike">
                <a:solidFill>
                  <a:schemeClr val="dk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29" name="Google Shape;29;p87"/>
          <p:cNvSpPr txBox="1"/>
          <p:nvPr>
            <p:ph idx="1" type="body"/>
          </p:nvPr>
        </p:nvSpPr>
        <p:spPr>
          <a:xfrm>
            <a:off x="612775" y="1600200"/>
            <a:ext cx="8153400" cy="4525963"/>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700"/>
              </a:spcBef>
              <a:spcAft>
                <a:spcPts val="0"/>
              </a:spcAft>
              <a:buClr>
                <a:schemeClr val="accent2"/>
              </a:buClr>
              <a:buSzPts val="1680"/>
              <a:buFont typeface="Noto Sans Symbols"/>
              <a:buChar char="◻"/>
              <a:defRPr b="0" i="0" sz="2800" u="none" cap="none" strike="noStrike">
                <a:solidFill>
                  <a:schemeClr val="dk1"/>
                </a:solidFill>
                <a:latin typeface="Twentieth Century"/>
                <a:ea typeface="Twentieth Century"/>
                <a:cs typeface="Twentieth Century"/>
                <a:sym typeface="Twentieth Century"/>
              </a:defRPr>
            </a:lvl1pPr>
            <a:lvl2pPr indent="-335280" lvl="1" marL="914400" marR="0" rtl="0" algn="l">
              <a:spcBef>
                <a:spcPts val="550"/>
              </a:spcBef>
              <a:spcAft>
                <a:spcPts val="0"/>
              </a:spcAft>
              <a:buClr>
                <a:schemeClr val="accent1"/>
              </a:buClr>
              <a:buSzPts val="1680"/>
              <a:buFont typeface="Noto Sans Symbols"/>
              <a:buChar char="🞑"/>
              <a:defRPr b="0" i="0" sz="2400" u="none" cap="none" strike="noStrike">
                <a:solidFill>
                  <a:srgbClr val="0000FF"/>
                </a:solidFill>
                <a:latin typeface="Twentieth Century"/>
                <a:ea typeface="Twentieth Century"/>
                <a:cs typeface="Twentieth Century"/>
                <a:sym typeface="Twentieth Century"/>
              </a:defRPr>
            </a:lvl2pPr>
            <a:lvl3pPr indent="-323850" lvl="2" marL="1371600" marR="0" rtl="0" algn="l">
              <a:spcBef>
                <a:spcPts val="500"/>
              </a:spcBef>
              <a:spcAft>
                <a:spcPts val="0"/>
              </a:spcAft>
              <a:buClr>
                <a:schemeClr val="accent2"/>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3pPr>
            <a:lvl4pPr indent="-314325" lvl="3" marL="1828800" marR="0" rtl="0" algn="l">
              <a:spcBef>
                <a:spcPts val="400"/>
              </a:spcBef>
              <a:spcAft>
                <a:spcPts val="0"/>
              </a:spcAft>
              <a:buClr>
                <a:srgbClr val="6BB1C9"/>
              </a:buClr>
              <a:buSzPts val="1350"/>
              <a:buFont typeface="Noto Sans Symbols"/>
              <a:buChar char="■"/>
              <a:defRPr b="0" i="0" sz="1800" u="none" cap="none" strike="noStrike">
                <a:solidFill>
                  <a:schemeClr val="dk1"/>
                </a:solidFill>
                <a:latin typeface="Twentieth Century"/>
                <a:ea typeface="Twentieth Century"/>
                <a:cs typeface="Twentieth Century"/>
                <a:sym typeface="Twentieth Century"/>
              </a:defRPr>
            </a:lvl4pPr>
            <a:lvl5pPr indent="-302895" lvl="4" marL="2286000" marR="0" rtl="0" algn="l">
              <a:spcBef>
                <a:spcPts val="400"/>
              </a:spcBef>
              <a:spcAft>
                <a:spcPts val="0"/>
              </a:spcAft>
              <a:buClr>
                <a:srgbClr val="6585CF"/>
              </a:buClr>
              <a:buSzPts val="1170"/>
              <a:buFont typeface="Noto Sans Symbols"/>
              <a:buChar char="■"/>
              <a:defRPr b="0" i="0" sz="18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30" name="Google Shape;30;p87"/>
          <p:cNvSpPr txBox="1"/>
          <p:nvPr>
            <p:ph idx="10" type="dt"/>
          </p:nvPr>
        </p:nvSpPr>
        <p:spPr>
          <a:xfrm>
            <a:off x="6096000" y="6248400"/>
            <a:ext cx="2667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1" sz="14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dk1"/>
                </a:solidFill>
                <a:latin typeface="Arial"/>
                <a:ea typeface="Arial"/>
                <a:cs typeface="Arial"/>
                <a:sym typeface="Arial"/>
              </a:defRPr>
            </a:lvl9pPr>
          </a:lstStyle>
          <a:p/>
        </p:txBody>
      </p:sp>
      <p:sp>
        <p:nvSpPr>
          <p:cNvPr id="31" name="Google Shape;31;p87"/>
          <p:cNvSpPr txBox="1"/>
          <p:nvPr>
            <p:ph idx="11" type="ftr"/>
          </p:nvPr>
        </p:nvSpPr>
        <p:spPr>
          <a:xfrm>
            <a:off x="609600" y="6248400"/>
            <a:ext cx="5421313"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1" sz="11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1"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1"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1"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1"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1"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1"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1"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1" sz="2400" u="none" cap="none" strike="noStrike">
                <a:solidFill>
                  <a:schemeClr val="dk1"/>
                </a:solidFill>
                <a:latin typeface="Arial"/>
                <a:ea typeface="Arial"/>
                <a:cs typeface="Arial"/>
                <a:sym typeface="Arial"/>
              </a:defRPr>
            </a:lvl9pPr>
          </a:lstStyle>
          <a:p/>
        </p:txBody>
      </p:sp>
      <p:sp>
        <p:nvSpPr>
          <p:cNvPr id="32" name="Google Shape;32;p87"/>
          <p:cNvSpPr/>
          <p:nvPr/>
        </p:nvSpPr>
        <p:spPr>
          <a:xfrm>
            <a:off x="0" y="1235075"/>
            <a:ext cx="9144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33" name="Google Shape;33;p87"/>
          <p:cNvSpPr/>
          <p:nvPr/>
        </p:nvSpPr>
        <p:spPr>
          <a:xfrm>
            <a:off x="0" y="1279525"/>
            <a:ext cx="5334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34" name="Google Shape;34;p87"/>
          <p:cNvSpPr/>
          <p:nvPr/>
        </p:nvSpPr>
        <p:spPr>
          <a:xfrm>
            <a:off x="590550" y="1279525"/>
            <a:ext cx="855345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1" sz="2400" u="none" cap="none" strike="noStrike">
              <a:solidFill>
                <a:schemeClr val="lt1"/>
              </a:solidFill>
              <a:latin typeface="Arial"/>
              <a:ea typeface="Arial"/>
              <a:cs typeface="Arial"/>
              <a:sym typeface="Arial"/>
            </a:endParaRPr>
          </a:p>
        </p:txBody>
      </p:sp>
      <p:sp>
        <p:nvSpPr>
          <p:cNvPr id="35" name="Google Shape;35;p87"/>
          <p:cNvSpPr txBox="1"/>
          <p:nvPr>
            <p:ph idx="12" type="sldNum"/>
          </p:nvPr>
        </p:nvSpPr>
        <p:spPr>
          <a:xfrm>
            <a:off x="0" y="1271588"/>
            <a:ext cx="533400" cy="244475"/>
          </a:xfrm>
          <a:prstGeom prst="rect">
            <a:avLst/>
          </a:prstGeom>
          <a:noFill/>
          <a:ln>
            <a:noFill/>
          </a:ln>
        </p:spPr>
        <p:txBody>
          <a:bodyPr anchorCtr="0" anchor="ctr" bIns="45700" lIns="91425" spcFirstLastPara="1" rIns="91425" wrap="square" tIns="45700">
            <a:normAutofit/>
          </a:bodyPr>
          <a:lstStyle>
            <a:lvl1pPr indent="0" lvl="0" marL="0" marR="0" rtl="0" algn="ctr">
              <a:spcBef>
                <a:spcPts val="0"/>
              </a:spcBef>
              <a:spcAft>
                <a:spcPts val="0"/>
              </a:spcAft>
              <a:buNone/>
              <a:defRPr b="1" i="1" sz="14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1" i="1" sz="14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1" i="1" sz="14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1" i="1" sz="14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1" i="1" sz="1400" u="none" cap="none" strike="noStrike">
                <a:solidFill>
                  <a:srgbClr val="FFFFFF"/>
                </a:solidFill>
                <a:latin typeface="Arial"/>
                <a:ea typeface="Arial"/>
                <a:cs typeface="Arial"/>
                <a:sym typeface="Arial"/>
              </a:defRPr>
            </a:lvl5pPr>
            <a:lvl6pPr indent="0" lvl="5" marL="0" marR="0" rtl="0" algn="ctr">
              <a:spcBef>
                <a:spcPts val="0"/>
              </a:spcBef>
              <a:spcAft>
                <a:spcPts val="0"/>
              </a:spcAft>
              <a:buNone/>
              <a:defRPr b="1" i="1" sz="1400" u="none" cap="none" strike="noStrike">
                <a:solidFill>
                  <a:srgbClr val="FFFFFF"/>
                </a:solidFill>
                <a:latin typeface="Arial"/>
                <a:ea typeface="Arial"/>
                <a:cs typeface="Arial"/>
                <a:sym typeface="Arial"/>
              </a:defRPr>
            </a:lvl6pPr>
            <a:lvl7pPr indent="0" lvl="6" marL="0" marR="0" rtl="0" algn="ctr">
              <a:spcBef>
                <a:spcPts val="0"/>
              </a:spcBef>
              <a:spcAft>
                <a:spcPts val="0"/>
              </a:spcAft>
              <a:buNone/>
              <a:defRPr b="1" i="1" sz="1400" u="none" cap="none" strike="noStrike">
                <a:solidFill>
                  <a:srgbClr val="FFFFFF"/>
                </a:solidFill>
                <a:latin typeface="Arial"/>
                <a:ea typeface="Arial"/>
                <a:cs typeface="Arial"/>
                <a:sym typeface="Arial"/>
              </a:defRPr>
            </a:lvl7pPr>
            <a:lvl8pPr indent="0" lvl="7" marL="0" marR="0" rtl="0" algn="ctr">
              <a:spcBef>
                <a:spcPts val="0"/>
              </a:spcBef>
              <a:spcAft>
                <a:spcPts val="0"/>
              </a:spcAft>
              <a:buNone/>
              <a:defRPr b="1" i="1" sz="1400" u="none" cap="none" strike="noStrike">
                <a:solidFill>
                  <a:srgbClr val="FFFFFF"/>
                </a:solidFill>
                <a:latin typeface="Arial"/>
                <a:ea typeface="Arial"/>
                <a:cs typeface="Arial"/>
                <a:sym typeface="Arial"/>
              </a:defRPr>
            </a:lvl8pPr>
            <a:lvl9pPr indent="0" lvl="8" marL="0" marR="0" rtl="0" algn="ctr">
              <a:spcBef>
                <a:spcPts val="0"/>
              </a:spcBef>
              <a:spcAft>
                <a:spcPts val="0"/>
              </a:spcAft>
              <a:buNone/>
              <a:defRPr b="1" i="1"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55.pn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10"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 Id="rId4" Type="http://schemas.openxmlformats.org/officeDocument/2006/relationships/image" Target="../media/image70.png"/><Relationship Id="rId9" Type="http://schemas.openxmlformats.org/officeDocument/2006/relationships/image" Target="../media/image62.png"/><Relationship Id="rId5" Type="http://schemas.openxmlformats.org/officeDocument/2006/relationships/image" Target="../media/image101.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6.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5.png"/></Relationships>
</file>

<file path=ppt/slides/_rels/slide6.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image" Target="../media/image22.png"/><Relationship Id="rId22" Type="http://schemas.openxmlformats.org/officeDocument/2006/relationships/image" Target="../media/image17.png"/><Relationship Id="rId10" Type="http://schemas.openxmlformats.org/officeDocument/2006/relationships/image" Target="../media/image6.png"/><Relationship Id="rId21" Type="http://schemas.openxmlformats.org/officeDocument/2006/relationships/image" Target="../media/image32.png"/><Relationship Id="rId13" Type="http://schemas.openxmlformats.org/officeDocument/2006/relationships/image" Target="../media/image38.png"/><Relationship Id="rId12" Type="http://schemas.openxmlformats.org/officeDocument/2006/relationships/image" Target="../media/image40.png"/><Relationship Id="rId23"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3.png"/><Relationship Id="rId15" Type="http://schemas.openxmlformats.org/officeDocument/2006/relationships/image" Target="../media/image47.png"/><Relationship Id="rId14" Type="http://schemas.openxmlformats.org/officeDocument/2006/relationships/image" Target="../media/image31.png"/><Relationship Id="rId17" Type="http://schemas.openxmlformats.org/officeDocument/2006/relationships/image" Target="../media/image29.png"/><Relationship Id="rId16" Type="http://schemas.openxmlformats.org/officeDocument/2006/relationships/image" Target="../media/image21.png"/><Relationship Id="rId5" Type="http://schemas.openxmlformats.org/officeDocument/2006/relationships/image" Target="../media/image12.png"/><Relationship Id="rId19" Type="http://schemas.openxmlformats.org/officeDocument/2006/relationships/image" Target="../media/image18.png"/><Relationship Id="rId6" Type="http://schemas.openxmlformats.org/officeDocument/2006/relationships/image" Target="../media/image5.png"/><Relationship Id="rId18"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75.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20" Type="http://schemas.openxmlformats.org/officeDocument/2006/relationships/image" Target="../media/image18.png"/><Relationship Id="rId11" Type="http://schemas.openxmlformats.org/officeDocument/2006/relationships/image" Target="../media/image6.png"/><Relationship Id="rId22" Type="http://schemas.openxmlformats.org/officeDocument/2006/relationships/image" Target="../media/image32.png"/><Relationship Id="rId10" Type="http://schemas.openxmlformats.org/officeDocument/2006/relationships/image" Target="../media/image3.png"/><Relationship Id="rId21" Type="http://schemas.openxmlformats.org/officeDocument/2006/relationships/image" Target="../media/image13.png"/><Relationship Id="rId13" Type="http://schemas.openxmlformats.org/officeDocument/2006/relationships/image" Target="../media/image40.png"/><Relationship Id="rId12" Type="http://schemas.openxmlformats.org/officeDocument/2006/relationships/image" Target="../media/image22.png"/><Relationship Id="rId23"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0.png"/><Relationship Id="rId15" Type="http://schemas.openxmlformats.org/officeDocument/2006/relationships/image" Target="../media/image31.png"/><Relationship Id="rId14" Type="http://schemas.openxmlformats.org/officeDocument/2006/relationships/image" Target="../media/image38.png"/><Relationship Id="rId17" Type="http://schemas.openxmlformats.org/officeDocument/2006/relationships/image" Target="../media/image21.png"/><Relationship Id="rId16" Type="http://schemas.openxmlformats.org/officeDocument/2006/relationships/image" Target="../media/image47.png"/><Relationship Id="rId5" Type="http://schemas.openxmlformats.org/officeDocument/2006/relationships/image" Target="../media/image19.png"/><Relationship Id="rId19" Type="http://schemas.openxmlformats.org/officeDocument/2006/relationships/image" Target="../media/image20.png"/><Relationship Id="rId6" Type="http://schemas.openxmlformats.org/officeDocument/2006/relationships/image" Target="../media/image12.png"/><Relationship Id="rId18" Type="http://schemas.openxmlformats.org/officeDocument/2006/relationships/image" Target="../media/image29.png"/><Relationship Id="rId7" Type="http://schemas.openxmlformats.org/officeDocument/2006/relationships/image" Target="../media/image5.png"/><Relationship Id="rId8"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5.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3.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0"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70.png"/><Relationship Id="rId9" Type="http://schemas.openxmlformats.org/officeDocument/2006/relationships/image" Target="../media/image96.png"/><Relationship Id="rId5" Type="http://schemas.openxmlformats.org/officeDocument/2006/relationships/image" Target="../media/image101.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4.png"/><Relationship Id="rId4" Type="http://schemas.openxmlformats.org/officeDocument/2006/relationships/image" Target="../media/image95.png"/><Relationship Id="rId9"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103.png"/><Relationship Id="rId8" Type="http://schemas.openxmlformats.org/officeDocument/2006/relationships/image" Target="../media/image1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type="ctrTitle"/>
          </p:nvPr>
        </p:nvSpPr>
        <p:spPr>
          <a:xfrm>
            <a:off x="609600" y="1524000"/>
            <a:ext cx="7848600" cy="128905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br>
              <a:rPr lang="en-US" sz="2600" cap="none"/>
            </a:br>
            <a:endParaRPr sz="3000" cap="none"/>
          </a:p>
        </p:txBody>
      </p:sp>
      <p:sp>
        <p:nvSpPr>
          <p:cNvPr id="123" name="Google Shape;123;p1"/>
          <p:cNvSpPr txBox="1"/>
          <p:nvPr>
            <p:ph idx="1" type="subTitle"/>
          </p:nvPr>
        </p:nvSpPr>
        <p:spPr>
          <a:xfrm>
            <a:off x="2362200" y="2438400"/>
            <a:ext cx="6400800" cy="2133600"/>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lt1"/>
              </a:buClr>
              <a:buSzPts val="1140"/>
              <a:buNone/>
            </a:pPr>
            <a:r>
              <a:rPr lang="en-US" sz="1900">
                <a:solidFill>
                  <a:schemeClr val="lt1"/>
                </a:solidFill>
              </a:rPr>
              <a:t>Computer Communications and Networks</a:t>
            </a:r>
            <a:endParaRPr/>
          </a:p>
          <a:p>
            <a:pPr indent="0" lvl="0" marL="0" rtl="0" algn="l">
              <a:lnSpc>
                <a:spcPct val="110000"/>
              </a:lnSpc>
              <a:spcBef>
                <a:spcPts val="0"/>
              </a:spcBef>
              <a:spcAft>
                <a:spcPts val="0"/>
              </a:spcAft>
              <a:buClr>
                <a:schemeClr val="lt1"/>
              </a:buClr>
              <a:buSzPts val="1140"/>
              <a:buNone/>
            </a:pPr>
            <a:r>
              <a:rPr lang="en-US" sz="1900">
                <a:solidFill>
                  <a:schemeClr val="lt1"/>
                </a:solidFill>
              </a:rPr>
              <a:t>ITCS 6166/8166</a:t>
            </a:r>
            <a:endParaRPr/>
          </a:p>
          <a:p>
            <a:pPr indent="0" lvl="0" marL="0" rtl="0" algn="l">
              <a:lnSpc>
                <a:spcPct val="80000"/>
              </a:lnSpc>
              <a:spcBef>
                <a:spcPts val="700"/>
              </a:spcBef>
              <a:spcAft>
                <a:spcPts val="0"/>
              </a:spcAft>
              <a:buSzPts val="1140"/>
              <a:buNone/>
            </a:pPr>
            <a:r>
              <a:t/>
            </a:r>
            <a:endParaRPr sz="1900">
              <a:solidFill>
                <a:schemeClr val="lt1"/>
              </a:solidFill>
            </a:endParaRPr>
          </a:p>
          <a:p>
            <a:pPr indent="0" lvl="0" marL="0" rtl="0" algn="l">
              <a:lnSpc>
                <a:spcPct val="80000"/>
              </a:lnSpc>
              <a:spcBef>
                <a:spcPts val="700"/>
              </a:spcBef>
              <a:spcAft>
                <a:spcPts val="0"/>
              </a:spcAft>
              <a:buSzPts val="1200"/>
              <a:buNone/>
            </a:pPr>
            <a:r>
              <a:rPr lang="en-US" sz="2000">
                <a:solidFill>
                  <a:schemeClr val="lt1"/>
                </a:solidFill>
              </a:rPr>
              <a:t>Dr. Dewan Tanvir Ahmed</a:t>
            </a:r>
            <a:endParaRPr/>
          </a:p>
          <a:p>
            <a:pPr indent="0" lvl="0" marL="0" rtl="0" algn="l">
              <a:lnSpc>
                <a:spcPct val="80000"/>
              </a:lnSpc>
              <a:spcBef>
                <a:spcPts val="700"/>
              </a:spcBef>
              <a:spcAft>
                <a:spcPts val="0"/>
              </a:spcAft>
              <a:buSzPts val="1140"/>
              <a:buNone/>
            </a:pPr>
            <a:r>
              <a:rPr lang="en-US" sz="1900">
                <a:solidFill>
                  <a:schemeClr val="lt1"/>
                </a:solidFill>
              </a:rPr>
              <a:t>Department of Computer Science</a:t>
            </a:r>
            <a:endParaRPr/>
          </a:p>
          <a:p>
            <a:pPr indent="0" lvl="0" marL="0" rtl="0" algn="l">
              <a:lnSpc>
                <a:spcPct val="80000"/>
              </a:lnSpc>
              <a:spcBef>
                <a:spcPts val="700"/>
              </a:spcBef>
              <a:spcAft>
                <a:spcPts val="0"/>
              </a:spcAft>
              <a:buSzPts val="1140"/>
              <a:buNone/>
            </a:pPr>
            <a:r>
              <a:rPr lang="en-US" sz="1900">
                <a:solidFill>
                  <a:schemeClr val="lt1"/>
                </a:solidFill>
              </a:rPr>
              <a:t>University of North Carolina at Charlotte</a:t>
            </a:r>
            <a:endParaRPr/>
          </a:p>
        </p:txBody>
      </p:sp>
      <p:sp>
        <p:nvSpPr>
          <p:cNvPr id="124" name="Google Shape;124;p1"/>
          <p:cNvSpPr/>
          <p:nvPr/>
        </p:nvSpPr>
        <p:spPr>
          <a:xfrm>
            <a:off x="609600" y="304800"/>
            <a:ext cx="7772400" cy="98425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4000" u="none" cap="none" strike="noStrike">
              <a:solidFill>
                <a:schemeClr val="lt1"/>
              </a:solidFill>
              <a:latin typeface="Arial"/>
              <a:ea typeface="Arial"/>
              <a:cs typeface="Arial"/>
              <a:sym typeface="Arial"/>
            </a:endParaRPr>
          </a:p>
        </p:txBody>
      </p:sp>
      <p:sp>
        <p:nvSpPr>
          <p:cNvPr id="125" name="Google Shape;125;p1"/>
          <p:cNvSpPr/>
          <p:nvPr/>
        </p:nvSpPr>
        <p:spPr>
          <a:xfrm>
            <a:off x="2379663" y="1358900"/>
            <a:ext cx="6019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Transport Layer – Part I</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descr="underline_base" id="1248" name="Google Shape;1248;p10"/>
          <p:cNvPicPr preferRelativeResize="0"/>
          <p:nvPr/>
        </p:nvPicPr>
        <p:blipFill rotWithShape="1">
          <a:blip r:embed="rId3">
            <a:alphaModFix/>
          </a:blip>
          <a:srcRect b="0" l="0" r="0" t="0"/>
          <a:stretch/>
        </p:blipFill>
        <p:spPr>
          <a:xfrm>
            <a:off x="582613" y="1022350"/>
            <a:ext cx="5942012" cy="173038"/>
          </a:xfrm>
          <a:prstGeom prst="rect">
            <a:avLst/>
          </a:prstGeom>
          <a:noFill/>
          <a:ln>
            <a:noFill/>
          </a:ln>
        </p:spPr>
      </p:pic>
      <p:sp>
        <p:nvSpPr>
          <p:cNvPr id="1249" name="Google Shape;1249;p10"/>
          <p:cNvSpPr/>
          <p:nvPr/>
        </p:nvSpPr>
        <p:spPr>
          <a:xfrm>
            <a:off x="5343525" y="2000250"/>
            <a:ext cx="3324225" cy="32004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50" name="Google Shape;1250;p10"/>
          <p:cNvSpPr/>
          <p:nvPr/>
        </p:nvSpPr>
        <p:spPr>
          <a:xfrm>
            <a:off x="5267325" y="2095500"/>
            <a:ext cx="3324225" cy="320040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51" name="Google Shape;1251;p1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How demultiplexing works</a:t>
            </a:r>
            <a:endParaRPr/>
          </a:p>
        </p:txBody>
      </p:sp>
      <p:sp>
        <p:nvSpPr>
          <p:cNvPr id="1252" name="Google Shape;1252;p10"/>
          <p:cNvSpPr txBox="1"/>
          <p:nvPr>
            <p:ph idx="1" type="body"/>
          </p:nvPr>
        </p:nvSpPr>
        <p:spPr>
          <a:xfrm>
            <a:off x="228600" y="1595438"/>
            <a:ext cx="4695825" cy="4424362"/>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Host receives IP datagrams</a:t>
            </a:r>
            <a:endParaRPr/>
          </a:p>
          <a:p>
            <a:pPr indent="-273049" lvl="1" marL="639763" rtl="0" algn="l">
              <a:spcBef>
                <a:spcPts val="550"/>
              </a:spcBef>
              <a:spcAft>
                <a:spcPts val="0"/>
              </a:spcAft>
              <a:buSzPts val="1680"/>
              <a:buFont typeface="Noto Sans Symbols"/>
              <a:buChar char="▪"/>
            </a:pPr>
            <a:r>
              <a:rPr lang="en-US"/>
              <a:t>each datagram has source IP address, destination IP address</a:t>
            </a:r>
            <a:endParaRPr/>
          </a:p>
          <a:p>
            <a:pPr indent="-273049" lvl="1" marL="639763" rtl="0" algn="l">
              <a:spcBef>
                <a:spcPts val="550"/>
              </a:spcBef>
              <a:spcAft>
                <a:spcPts val="0"/>
              </a:spcAft>
              <a:buSzPts val="1680"/>
              <a:buFont typeface="Noto Sans Symbols"/>
              <a:buChar char="▪"/>
            </a:pPr>
            <a:r>
              <a:rPr lang="en-US"/>
              <a:t>each datagram carries </a:t>
            </a:r>
            <a:r>
              <a:rPr lang="en-US" u="sng"/>
              <a:t>one transport-layer segment</a:t>
            </a:r>
            <a:endParaRPr/>
          </a:p>
          <a:p>
            <a:pPr indent="-273049" lvl="1" marL="639763" rtl="0" algn="l">
              <a:spcBef>
                <a:spcPts val="550"/>
              </a:spcBef>
              <a:spcAft>
                <a:spcPts val="0"/>
              </a:spcAft>
              <a:buSzPts val="1680"/>
              <a:buFont typeface="Noto Sans Symbols"/>
              <a:buChar char="▪"/>
            </a:pPr>
            <a:r>
              <a:rPr lang="en-US"/>
              <a:t>each segment has source, destination port number </a:t>
            </a:r>
            <a:endParaRPr/>
          </a:p>
          <a:p>
            <a:pPr indent="-319088" lvl="0" marL="319088" rtl="0" algn="l">
              <a:spcBef>
                <a:spcPts val="700"/>
              </a:spcBef>
              <a:spcAft>
                <a:spcPts val="0"/>
              </a:spcAft>
              <a:buSzPts val="1680"/>
              <a:buFont typeface="Noto Sans Symbols"/>
              <a:buChar char="❖"/>
            </a:pPr>
            <a:r>
              <a:rPr lang="en-US"/>
              <a:t>host uses </a:t>
            </a:r>
            <a:r>
              <a:rPr i="1" lang="en-US">
                <a:solidFill>
                  <a:srgbClr val="CC0000"/>
                </a:solidFill>
              </a:rPr>
              <a:t>IP addresses &amp; port numbers</a:t>
            </a:r>
            <a:r>
              <a:rPr lang="en-US"/>
              <a:t> to direct segment to appropriate socket</a:t>
            </a:r>
            <a:endParaRPr/>
          </a:p>
        </p:txBody>
      </p:sp>
      <p:sp>
        <p:nvSpPr>
          <p:cNvPr id="1253" name="Google Shape;1253;p10"/>
          <p:cNvSpPr txBox="1"/>
          <p:nvPr/>
        </p:nvSpPr>
        <p:spPr>
          <a:xfrm>
            <a:off x="5307013" y="2108200"/>
            <a:ext cx="1563687"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CC0000"/>
                </a:solidFill>
                <a:latin typeface="Tahoma"/>
                <a:ea typeface="Tahoma"/>
                <a:cs typeface="Tahoma"/>
                <a:sym typeface="Tahoma"/>
              </a:rPr>
              <a:t>source port #</a:t>
            </a:r>
            <a:endParaRPr i="0" sz="2400">
              <a:solidFill>
                <a:srgbClr val="CC0000"/>
              </a:solidFill>
              <a:latin typeface="Tahoma"/>
              <a:ea typeface="Tahoma"/>
              <a:cs typeface="Tahoma"/>
              <a:sym typeface="Tahoma"/>
            </a:endParaRPr>
          </a:p>
        </p:txBody>
      </p:sp>
      <p:sp>
        <p:nvSpPr>
          <p:cNvPr id="1254" name="Google Shape;1254;p10"/>
          <p:cNvSpPr txBox="1"/>
          <p:nvPr/>
        </p:nvSpPr>
        <p:spPr>
          <a:xfrm>
            <a:off x="7092950" y="2108200"/>
            <a:ext cx="1328738"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CC0000"/>
                </a:solidFill>
                <a:latin typeface="Tahoma"/>
                <a:ea typeface="Tahoma"/>
                <a:cs typeface="Tahoma"/>
                <a:sym typeface="Tahoma"/>
              </a:rPr>
              <a:t>dest port #</a:t>
            </a:r>
            <a:endParaRPr i="0" sz="2400">
              <a:solidFill>
                <a:srgbClr val="CC0000"/>
              </a:solidFill>
              <a:latin typeface="Tahoma"/>
              <a:ea typeface="Tahoma"/>
              <a:cs typeface="Tahoma"/>
              <a:sym typeface="Tahoma"/>
            </a:endParaRPr>
          </a:p>
        </p:txBody>
      </p:sp>
      <p:cxnSp>
        <p:nvCxnSpPr>
          <p:cNvPr id="1255" name="Google Shape;1255;p10"/>
          <p:cNvCxnSpPr/>
          <p:nvPr/>
        </p:nvCxnSpPr>
        <p:spPr>
          <a:xfrm>
            <a:off x="5257800" y="2495550"/>
            <a:ext cx="3328988" cy="0"/>
          </a:xfrm>
          <a:prstGeom prst="straightConnector1">
            <a:avLst/>
          </a:prstGeom>
          <a:noFill/>
          <a:ln cap="flat" cmpd="sng" w="19050">
            <a:solidFill>
              <a:schemeClr val="dk1"/>
            </a:solidFill>
            <a:prstDash val="solid"/>
            <a:round/>
            <a:headEnd len="med" w="med" type="none"/>
            <a:tailEnd len="med" w="med" type="none"/>
          </a:ln>
        </p:spPr>
      </p:cxnSp>
      <p:cxnSp>
        <p:nvCxnSpPr>
          <p:cNvPr id="1256" name="Google Shape;1256;p10"/>
          <p:cNvCxnSpPr/>
          <p:nvPr/>
        </p:nvCxnSpPr>
        <p:spPr>
          <a:xfrm>
            <a:off x="5267325" y="3486150"/>
            <a:ext cx="3324225" cy="0"/>
          </a:xfrm>
          <a:prstGeom prst="straightConnector1">
            <a:avLst/>
          </a:prstGeom>
          <a:noFill/>
          <a:ln cap="flat" cmpd="sng" w="19050">
            <a:solidFill>
              <a:schemeClr val="dk1"/>
            </a:solidFill>
            <a:prstDash val="solid"/>
            <a:round/>
            <a:headEnd len="med" w="med" type="none"/>
            <a:tailEnd len="med" w="med" type="none"/>
          </a:ln>
        </p:spPr>
      </p:cxnSp>
      <p:cxnSp>
        <p:nvCxnSpPr>
          <p:cNvPr id="1257" name="Google Shape;1257;p10"/>
          <p:cNvCxnSpPr/>
          <p:nvPr/>
        </p:nvCxnSpPr>
        <p:spPr>
          <a:xfrm rot="10800000">
            <a:off x="6905625" y="2095500"/>
            <a:ext cx="0" cy="395288"/>
          </a:xfrm>
          <a:prstGeom prst="straightConnector1">
            <a:avLst/>
          </a:prstGeom>
          <a:noFill/>
          <a:ln cap="flat" cmpd="sng" w="19050">
            <a:solidFill>
              <a:schemeClr val="dk1"/>
            </a:solidFill>
            <a:prstDash val="solid"/>
            <a:round/>
            <a:headEnd len="med" w="med" type="none"/>
            <a:tailEnd len="med" w="med" type="none"/>
          </a:ln>
        </p:spPr>
      </p:cxnSp>
      <p:sp>
        <p:nvSpPr>
          <p:cNvPr id="1258" name="Google Shape;1258;p10"/>
          <p:cNvSpPr txBox="1"/>
          <p:nvPr/>
        </p:nvSpPr>
        <p:spPr>
          <a:xfrm>
            <a:off x="6450013" y="1655763"/>
            <a:ext cx="86360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32 bits</a:t>
            </a:r>
            <a:endParaRPr i="0" sz="2400">
              <a:solidFill>
                <a:schemeClr val="dk1"/>
              </a:solidFill>
              <a:latin typeface="Tahoma"/>
              <a:ea typeface="Tahoma"/>
              <a:cs typeface="Tahoma"/>
              <a:sym typeface="Tahoma"/>
            </a:endParaRPr>
          </a:p>
        </p:txBody>
      </p:sp>
      <p:cxnSp>
        <p:nvCxnSpPr>
          <p:cNvPr id="1259" name="Google Shape;1259;p10"/>
          <p:cNvCxnSpPr/>
          <p:nvPr/>
        </p:nvCxnSpPr>
        <p:spPr>
          <a:xfrm>
            <a:off x="7362825" y="1862138"/>
            <a:ext cx="1200150" cy="4762"/>
          </a:xfrm>
          <a:prstGeom prst="straightConnector1">
            <a:avLst/>
          </a:prstGeom>
          <a:noFill/>
          <a:ln cap="flat" cmpd="sng" w="19050">
            <a:solidFill>
              <a:schemeClr val="dk1"/>
            </a:solidFill>
            <a:prstDash val="solid"/>
            <a:round/>
            <a:headEnd len="med" w="med" type="none"/>
            <a:tailEnd len="med" w="med" type="triangle"/>
          </a:ln>
        </p:spPr>
      </p:cxnSp>
      <p:cxnSp>
        <p:nvCxnSpPr>
          <p:cNvPr id="1260" name="Google Shape;1260;p10"/>
          <p:cNvCxnSpPr/>
          <p:nvPr/>
        </p:nvCxnSpPr>
        <p:spPr>
          <a:xfrm rot="10800000">
            <a:off x="5253038" y="1871663"/>
            <a:ext cx="1128712" cy="0"/>
          </a:xfrm>
          <a:prstGeom prst="straightConnector1">
            <a:avLst/>
          </a:prstGeom>
          <a:noFill/>
          <a:ln cap="flat" cmpd="sng" w="19050">
            <a:solidFill>
              <a:schemeClr val="dk1"/>
            </a:solidFill>
            <a:prstDash val="solid"/>
            <a:round/>
            <a:headEnd len="med" w="med" type="none"/>
            <a:tailEnd len="med" w="med" type="triangle"/>
          </a:ln>
        </p:spPr>
      </p:cxnSp>
      <p:sp>
        <p:nvSpPr>
          <p:cNvPr id="1261" name="Google Shape;1261;p10"/>
          <p:cNvSpPr txBox="1"/>
          <p:nvPr/>
        </p:nvSpPr>
        <p:spPr>
          <a:xfrm>
            <a:off x="5770562" y="3725863"/>
            <a:ext cx="2644775"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000">
                <a:solidFill>
                  <a:schemeClr val="dk1"/>
                </a:solidFill>
                <a:latin typeface="Tahoma"/>
                <a:ea typeface="Tahoma"/>
                <a:cs typeface="Tahoma"/>
                <a:sym typeface="Tahoma"/>
              </a:rPr>
              <a:t>Application data </a:t>
            </a:r>
            <a:endParaRPr/>
          </a:p>
          <a:p>
            <a:pPr indent="0" lvl="0" marL="0" marR="0" rtl="0" algn="ctr">
              <a:spcBef>
                <a:spcPts val="0"/>
              </a:spcBef>
              <a:spcAft>
                <a:spcPts val="0"/>
              </a:spcAft>
              <a:buNone/>
            </a:pPr>
            <a:r>
              <a:rPr i="0" lang="en-US" sz="2000">
                <a:solidFill>
                  <a:schemeClr val="dk1"/>
                </a:solidFill>
                <a:latin typeface="Tahoma"/>
                <a:ea typeface="Tahoma"/>
                <a:cs typeface="Tahoma"/>
                <a:sym typeface="Tahoma"/>
              </a:rPr>
              <a:t>(payload)</a:t>
            </a:r>
            <a:endParaRPr i="0" sz="2400">
              <a:solidFill>
                <a:schemeClr val="dk1"/>
              </a:solidFill>
              <a:latin typeface="Tahoma"/>
              <a:ea typeface="Tahoma"/>
              <a:cs typeface="Tahoma"/>
              <a:sym typeface="Tahoma"/>
            </a:endParaRPr>
          </a:p>
        </p:txBody>
      </p:sp>
      <p:sp>
        <p:nvSpPr>
          <p:cNvPr id="1262" name="Google Shape;1262;p10"/>
          <p:cNvSpPr txBox="1"/>
          <p:nvPr/>
        </p:nvSpPr>
        <p:spPr>
          <a:xfrm>
            <a:off x="5776913" y="2849563"/>
            <a:ext cx="2290762"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Tahoma"/>
                <a:ea typeface="Tahoma"/>
                <a:cs typeface="Tahoma"/>
                <a:sym typeface="Tahoma"/>
              </a:rPr>
              <a:t>other header fields</a:t>
            </a:r>
            <a:endParaRPr i="0" sz="2400">
              <a:solidFill>
                <a:schemeClr val="dk1"/>
              </a:solidFill>
              <a:latin typeface="Tahoma"/>
              <a:ea typeface="Tahoma"/>
              <a:cs typeface="Tahoma"/>
              <a:sym typeface="Tahoma"/>
            </a:endParaRPr>
          </a:p>
        </p:txBody>
      </p:sp>
      <p:sp>
        <p:nvSpPr>
          <p:cNvPr id="1263" name="Google Shape;1263;p10"/>
          <p:cNvSpPr txBox="1"/>
          <p:nvPr/>
        </p:nvSpPr>
        <p:spPr>
          <a:xfrm>
            <a:off x="5480050" y="5380038"/>
            <a:ext cx="30607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Tahoma"/>
                <a:ea typeface="Tahoma"/>
                <a:cs typeface="Tahoma"/>
                <a:sym typeface="Tahoma"/>
              </a:rPr>
              <a:t>TCP/UDP segment format</a:t>
            </a:r>
            <a:endParaRPr i="0" sz="24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pic>
        <p:nvPicPr>
          <p:cNvPr descr="underline_base" id="1268" name="Google Shape;1268;p11"/>
          <p:cNvPicPr preferRelativeResize="0"/>
          <p:nvPr/>
        </p:nvPicPr>
        <p:blipFill rotWithShape="1">
          <a:blip r:embed="rId3">
            <a:alphaModFix/>
          </a:blip>
          <a:srcRect b="0" l="0" r="0" t="0"/>
          <a:stretch/>
        </p:blipFill>
        <p:spPr>
          <a:xfrm>
            <a:off x="442913" y="935038"/>
            <a:ext cx="7313612" cy="173037"/>
          </a:xfrm>
          <a:prstGeom prst="rect">
            <a:avLst/>
          </a:prstGeom>
          <a:noFill/>
          <a:ln>
            <a:noFill/>
          </a:ln>
        </p:spPr>
      </p:pic>
      <p:sp>
        <p:nvSpPr>
          <p:cNvPr id="1269" name="Google Shape;1269;p11"/>
          <p:cNvSpPr txBox="1"/>
          <p:nvPr>
            <p:ph type="title"/>
          </p:nvPr>
        </p:nvSpPr>
        <p:spPr>
          <a:xfrm>
            <a:off x="336550" y="14605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Connectionless demultiplexing</a:t>
            </a:r>
            <a:endParaRPr/>
          </a:p>
        </p:txBody>
      </p:sp>
      <p:sp>
        <p:nvSpPr>
          <p:cNvPr id="1270" name="Google Shape;1270;p11"/>
          <p:cNvSpPr txBox="1"/>
          <p:nvPr>
            <p:ph idx="1" type="body"/>
          </p:nvPr>
        </p:nvSpPr>
        <p:spPr>
          <a:xfrm>
            <a:off x="151765" y="1941511"/>
            <a:ext cx="4467225" cy="1681481"/>
          </a:xfrm>
          <a:prstGeom prst="rect">
            <a:avLst/>
          </a:prstGeom>
          <a:solidFill>
            <a:srgbClr val="F2F2F2"/>
          </a:solidFill>
          <a:ln>
            <a:noFill/>
          </a:ln>
        </p:spPr>
        <p:txBody>
          <a:bodyPr anchorCtr="0" anchor="t" bIns="45700" lIns="91425" spcFirstLastPara="1" rIns="91425" wrap="square" tIns="45700">
            <a:noAutofit/>
          </a:bodyPr>
          <a:lstStyle/>
          <a:p>
            <a:pPr indent="-290513" lvl="0" marL="347663" rtl="0" algn="l">
              <a:spcBef>
                <a:spcPts val="0"/>
              </a:spcBef>
              <a:spcAft>
                <a:spcPts val="0"/>
              </a:spcAft>
              <a:buSzPts val="1440"/>
              <a:buFont typeface="Noto Sans Symbols"/>
              <a:buChar char="❖"/>
            </a:pPr>
            <a:r>
              <a:rPr b="1" lang="en-US" sz="2400"/>
              <a:t>recall</a:t>
            </a:r>
            <a:r>
              <a:rPr i="1" lang="en-US" sz="2400"/>
              <a:t>:</a:t>
            </a:r>
            <a:r>
              <a:rPr lang="en-US" sz="2400"/>
              <a:t> created socket has host-local port #:</a:t>
            </a:r>
            <a:endParaRPr/>
          </a:p>
          <a:p>
            <a:pPr indent="-290513" lvl="0" marL="347663" rtl="0" algn="l">
              <a:spcBef>
                <a:spcPts val="700"/>
              </a:spcBef>
              <a:spcAft>
                <a:spcPts val="0"/>
              </a:spcAft>
              <a:buSzPts val="1080"/>
              <a:buFont typeface="Noto Sans Symbols"/>
              <a:buNone/>
            </a:pPr>
            <a:r>
              <a:rPr b="1" lang="en-US" sz="1800"/>
              <a:t>  DatagramSocket mySocket1= new DatagramSocket(</a:t>
            </a:r>
            <a:r>
              <a:rPr b="1" lang="en-US" sz="1800">
                <a:solidFill>
                  <a:srgbClr val="CC0000"/>
                </a:solidFill>
              </a:rPr>
              <a:t>12534</a:t>
            </a:r>
            <a:r>
              <a:rPr b="1" lang="en-US" sz="1800"/>
              <a:t>);</a:t>
            </a:r>
            <a:endParaRPr/>
          </a:p>
          <a:p>
            <a:pPr indent="-290513" lvl="0" marL="347663" rtl="0" algn="l">
              <a:spcBef>
                <a:spcPts val="700"/>
              </a:spcBef>
              <a:spcAft>
                <a:spcPts val="0"/>
              </a:spcAft>
              <a:buSzPts val="1080"/>
              <a:buFont typeface="Noto Sans Symbols"/>
              <a:buNone/>
            </a:pPr>
            <a:r>
              <a:t/>
            </a:r>
            <a:endParaRPr sz="1800"/>
          </a:p>
        </p:txBody>
      </p:sp>
      <p:sp>
        <p:nvSpPr>
          <p:cNvPr id="1271" name="Google Shape;1271;p11"/>
          <p:cNvSpPr txBox="1"/>
          <p:nvPr>
            <p:ph idx="2" type="body"/>
          </p:nvPr>
        </p:nvSpPr>
        <p:spPr>
          <a:xfrm>
            <a:off x="312738" y="3862388"/>
            <a:ext cx="4114800" cy="236855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when host receives UDP segment:</a:t>
            </a:r>
            <a:endParaRPr/>
          </a:p>
          <a:p>
            <a:pPr indent="-273049" lvl="1" marL="639763" rtl="0" algn="l">
              <a:spcBef>
                <a:spcPts val="550"/>
              </a:spcBef>
              <a:spcAft>
                <a:spcPts val="0"/>
              </a:spcAft>
              <a:buSzPts val="1680"/>
              <a:buFont typeface="Noto Sans Symbols"/>
              <a:buChar char="▪"/>
            </a:pPr>
            <a:r>
              <a:rPr lang="en-US"/>
              <a:t>checks destination port # in segment</a:t>
            </a:r>
            <a:endParaRPr/>
          </a:p>
          <a:p>
            <a:pPr indent="-273049" lvl="1" marL="639763" rtl="0" algn="l">
              <a:spcBef>
                <a:spcPts val="550"/>
              </a:spcBef>
              <a:spcAft>
                <a:spcPts val="0"/>
              </a:spcAft>
              <a:buSzPts val="1680"/>
              <a:buFont typeface="Noto Sans Symbols"/>
              <a:buChar char="▪"/>
            </a:pPr>
            <a:r>
              <a:rPr lang="en-US"/>
              <a:t>directs UDP segment to socket with that port #</a:t>
            </a:r>
            <a:endParaRPr/>
          </a:p>
        </p:txBody>
      </p:sp>
      <p:sp>
        <p:nvSpPr>
          <p:cNvPr id="1272" name="Google Shape;1272;p11"/>
          <p:cNvSpPr/>
          <p:nvPr/>
        </p:nvSpPr>
        <p:spPr>
          <a:xfrm>
            <a:off x="4643279" y="1544639"/>
            <a:ext cx="4465637" cy="2104390"/>
          </a:xfrm>
          <a:prstGeom prst="rect">
            <a:avLst/>
          </a:prstGeom>
          <a:solidFill>
            <a:srgbClr val="FEEFC9"/>
          </a:solidFill>
          <a:ln>
            <a:noFill/>
          </a:ln>
        </p:spPr>
        <p:txBody>
          <a:bodyPr anchorCtr="0" anchor="t" bIns="45700" lIns="91425" spcFirstLastPara="1" rIns="91425" wrap="square" tIns="45700">
            <a:noAutofit/>
          </a:bodyPr>
          <a:lstStyle/>
          <a:p>
            <a:pPr indent="-290513" lvl="0" marL="347663" marR="0" rtl="0" algn="l">
              <a:spcBef>
                <a:spcPts val="0"/>
              </a:spcBef>
              <a:spcAft>
                <a:spcPts val="0"/>
              </a:spcAft>
              <a:buClr>
                <a:schemeClr val="accent2"/>
              </a:buClr>
              <a:buSzPts val="1440"/>
              <a:buFont typeface="Noto Sans Symbols"/>
              <a:buChar char="❖"/>
            </a:pPr>
            <a:r>
              <a:rPr b="1" i="0" lang="en-US" sz="2400">
                <a:solidFill>
                  <a:schemeClr val="dk1"/>
                </a:solidFill>
                <a:latin typeface="Twentieth Century"/>
                <a:ea typeface="Twentieth Century"/>
                <a:cs typeface="Twentieth Century"/>
                <a:sym typeface="Twentieth Century"/>
              </a:rPr>
              <a:t>recall</a:t>
            </a:r>
            <a:r>
              <a:rPr i="1" lang="en-US" sz="2400">
                <a:solidFill>
                  <a:schemeClr val="dk1"/>
                </a:solidFill>
                <a:latin typeface="Twentieth Century"/>
                <a:ea typeface="Twentieth Century"/>
                <a:cs typeface="Twentieth Century"/>
                <a:sym typeface="Twentieth Century"/>
              </a:rPr>
              <a:t>: </a:t>
            </a:r>
            <a:r>
              <a:rPr i="0" lang="en-US" sz="2400">
                <a:solidFill>
                  <a:schemeClr val="dk1"/>
                </a:solidFill>
                <a:latin typeface="Twentieth Century"/>
                <a:ea typeface="Twentieth Century"/>
                <a:cs typeface="Twentieth Century"/>
                <a:sym typeface="Twentieth Century"/>
              </a:rPr>
              <a:t>when creating datagram to send into UDP socket, must specify</a:t>
            </a:r>
            <a:endParaRPr/>
          </a:p>
          <a:p>
            <a:pPr indent="-273049" lvl="1" marL="639763" marR="0" rtl="0" algn="l">
              <a:spcBef>
                <a:spcPts val="550"/>
              </a:spcBef>
              <a:spcAft>
                <a:spcPts val="0"/>
              </a:spcAft>
              <a:buClr>
                <a:schemeClr val="accent1"/>
              </a:buClr>
              <a:buSzPts val="1680"/>
              <a:buFont typeface="Noto Sans Symbols"/>
              <a:buChar char="🞑"/>
            </a:pPr>
            <a:r>
              <a:rPr b="0" i="1" lang="en-US" sz="2400" u="none" cap="none" strike="noStrike">
                <a:solidFill>
                  <a:srgbClr val="0000FF"/>
                </a:solidFill>
                <a:latin typeface="Twentieth Century"/>
                <a:ea typeface="Twentieth Century"/>
                <a:cs typeface="Twentieth Century"/>
                <a:sym typeface="Twentieth Century"/>
              </a:rPr>
              <a:t>destination IP address</a:t>
            </a:r>
            <a:endParaRPr/>
          </a:p>
          <a:p>
            <a:pPr indent="-273049" lvl="1" marL="639763" marR="0" rtl="0" algn="l">
              <a:spcBef>
                <a:spcPts val="550"/>
              </a:spcBef>
              <a:spcAft>
                <a:spcPts val="0"/>
              </a:spcAft>
              <a:buClr>
                <a:schemeClr val="accent1"/>
              </a:buClr>
              <a:buSzPts val="1680"/>
              <a:buFont typeface="Noto Sans Symbols"/>
              <a:buChar char="🞑"/>
            </a:pPr>
            <a:r>
              <a:rPr b="0" i="1" lang="en-US" sz="2400" u="none" cap="none" strike="noStrike">
                <a:solidFill>
                  <a:srgbClr val="0000FF"/>
                </a:solidFill>
                <a:latin typeface="Twentieth Century"/>
                <a:ea typeface="Twentieth Century"/>
                <a:cs typeface="Twentieth Century"/>
                <a:sym typeface="Twentieth Century"/>
              </a:rPr>
              <a:t>destination port #</a:t>
            </a:r>
            <a:endParaRPr/>
          </a:p>
        </p:txBody>
      </p:sp>
      <p:sp>
        <p:nvSpPr>
          <p:cNvPr id="1273" name="Google Shape;1273;p11"/>
          <p:cNvSpPr/>
          <p:nvPr/>
        </p:nvSpPr>
        <p:spPr>
          <a:xfrm>
            <a:off x="5097145" y="4435078"/>
            <a:ext cx="3962400" cy="1097677"/>
          </a:xfrm>
          <a:prstGeom prst="rect">
            <a:avLst/>
          </a:prstGeom>
          <a:solidFill>
            <a:srgbClr val="C4DEE7"/>
          </a:solidFill>
          <a:ln cap="flat" cmpd="sng" w="10000">
            <a:solidFill>
              <a:schemeClr val="accent2"/>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rgbClr val="000099"/>
              </a:buClr>
              <a:buSzPts val="1300"/>
              <a:buFont typeface="Noto Sans Symbols"/>
              <a:buNone/>
            </a:pPr>
            <a:r>
              <a:rPr i="0" lang="en-US" sz="2000">
                <a:solidFill>
                  <a:schemeClr val="dk1"/>
                </a:solidFill>
                <a:latin typeface="Gill Sans"/>
                <a:ea typeface="Gill Sans"/>
                <a:cs typeface="Gill Sans"/>
                <a:sym typeface="Gill Sans"/>
              </a:rPr>
              <a:t>IP datagrams with </a:t>
            </a:r>
            <a:r>
              <a:rPr i="0" lang="en-US" sz="2000">
                <a:solidFill>
                  <a:srgbClr val="CC0000"/>
                </a:solidFill>
                <a:latin typeface="Gill Sans"/>
                <a:ea typeface="Gill Sans"/>
                <a:cs typeface="Gill Sans"/>
                <a:sym typeface="Gill Sans"/>
              </a:rPr>
              <a:t>same dest. port #,</a:t>
            </a:r>
            <a:r>
              <a:rPr i="0" lang="en-US" sz="2000">
                <a:solidFill>
                  <a:schemeClr val="dk1"/>
                </a:solidFill>
                <a:latin typeface="Gill Sans"/>
                <a:ea typeface="Gill Sans"/>
                <a:cs typeface="Gill Sans"/>
                <a:sym typeface="Gill Sans"/>
              </a:rPr>
              <a:t> but different source IP addresses and/or source port numbers will be directed to </a:t>
            </a:r>
            <a:r>
              <a:rPr i="0" lang="en-US" sz="2000">
                <a:solidFill>
                  <a:srgbClr val="CC0000"/>
                </a:solidFill>
                <a:latin typeface="Gill Sans"/>
                <a:ea typeface="Gill Sans"/>
                <a:cs typeface="Gill Sans"/>
                <a:sym typeface="Gill Sans"/>
              </a:rPr>
              <a:t>same socket </a:t>
            </a:r>
            <a:r>
              <a:rPr i="0" lang="en-US" sz="2000">
                <a:solidFill>
                  <a:schemeClr val="dk1"/>
                </a:solidFill>
                <a:latin typeface="Gill Sans"/>
                <a:ea typeface="Gill Sans"/>
                <a:cs typeface="Gill Sans"/>
                <a:sym typeface="Gill Sans"/>
              </a:rPr>
              <a:t>at dest</a:t>
            </a:r>
            <a:endParaRPr i="0" sz="2000">
              <a:solidFill>
                <a:schemeClr val="dk1"/>
              </a:solidFill>
              <a:latin typeface="Gill Sans"/>
              <a:ea typeface="Gill Sans"/>
              <a:cs typeface="Gill Sans"/>
              <a:sym typeface="Gill Sans"/>
            </a:endParaRPr>
          </a:p>
        </p:txBody>
      </p:sp>
      <p:cxnSp>
        <p:nvCxnSpPr>
          <p:cNvPr id="1274" name="Google Shape;1274;p11"/>
          <p:cNvCxnSpPr/>
          <p:nvPr/>
        </p:nvCxnSpPr>
        <p:spPr>
          <a:xfrm>
            <a:off x="1504950" y="3655062"/>
            <a:ext cx="5845175" cy="0"/>
          </a:xfrm>
          <a:prstGeom prst="straightConnector1">
            <a:avLst/>
          </a:prstGeom>
          <a:noFill/>
          <a:ln cap="flat" cmpd="sng" w="28575">
            <a:solidFill>
              <a:srgbClr val="CC0000"/>
            </a:solidFill>
            <a:prstDash val="solid"/>
            <a:round/>
            <a:headEnd len="med" w="med" type="none"/>
            <a:tailEnd len="med" w="med" type="none"/>
          </a:ln>
        </p:spPr>
      </p:cxnSp>
      <p:sp>
        <p:nvSpPr>
          <p:cNvPr id="1275" name="Google Shape;1275;p11"/>
          <p:cNvSpPr/>
          <p:nvPr/>
        </p:nvSpPr>
        <p:spPr>
          <a:xfrm>
            <a:off x="4467225" y="4770438"/>
            <a:ext cx="560388" cy="311150"/>
          </a:xfrm>
          <a:prstGeom prst="rightArrow">
            <a:avLst>
              <a:gd fmla="val 50000" name="adj1"/>
              <a:gd fmla="val 45026" name="adj2"/>
            </a:avLst>
          </a:prstGeom>
          <a:solidFill>
            <a:srgbClr val="CC0000"/>
          </a:soli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1">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pic>
        <p:nvPicPr>
          <p:cNvPr descr="underline_base" id="1280" name="Google Shape;1280;p12"/>
          <p:cNvPicPr preferRelativeResize="0"/>
          <p:nvPr/>
        </p:nvPicPr>
        <p:blipFill rotWithShape="1">
          <a:blip r:embed="rId3">
            <a:alphaModFix/>
          </a:blip>
          <a:srcRect b="0" l="0" r="0" t="0"/>
          <a:stretch/>
        </p:blipFill>
        <p:spPr>
          <a:xfrm>
            <a:off x="327025" y="885825"/>
            <a:ext cx="7769225" cy="173038"/>
          </a:xfrm>
          <a:prstGeom prst="rect">
            <a:avLst/>
          </a:prstGeom>
          <a:noFill/>
          <a:ln>
            <a:noFill/>
          </a:ln>
        </p:spPr>
      </p:pic>
      <p:sp>
        <p:nvSpPr>
          <p:cNvPr id="1281" name="Google Shape;1281;p12"/>
          <p:cNvSpPr txBox="1"/>
          <p:nvPr>
            <p:ph type="title"/>
          </p:nvPr>
        </p:nvSpPr>
        <p:spPr>
          <a:xfrm>
            <a:off x="244475" y="200025"/>
            <a:ext cx="7772400" cy="9350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Connectionless demux: example</a:t>
            </a:r>
            <a:endParaRPr/>
          </a:p>
        </p:txBody>
      </p:sp>
      <p:sp>
        <p:nvSpPr>
          <p:cNvPr id="1282" name="Google Shape;1282;p12"/>
          <p:cNvSpPr txBox="1"/>
          <p:nvPr>
            <p:ph idx="1" type="body"/>
          </p:nvPr>
        </p:nvSpPr>
        <p:spPr>
          <a:xfrm>
            <a:off x="2870200" y="1320800"/>
            <a:ext cx="3211513" cy="725488"/>
          </a:xfrm>
          <a:prstGeom prst="rect">
            <a:avLst/>
          </a:prstGeom>
          <a:noFill/>
          <a:ln cap="flat" cmpd="sng" w="9525">
            <a:solidFill>
              <a:srgbClr val="3F3F3F"/>
            </a:solidFill>
            <a:prstDash val="solid"/>
            <a:round/>
            <a:headEnd len="sm" w="sm" type="none"/>
            <a:tailEnd len="sm" w="sm" type="none"/>
          </a:ln>
        </p:spPr>
        <p:txBody>
          <a:bodyPr anchorCtr="0" anchor="t" bIns="45700" lIns="91425" spcFirstLastPara="1" rIns="91425" wrap="square" tIns="45700">
            <a:noAutofit/>
          </a:bodyPr>
          <a:lstStyle/>
          <a:p>
            <a:pPr indent="-115888" lvl="0" marL="115888" rtl="0" algn="l">
              <a:lnSpc>
                <a:spcPct val="85000"/>
              </a:lnSpc>
              <a:spcBef>
                <a:spcPts val="0"/>
              </a:spcBef>
              <a:spcAft>
                <a:spcPts val="0"/>
              </a:spcAft>
              <a:buClr>
                <a:srgbClr val="000099"/>
              </a:buClr>
              <a:buSzPts val="1040"/>
              <a:buFont typeface="Noto Sans Symbols"/>
              <a:buNone/>
            </a:pPr>
            <a:r>
              <a:rPr lang="en-US" sz="1600">
                <a:latin typeface="Bookman Old Style"/>
                <a:ea typeface="Bookman Old Style"/>
                <a:cs typeface="Bookman Old Style"/>
                <a:sym typeface="Bookman Old Style"/>
              </a:rPr>
              <a:t>DatagramSocket serverSocket = new DatagramSocket</a:t>
            </a:r>
            <a:endParaRPr sz="1600">
              <a:latin typeface="Bookman Old Style"/>
              <a:ea typeface="Bookman Old Style"/>
              <a:cs typeface="Bookman Old Style"/>
              <a:sym typeface="Bookman Old Style"/>
            </a:endParaRPr>
          </a:p>
          <a:p>
            <a:pPr indent="-115888" lvl="0" marL="115888" rtl="0" algn="l">
              <a:lnSpc>
                <a:spcPct val="85000"/>
              </a:lnSpc>
              <a:spcBef>
                <a:spcPts val="320"/>
              </a:spcBef>
              <a:spcAft>
                <a:spcPts val="0"/>
              </a:spcAft>
              <a:buClr>
                <a:srgbClr val="000099"/>
              </a:buClr>
              <a:buSzPts val="1040"/>
              <a:buFont typeface="Noto Sans Symbols"/>
              <a:buNone/>
            </a:pPr>
            <a:r>
              <a:rPr lang="en-US" sz="1600">
                <a:latin typeface="Bookman Old Style"/>
                <a:ea typeface="Bookman Old Style"/>
                <a:cs typeface="Bookman Old Style"/>
                <a:sym typeface="Bookman Old Style"/>
              </a:rPr>
              <a:t> (</a:t>
            </a:r>
            <a:r>
              <a:rPr lang="en-US" sz="1600">
                <a:solidFill>
                  <a:srgbClr val="FF0000"/>
                </a:solidFill>
                <a:latin typeface="Bookman Old Style"/>
                <a:ea typeface="Bookman Old Style"/>
                <a:cs typeface="Bookman Old Style"/>
                <a:sym typeface="Bookman Old Style"/>
              </a:rPr>
              <a:t>6428</a:t>
            </a:r>
            <a:r>
              <a:rPr lang="en-US" sz="1600">
                <a:latin typeface="Bookman Old Style"/>
                <a:ea typeface="Bookman Old Style"/>
                <a:cs typeface="Bookman Old Style"/>
                <a:sym typeface="Bookman Old Style"/>
              </a:rPr>
              <a:t>);</a:t>
            </a:r>
            <a:endParaRPr/>
          </a:p>
          <a:p>
            <a:pPr indent="-115888" lvl="0" marL="115888" rtl="0" algn="l">
              <a:lnSpc>
                <a:spcPct val="85000"/>
              </a:lnSpc>
              <a:spcBef>
                <a:spcPts val="320"/>
              </a:spcBef>
              <a:spcAft>
                <a:spcPts val="0"/>
              </a:spcAft>
              <a:buClr>
                <a:srgbClr val="000099"/>
              </a:buClr>
              <a:buSzPts val="1040"/>
              <a:buFont typeface="Noto Sans Symbols"/>
              <a:buNone/>
            </a:pPr>
            <a:r>
              <a:t/>
            </a:r>
            <a:endParaRPr sz="1600">
              <a:latin typeface="Bookman Old Style"/>
              <a:ea typeface="Bookman Old Style"/>
              <a:cs typeface="Bookman Old Style"/>
              <a:sym typeface="Bookman Old Style"/>
            </a:endParaRPr>
          </a:p>
        </p:txBody>
      </p:sp>
      <p:sp>
        <p:nvSpPr>
          <p:cNvPr id="1283" name="Google Shape;1283;p12"/>
          <p:cNvSpPr/>
          <p:nvPr/>
        </p:nvSpPr>
        <p:spPr>
          <a:xfrm>
            <a:off x="3189288" y="2478088"/>
            <a:ext cx="552450" cy="2082800"/>
          </a:xfrm>
          <a:custGeom>
            <a:rect b="b" l="l" r="r" t="t"/>
            <a:pathLst>
              <a:path extrusionOk="0" h="1312" w="348">
                <a:moveTo>
                  <a:pt x="0" y="1306"/>
                </a:moveTo>
                <a:lnTo>
                  <a:pt x="348" y="0"/>
                </a:lnTo>
                <a:lnTo>
                  <a:pt x="342" y="1258"/>
                </a:lnTo>
                <a:lnTo>
                  <a:pt x="180" y="1312"/>
                </a:lnTo>
                <a:lnTo>
                  <a:pt x="0" y="1306"/>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284" name="Google Shape;1284;p12"/>
          <p:cNvSpPr/>
          <p:nvPr/>
        </p:nvSpPr>
        <p:spPr>
          <a:xfrm>
            <a:off x="404813" y="2782888"/>
            <a:ext cx="460375" cy="2193925"/>
          </a:xfrm>
          <a:custGeom>
            <a:rect b="b" l="l" r="r" t="t"/>
            <a:pathLst>
              <a:path extrusionOk="0" h="1382" w="290">
                <a:moveTo>
                  <a:pt x="15" y="1382"/>
                </a:moveTo>
                <a:lnTo>
                  <a:pt x="0" y="1360"/>
                </a:lnTo>
                <a:lnTo>
                  <a:pt x="290" y="0"/>
                </a:lnTo>
                <a:lnTo>
                  <a:pt x="284" y="1258"/>
                </a:lnTo>
                <a:lnTo>
                  <a:pt x="182" y="1382"/>
                </a:lnTo>
                <a:lnTo>
                  <a:pt x="15" y="1382"/>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85" name="Google Shape;1285;p12"/>
          <p:cNvSpPr/>
          <p:nvPr/>
        </p:nvSpPr>
        <p:spPr>
          <a:xfrm>
            <a:off x="909638" y="2749550"/>
            <a:ext cx="1296987"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286" name="Google Shape;1286;p12"/>
          <p:cNvSpPr/>
          <p:nvPr/>
        </p:nvSpPr>
        <p:spPr>
          <a:xfrm>
            <a:off x="871538" y="2803525"/>
            <a:ext cx="1273175" cy="19796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287" name="Google Shape;1287;p12"/>
          <p:cNvCxnSpPr/>
          <p:nvPr/>
        </p:nvCxnSpPr>
        <p:spPr>
          <a:xfrm>
            <a:off x="881063" y="3563938"/>
            <a:ext cx="1263650" cy="3175"/>
          </a:xfrm>
          <a:prstGeom prst="straightConnector1">
            <a:avLst/>
          </a:prstGeom>
          <a:noFill/>
          <a:ln cap="flat" cmpd="sng" w="28575">
            <a:solidFill>
              <a:schemeClr val="dk1"/>
            </a:solidFill>
            <a:prstDash val="solid"/>
            <a:round/>
            <a:headEnd len="med" w="med" type="none"/>
            <a:tailEnd len="med" w="med" type="none"/>
          </a:ln>
        </p:spPr>
      </p:cxnSp>
      <p:sp>
        <p:nvSpPr>
          <p:cNvPr id="1288" name="Google Shape;1288;p12"/>
          <p:cNvSpPr txBox="1"/>
          <p:nvPr/>
        </p:nvSpPr>
        <p:spPr>
          <a:xfrm>
            <a:off x="838200" y="354647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289" name="Google Shape;1289;p12"/>
          <p:cNvCxnSpPr/>
          <p:nvPr/>
        </p:nvCxnSpPr>
        <p:spPr>
          <a:xfrm>
            <a:off x="889000" y="3884613"/>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290" name="Google Shape;1290;p12"/>
          <p:cNvCxnSpPr/>
          <p:nvPr/>
        </p:nvCxnSpPr>
        <p:spPr>
          <a:xfrm>
            <a:off x="874713" y="4194175"/>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291" name="Google Shape;1291;p12"/>
          <p:cNvCxnSpPr/>
          <p:nvPr/>
        </p:nvCxnSpPr>
        <p:spPr>
          <a:xfrm>
            <a:off x="874713" y="4479925"/>
            <a:ext cx="1263650" cy="3175"/>
          </a:xfrm>
          <a:prstGeom prst="straightConnector1">
            <a:avLst/>
          </a:prstGeom>
          <a:noFill/>
          <a:ln cap="flat" cmpd="sng" w="28575">
            <a:solidFill>
              <a:schemeClr val="dk1"/>
            </a:solidFill>
            <a:prstDash val="solid"/>
            <a:round/>
            <a:headEnd len="med" w="med" type="none"/>
            <a:tailEnd len="med" w="med" type="none"/>
          </a:ln>
        </p:spPr>
      </p:cxnSp>
      <p:sp>
        <p:nvSpPr>
          <p:cNvPr id="1292" name="Google Shape;1292;p12"/>
          <p:cNvSpPr txBox="1"/>
          <p:nvPr/>
        </p:nvSpPr>
        <p:spPr>
          <a:xfrm>
            <a:off x="873125" y="27940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293" name="Google Shape;1293;p12"/>
          <p:cNvSpPr txBox="1"/>
          <p:nvPr/>
        </p:nvSpPr>
        <p:spPr>
          <a:xfrm>
            <a:off x="828675" y="445135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294" name="Google Shape;1294;p12"/>
          <p:cNvSpPr txBox="1"/>
          <p:nvPr/>
        </p:nvSpPr>
        <p:spPr>
          <a:xfrm>
            <a:off x="847725" y="41656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295" name="Google Shape;1295;p12"/>
          <p:cNvSpPr txBox="1"/>
          <p:nvPr/>
        </p:nvSpPr>
        <p:spPr>
          <a:xfrm>
            <a:off x="838200" y="387032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296" name="Google Shape;1296;p12"/>
          <p:cNvSpPr/>
          <p:nvPr/>
        </p:nvSpPr>
        <p:spPr>
          <a:xfrm>
            <a:off x="1208088" y="3079750"/>
            <a:ext cx="598487"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P3</a:t>
            </a:r>
            <a:endParaRPr/>
          </a:p>
        </p:txBody>
      </p:sp>
      <p:grpSp>
        <p:nvGrpSpPr>
          <p:cNvPr id="1297" name="Google Shape;1297;p12"/>
          <p:cNvGrpSpPr/>
          <p:nvPr/>
        </p:nvGrpSpPr>
        <p:grpSpPr>
          <a:xfrm>
            <a:off x="1176338" y="3403600"/>
            <a:ext cx="620712" cy="228600"/>
            <a:chOff x="1287" y="2524"/>
            <a:chExt cx="260" cy="100"/>
          </a:xfrm>
        </p:grpSpPr>
        <p:sp>
          <p:nvSpPr>
            <p:cNvPr id="1298" name="Google Shape;1298;p12"/>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99" name="Google Shape;1299;p12"/>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00" name="Google Shape;1300;p12"/>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01" name="Google Shape;1301;p12"/>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02" name="Google Shape;1302;p12"/>
          <p:cNvSpPr/>
          <p:nvPr/>
        </p:nvSpPr>
        <p:spPr>
          <a:xfrm>
            <a:off x="3736975" y="2516188"/>
            <a:ext cx="1497013"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303" name="Google Shape;1303;p12"/>
          <p:cNvSpPr/>
          <p:nvPr/>
        </p:nvSpPr>
        <p:spPr>
          <a:xfrm>
            <a:off x="3702050" y="2570163"/>
            <a:ext cx="1473200" cy="1979612"/>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304" name="Google Shape;1304;p12"/>
          <p:cNvCxnSpPr/>
          <p:nvPr/>
        </p:nvCxnSpPr>
        <p:spPr>
          <a:xfrm>
            <a:off x="3708400" y="3340100"/>
            <a:ext cx="1460500" cy="3175"/>
          </a:xfrm>
          <a:prstGeom prst="straightConnector1">
            <a:avLst/>
          </a:prstGeom>
          <a:noFill/>
          <a:ln cap="flat" cmpd="sng" w="28575">
            <a:solidFill>
              <a:schemeClr val="dk1"/>
            </a:solidFill>
            <a:prstDash val="solid"/>
            <a:round/>
            <a:headEnd len="med" w="med" type="none"/>
            <a:tailEnd len="med" w="med" type="none"/>
          </a:ln>
        </p:spPr>
      </p:cxnSp>
      <p:sp>
        <p:nvSpPr>
          <p:cNvPr id="1305" name="Google Shape;1305;p12"/>
          <p:cNvSpPr txBox="1"/>
          <p:nvPr/>
        </p:nvSpPr>
        <p:spPr>
          <a:xfrm>
            <a:off x="3779838" y="332263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306" name="Google Shape;1306;p12"/>
          <p:cNvCxnSpPr/>
          <p:nvPr/>
        </p:nvCxnSpPr>
        <p:spPr>
          <a:xfrm>
            <a:off x="3709988" y="3657600"/>
            <a:ext cx="1457325" cy="0"/>
          </a:xfrm>
          <a:prstGeom prst="straightConnector1">
            <a:avLst/>
          </a:prstGeom>
          <a:noFill/>
          <a:ln cap="flat" cmpd="sng" w="28575">
            <a:solidFill>
              <a:schemeClr val="dk1"/>
            </a:solidFill>
            <a:prstDash val="solid"/>
            <a:round/>
            <a:headEnd len="med" w="med" type="none"/>
            <a:tailEnd len="med" w="med" type="none"/>
          </a:ln>
        </p:spPr>
      </p:cxnSp>
      <p:sp>
        <p:nvSpPr>
          <p:cNvPr id="1307" name="Google Shape;1307;p12"/>
          <p:cNvSpPr txBox="1"/>
          <p:nvPr/>
        </p:nvSpPr>
        <p:spPr>
          <a:xfrm>
            <a:off x="3776663" y="2536825"/>
            <a:ext cx="1317625" cy="306944"/>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308" name="Google Shape;1308;p12"/>
          <p:cNvSpPr txBox="1"/>
          <p:nvPr/>
        </p:nvSpPr>
        <p:spPr>
          <a:xfrm>
            <a:off x="3773488" y="42275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309" name="Google Shape;1309;p12"/>
          <p:cNvSpPr txBox="1"/>
          <p:nvPr/>
        </p:nvSpPr>
        <p:spPr>
          <a:xfrm>
            <a:off x="3773488" y="39417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310" name="Google Shape;1310;p12"/>
          <p:cNvSpPr txBox="1"/>
          <p:nvPr/>
        </p:nvSpPr>
        <p:spPr>
          <a:xfrm>
            <a:off x="3773488" y="36433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cxnSp>
        <p:nvCxnSpPr>
          <p:cNvPr id="1311" name="Google Shape;1311;p12"/>
          <p:cNvCxnSpPr/>
          <p:nvPr/>
        </p:nvCxnSpPr>
        <p:spPr>
          <a:xfrm>
            <a:off x="3706813" y="3968750"/>
            <a:ext cx="1457325" cy="0"/>
          </a:xfrm>
          <a:prstGeom prst="straightConnector1">
            <a:avLst/>
          </a:prstGeom>
          <a:noFill/>
          <a:ln cap="flat" cmpd="sng" w="28575">
            <a:solidFill>
              <a:schemeClr val="dk1"/>
            </a:solidFill>
            <a:prstDash val="solid"/>
            <a:round/>
            <a:headEnd len="med" w="med" type="none"/>
            <a:tailEnd len="med" w="med" type="none"/>
          </a:ln>
        </p:spPr>
      </p:cxnSp>
      <p:cxnSp>
        <p:nvCxnSpPr>
          <p:cNvPr id="1312" name="Google Shape;1312;p12"/>
          <p:cNvCxnSpPr/>
          <p:nvPr/>
        </p:nvCxnSpPr>
        <p:spPr>
          <a:xfrm>
            <a:off x="3703638" y="4267200"/>
            <a:ext cx="1457325" cy="0"/>
          </a:xfrm>
          <a:prstGeom prst="straightConnector1">
            <a:avLst/>
          </a:prstGeom>
          <a:noFill/>
          <a:ln cap="flat" cmpd="sng" w="28575">
            <a:solidFill>
              <a:schemeClr val="dk1"/>
            </a:solidFill>
            <a:prstDash val="solid"/>
            <a:round/>
            <a:headEnd len="med" w="med" type="none"/>
            <a:tailEnd len="med" w="med" type="none"/>
          </a:ln>
        </p:spPr>
      </p:cxnSp>
      <p:sp>
        <p:nvSpPr>
          <p:cNvPr id="1313" name="Google Shape;1313;p12"/>
          <p:cNvSpPr/>
          <p:nvPr/>
        </p:nvSpPr>
        <p:spPr>
          <a:xfrm>
            <a:off x="4121150" y="2876550"/>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P1</a:t>
            </a:r>
            <a:endParaRPr/>
          </a:p>
        </p:txBody>
      </p:sp>
      <p:grpSp>
        <p:nvGrpSpPr>
          <p:cNvPr id="1314" name="Google Shape;1314;p12"/>
          <p:cNvGrpSpPr/>
          <p:nvPr/>
        </p:nvGrpSpPr>
        <p:grpSpPr>
          <a:xfrm>
            <a:off x="3992563" y="3192463"/>
            <a:ext cx="887412" cy="228600"/>
            <a:chOff x="1383" y="2620"/>
            <a:chExt cx="260" cy="100"/>
          </a:xfrm>
        </p:grpSpPr>
        <p:sp>
          <p:nvSpPr>
            <p:cNvPr id="1315" name="Google Shape;1315;p12"/>
            <p:cNvSpPr/>
            <p:nvPr/>
          </p:nvSpPr>
          <p:spPr>
            <a:xfrm>
              <a:off x="1383" y="2620"/>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16" name="Google Shape;1316;p12"/>
            <p:cNvSpPr/>
            <p:nvPr/>
          </p:nvSpPr>
          <p:spPr>
            <a:xfrm>
              <a:off x="1434" y="2633"/>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17" name="Google Shape;1317;p12"/>
            <p:cNvSpPr/>
            <p:nvPr/>
          </p:nvSpPr>
          <p:spPr>
            <a:xfrm>
              <a:off x="1599" y="2678"/>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18" name="Google Shape;1318;p12"/>
            <p:cNvSpPr/>
            <p:nvPr/>
          </p:nvSpPr>
          <p:spPr>
            <a:xfrm>
              <a:off x="1394" y="2679"/>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19" name="Google Shape;1319;p12"/>
          <p:cNvSpPr/>
          <p:nvPr/>
        </p:nvSpPr>
        <p:spPr>
          <a:xfrm>
            <a:off x="6743700" y="2741613"/>
            <a:ext cx="1296988"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320" name="Google Shape;1320;p12"/>
          <p:cNvSpPr/>
          <p:nvPr/>
        </p:nvSpPr>
        <p:spPr>
          <a:xfrm>
            <a:off x="6705600" y="2795588"/>
            <a:ext cx="1273175" cy="1979612"/>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321" name="Google Shape;1321;p12"/>
          <p:cNvCxnSpPr/>
          <p:nvPr/>
        </p:nvCxnSpPr>
        <p:spPr>
          <a:xfrm>
            <a:off x="6715125" y="3556000"/>
            <a:ext cx="1263650" cy="3175"/>
          </a:xfrm>
          <a:prstGeom prst="straightConnector1">
            <a:avLst/>
          </a:prstGeom>
          <a:noFill/>
          <a:ln cap="flat" cmpd="sng" w="28575">
            <a:solidFill>
              <a:schemeClr val="dk1"/>
            </a:solidFill>
            <a:prstDash val="solid"/>
            <a:round/>
            <a:headEnd len="med" w="med" type="none"/>
            <a:tailEnd len="med" w="med" type="none"/>
          </a:ln>
        </p:spPr>
      </p:cxnSp>
      <p:sp>
        <p:nvSpPr>
          <p:cNvPr id="1322" name="Google Shape;1322;p12"/>
          <p:cNvSpPr txBox="1"/>
          <p:nvPr/>
        </p:nvSpPr>
        <p:spPr>
          <a:xfrm>
            <a:off x="6672263" y="353853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323" name="Google Shape;1323;p12"/>
          <p:cNvCxnSpPr/>
          <p:nvPr/>
        </p:nvCxnSpPr>
        <p:spPr>
          <a:xfrm>
            <a:off x="6723063" y="3876675"/>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324" name="Google Shape;1324;p12"/>
          <p:cNvCxnSpPr/>
          <p:nvPr/>
        </p:nvCxnSpPr>
        <p:spPr>
          <a:xfrm>
            <a:off x="6708775" y="4186238"/>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325" name="Google Shape;1325;p12"/>
          <p:cNvCxnSpPr/>
          <p:nvPr/>
        </p:nvCxnSpPr>
        <p:spPr>
          <a:xfrm>
            <a:off x="6708775" y="4471988"/>
            <a:ext cx="1263650" cy="3175"/>
          </a:xfrm>
          <a:prstGeom prst="straightConnector1">
            <a:avLst/>
          </a:prstGeom>
          <a:noFill/>
          <a:ln cap="flat" cmpd="sng" w="28575">
            <a:solidFill>
              <a:schemeClr val="dk1"/>
            </a:solidFill>
            <a:prstDash val="solid"/>
            <a:round/>
            <a:headEnd len="med" w="med" type="none"/>
            <a:tailEnd len="med" w="med" type="none"/>
          </a:ln>
        </p:spPr>
      </p:cxnSp>
      <p:sp>
        <p:nvSpPr>
          <p:cNvPr id="1326" name="Google Shape;1326;p12"/>
          <p:cNvSpPr txBox="1"/>
          <p:nvPr/>
        </p:nvSpPr>
        <p:spPr>
          <a:xfrm>
            <a:off x="6707188" y="27860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327" name="Google Shape;1327;p12"/>
          <p:cNvSpPr txBox="1"/>
          <p:nvPr/>
        </p:nvSpPr>
        <p:spPr>
          <a:xfrm>
            <a:off x="6662738" y="44434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328" name="Google Shape;1328;p12"/>
          <p:cNvSpPr txBox="1"/>
          <p:nvPr/>
        </p:nvSpPr>
        <p:spPr>
          <a:xfrm>
            <a:off x="6681788" y="41576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329" name="Google Shape;1329;p12"/>
          <p:cNvSpPr txBox="1"/>
          <p:nvPr/>
        </p:nvSpPr>
        <p:spPr>
          <a:xfrm>
            <a:off x="6672263" y="38623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330" name="Google Shape;1330;p12"/>
          <p:cNvSpPr/>
          <p:nvPr/>
        </p:nvSpPr>
        <p:spPr>
          <a:xfrm>
            <a:off x="7042150" y="3094038"/>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P4</a:t>
            </a:r>
            <a:endParaRPr/>
          </a:p>
        </p:txBody>
      </p:sp>
      <p:sp>
        <p:nvSpPr>
          <p:cNvPr id="1331" name="Google Shape;1331;p12"/>
          <p:cNvSpPr/>
          <p:nvPr/>
        </p:nvSpPr>
        <p:spPr>
          <a:xfrm>
            <a:off x="8002588" y="2762250"/>
            <a:ext cx="504825" cy="2133600"/>
          </a:xfrm>
          <a:custGeom>
            <a:rect b="b" l="l" r="r" t="t"/>
            <a:pathLst>
              <a:path extrusionOk="0" h="1344" w="318">
                <a:moveTo>
                  <a:pt x="318" y="1344"/>
                </a:moveTo>
                <a:lnTo>
                  <a:pt x="12" y="0"/>
                </a:lnTo>
                <a:lnTo>
                  <a:pt x="0" y="1224"/>
                </a:lnTo>
                <a:lnTo>
                  <a:pt x="121" y="1344"/>
                </a:lnTo>
                <a:lnTo>
                  <a:pt x="318" y="1344"/>
                </a:lnTo>
                <a:close/>
              </a:path>
            </a:pathLst>
          </a:custGeom>
          <a:gradFill>
            <a:gsLst>
              <a:gs pos="0">
                <a:schemeClr val="folHlink"/>
              </a:gs>
              <a:gs pos="100000">
                <a:schemeClr val="lt1"/>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1332" name="Google Shape;1332;p12"/>
          <p:cNvGrpSpPr/>
          <p:nvPr/>
        </p:nvGrpSpPr>
        <p:grpSpPr>
          <a:xfrm>
            <a:off x="7035800" y="3425825"/>
            <a:ext cx="620713" cy="204788"/>
            <a:chOff x="1287" y="2524"/>
            <a:chExt cx="260" cy="100"/>
          </a:xfrm>
        </p:grpSpPr>
        <p:sp>
          <p:nvSpPr>
            <p:cNvPr id="1333" name="Google Shape;1333;p12"/>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34" name="Google Shape;1334;p12"/>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35" name="Google Shape;1335;p12"/>
            <p:cNvSpPr/>
            <p:nvPr/>
          </p:nvSpPr>
          <p:spPr>
            <a:xfrm>
              <a:off x="1503" y="2582"/>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36" name="Google Shape;1336;p12"/>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37" name="Google Shape;1337;p12"/>
          <p:cNvSpPr/>
          <p:nvPr/>
        </p:nvSpPr>
        <p:spPr>
          <a:xfrm>
            <a:off x="244475" y="1703388"/>
            <a:ext cx="2371725" cy="954087"/>
          </a:xfrm>
          <a:prstGeom prst="rect">
            <a:avLst/>
          </a:prstGeom>
          <a:noFill/>
          <a:ln cap="flat" cmpd="sng" w="9525">
            <a:solidFill>
              <a:srgbClr val="3F3F3F"/>
            </a:solidFill>
            <a:prstDash val="solid"/>
            <a:round/>
            <a:headEnd len="sm" w="sm" type="none"/>
            <a:tailEnd len="sm" w="sm" type="none"/>
          </a:ln>
        </p:spPr>
        <p:txBody>
          <a:bodyPr anchorCtr="0" anchor="t" bIns="45700" lIns="91425" spcFirstLastPara="1" rIns="91425" wrap="square" tIns="45700">
            <a:noAutofit/>
          </a:bodyPr>
          <a:lstStyle/>
          <a:p>
            <a:pPr indent="-115888" lvl="0" marL="115888" marR="0" rtl="0" algn="l">
              <a:lnSpc>
                <a:spcPct val="85000"/>
              </a:lnSpc>
              <a:spcBef>
                <a:spcPts val="0"/>
              </a:spcBef>
              <a:spcAft>
                <a:spcPts val="0"/>
              </a:spcAft>
              <a:buClr>
                <a:srgbClr val="000099"/>
              </a:buClr>
              <a:buSzPts val="1040"/>
              <a:buFont typeface="Noto Sans Symbols"/>
              <a:buNone/>
            </a:pPr>
            <a:r>
              <a:rPr i="0" lang="en-US" sz="1600">
                <a:solidFill>
                  <a:schemeClr val="dk1"/>
                </a:solidFill>
                <a:latin typeface="Bookman Old Style"/>
                <a:ea typeface="Bookman Old Style"/>
                <a:cs typeface="Bookman Old Style"/>
                <a:sym typeface="Bookman Old Style"/>
              </a:rPr>
              <a:t>DatagramSocket mySocket2 = new DatagramSocket</a:t>
            </a:r>
            <a:endParaRPr i="0" sz="1600">
              <a:solidFill>
                <a:schemeClr val="dk1"/>
              </a:solidFill>
              <a:latin typeface="Bookman Old Style"/>
              <a:ea typeface="Bookman Old Style"/>
              <a:cs typeface="Bookman Old Style"/>
              <a:sym typeface="Bookman Old Style"/>
            </a:endParaRPr>
          </a:p>
          <a:p>
            <a:pPr indent="-115888" lvl="0" marL="115888" marR="0" rtl="0" algn="l">
              <a:lnSpc>
                <a:spcPct val="85000"/>
              </a:lnSpc>
              <a:spcBef>
                <a:spcPts val="320"/>
              </a:spcBef>
              <a:spcAft>
                <a:spcPts val="0"/>
              </a:spcAft>
              <a:buClr>
                <a:srgbClr val="000099"/>
              </a:buClr>
              <a:buSzPts val="1040"/>
              <a:buFont typeface="Noto Sans Symbols"/>
              <a:buNone/>
            </a:pPr>
            <a:r>
              <a:rPr i="0" lang="en-US" sz="1600">
                <a:solidFill>
                  <a:schemeClr val="dk1"/>
                </a:solidFill>
                <a:latin typeface="Bookman Old Style"/>
                <a:ea typeface="Bookman Old Style"/>
                <a:cs typeface="Bookman Old Style"/>
                <a:sym typeface="Bookman Old Style"/>
              </a:rPr>
              <a:t> (</a:t>
            </a:r>
            <a:r>
              <a:rPr i="0" lang="en-US" sz="1600">
                <a:solidFill>
                  <a:srgbClr val="CC0000"/>
                </a:solidFill>
                <a:latin typeface="Bookman Old Style"/>
                <a:ea typeface="Bookman Old Style"/>
                <a:cs typeface="Bookman Old Style"/>
                <a:sym typeface="Bookman Old Style"/>
              </a:rPr>
              <a:t>9157</a:t>
            </a:r>
            <a:r>
              <a:rPr i="0" lang="en-US" sz="1600">
                <a:solidFill>
                  <a:schemeClr val="dk1"/>
                </a:solidFill>
                <a:latin typeface="Bookman Old Style"/>
                <a:ea typeface="Bookman Old Style"/>
                <a:cs typeface="Bookman Old Style"/>
                <a:sym typeface="Bookman Old Style"/>
              </a:rPr>
              <a:t>);</a:t>
            </a:r>
            <a:endParaRPr/>
          </a:p>
          <a:p>
            <a:pPr indent="-115888" lvl="0" marL="115888" marR="0" rtl="0" algn="l">
              <a:lnSpc>
                <a:spcPct val="85000"/>
              </a:lnSpc>
              <a:spcBef>
                <a:spcPts val="360"/>
              </a:spcBef>
              <a:spcAft>
                <a:spcPts val="0"/>
              </a:spcAft>
              <a:buClr>
                <a:srgbClr val="000099"/>
              </a:buClr>
              <a:buSzPts val="1170"/>
              <a:buFont typeface="Noto Sans Symbols"/>
              <a:buNone/>
            </a:pPr>
            <a:r>
              <a:t/>
            </a:r>
            <a:endParaRPr i="0" sz="1800">
              <a:solidFill>
                <a:schemeClr val="dk1"/>
              </a:solidFill>
              <a:latin typeface="Bookman Old Style"/>
              <a:ea typeface="Bookman Old Style"/>
              <a:cs typeface="Bookman Old Style"/>
              <a:sym typeface="Bookman Old Style"/>
            </a:endParaRPr>
          </a:p>
        </p:txBody>
      </p:sp>
      <p:cxnSp>
        <p:nvCxnSpPr>
          <p:cNvPr id="1338" name="Google Shape;1338;p12"/>
          <p:cNvCxnSpPr/>
          <p:nvPr/>
        </p:nvCxnSpPr>
        <p:spPr>
          <a:xfrm>
            <a:off x="1412875" y="3506788"/>
            <a:ext cx="0" cy="2176462"/>
          </a:xfrm>
          <a:prstGeom prst="straightConnector1">
            <a:avLst/>
          </a:prstGeom>
          <a:noFill/>
          <a:ln cap="flat" cmpd="sng" w="19050">
            <a:solidFill>
              <a:srgbClr val="CC0000"/>
            </a:solidFill>
            <a:prstDash val="solid"/>
            <a:round/>
            <a:headEnd len="med" w="med" type="none"/>
            <a:tailEnd len="med" w="med" type="triangle"/>
          </a:ln>
        </p:spPr>
      </p:cxnSp>
      <p:cxnSp>
        <p:nvCxnSpPr>
          <p:cNvPr id="1339" name="Google Shape;1339;p12"/>
          <p:cNvCxnSpPr/>
          <p:nvPr/>
        </p:nvCxnSpPr>
        <p:spPr>
          <a:xfrm>
            <a:off x="4343400" y="3265488"/>
            <a:ext cx="12700" cy="2408237"/>
          </a:xfrm>
          <a:prstGeom prst="straightConnector1">
            <a:avLst/>
          </a:prstGeom>
          <a:noFill/>
          <a:ln cap="flat" cmpd="sng" w="19050">
            <a:solidFill>
              <a:srgbClr val="CC0000"/>
            </a:solidFill>
            <a:prstDash val="solid"/>
            <a:round/>
            <a:headEnd len="med" w="med" type="triangle"/>
            <a:tailEnd len="med" w="med" type="none"/>
          </a:ln>
        </p:spPr>
      </p:cxnSp>
      <p:cxnSp>
        <p:nvCxnSpPr>
          <p:cNvPr id="1340" name="Google Shape;1340;p12"/>
          <p:cNvCxnSpPr/>
          <p:nvPr/>
        </p:nvCxnSpPr>
        <p:spPr>
          <a:xfrm>
            <a:off x="1412875" y="5665788"/>
            <a:ext cx="2936875" cy="0"/>
          </a:xfrm>
          <a:prstGeom prst="straightConnector1">
            <a:avLst/>
          </a:prstGeom>
          <a:noFill/>
          <a:ln cap="flat" cmpd="sng" w="19050">
            <a:solidFill>
              <a:srgbClr val="CC0000"/>
            </a:solidFill>
            <a:prstDash val="solid"/>
            <a:round/>
            <a:headEnd len="med" w="med" type="none"/>
            <a:tailEnd len="med" w="med" type="triangle"/>
          </a:ln>
        </p:spPr>
      </p:cxnSp>
      <p:cxnSp>
        <p:nvCxnSpPr>
          <p:cNvPr id="1341" name="Google Shape;1341;p12"/>
          <p:cNvCxnSpPr/>
          <p:nvPr/>
        </p:nvCxnSpPr>
        <p:spPr>
          <a:xfrm>
            <a:off x="4219575" y="3278188"/>
            <a:ext cx="0" cy="2246312"/>
          </a:xfrm>
          <a:prstGeom prst="straightConnector1">
            <a:avLst/>
          </a:prstGeom>
          <a:noFill/>
          <a:ln cap="flat" cmpd="sng" w="19050">
            <a:solidFill>
              <a:srgbClr val="CC0000"/>
            </a:solidFill>
            <a:prstDash val="solid"/>
            <a:round/>
            <a:headEnd len="med" w="med" type="none"/>
            <a:tailEnd len="med" w="med" type="triangle"/>
          </a:ln>
        </p:spPr>
      </p:cxnSp>
      <p:cxnSp>
        <p:nvCxnSpPr>
          <p:cNvPr id="1342" name="Google Shape;1342;p12"/>
          <p:cNvCxnSpPr/>
          <p:nvPr/>
        </p:nvCxnSpPr>
        <p:spPr>
          <a:xfrm>
            <a:off x="1520825" y="5507038"/>
            <a:ext cx="2740025" cy="0"/>
          </a:xfrm>
          <a:prstGeom prst="straightConnector1">
            <a:avLst/>
          </a:prstGeom>
          <a:noFill/>
          <a:ln cap="flat" cmpd="sng" w="19050">
            <a:solidFill>
              <a:srgbClr val="CC0000"/>
            </a:solidFill>
            <a:prstDash val="solid"/>
            <a:round/>
            <a:headEnd len="med" w="med" type="triangle"/>
            <a:tailEnd len="med" w="med" type="none"/>
          </a:ln>
        </p:spPr>
      </p:cxnSp>
      <p:cxnSp>
        <p:nvCxnSpPr>
          <p:cNvPr id="1343" name="Google Shape;1343;p12"/>
          <p:cNvCxnSpPr/>
          <p:nvPr/>
        </p:nvCxnSpPr>
        <p:spPr>
          <a:xfrm>
            <a:off x="1514475" y="3494088"/>
            <a:ext cx="12700" cy="2017712"/>
          </a:xfrm>
          <a:prstGeom prst="straightConnector1">
            <a:avLst/>
          </a:prstGeom>
          <a:noFill/>
          <a:ln cap="flat" cmpd="sng" w="19050">
            <a:solidFill>
              <a:srgbClr val="CC0000"/>
            </a:solidFill>
            <a:prstDash val="solid"/>
            <a:round/>
            <a:headEnd len="med" w="med" type="triangle"/>
            <a:tailEnd len="med" w="med" type="none"/>
          </a:ln>
        </p:spPr>
      </p:cxnSp>
      <p:cxnSp>
        <p:nvCxnSpPr>
          <p:cNvPr id="1344" name="Google Shape;1344;p12"/>
          <p:cNvCxnSpPr/>
          <p:nvPr/>
        </p:nvCxnSpPr>
        <p:spPr>
          <a:xfrm>
            <a:off x="7423150" y="3544888"/>
            <a:ext cx="0" cy="2176462"/>
          </a:xfrm>
          <a:prstGeom prst="straightConnector1">
            <a:avLst/>
          </a:prstGeom>
          <a:noFill/>
          <a:ln cap="flat" cmpd="sng" w="19050">
            <a:solidFill>
              <a:srgbClr val="CC0000"/>
            </a:solidFill>
            <a:prstDash val="solid"/>
            <a:round/>
            <a:headEnd len="med" w="med" type="none"/>
            <a:tailEnd len="med" w="med" type="triangle"/>
          </a:ln>
        </p:spPr>
      </p:cxnSp>
      <p:cxnSp>
        <p:nvCxnSpPr>
          <p:cNvPr id="1345" name="Google Shape;1345;p12"/>
          <p:cNvCxnSpPr/>
          <p:nvPr/>
        </p:nvCxnSpPr>
        <p:spPr>
          <a:xfrm>
            <a:off x="7305675" y="3513138"/>
            <a:ext cx="12700" cy="2017712"/>
          </a:xfrm>
          <a:prstGeom prst="straightConnector1">
            <a:avLst/>
          </a:prstGeom>
          <a:noFill/>
          <a:ln cap="flat" cmpd="sng" w="19050">
            <a:solidFill>
              <a:srgbClr val="CC0000"/>
            </a:solidFill>
            <a:prstDash val="solid"/>
            <a:round/>
            <a:headEnd len="med" w="med" type="triangle"/>
            <a:tailEnd len="med" w="med" type="none"/>
          </a:ln>
        </p:spPr>
      </p:cxnSp>
      <p:cxnSp>
        <p:nvCxnSpPr>
          <p:cNvPr id="1346" name="Google Shape;1346;p12"/>
          <p:cNvCxnSpPr/>
          <p:nvPr/>
        </p:nvCxnSpPr>
        <p:spPr>
          <a:xfrm>
            <a:off x="4486275" y="3284538"/>
            <a:ext cx="12700" cy="2408237"/>
          </a:xfrm>
          <a:prstGeom prst="straightConnector1">
            <a:avLst/>
          </a:prstGeom>
          <a:noFill/>
          <a:ln cap="flat" cmpd="sng" w="19050">
            <a:solidFill>
              <a:srgbClr val="CC0000"/>
            </a:solidFill>
            <a:prstDash val="solid"/>
            <a:round/>
            <a:headEnd len="med" w="med" type="triangle"/>
            <a:tailEnd len="med" w="med" type="none"/>
          </a:ln>
        </p:spPr>
      </p:cxnSp>
      <p:cxnSp>
        <p:nvCxnSpPr>
          <p:cNvPr id="1347" name="Google Shape;1347;p12"/>
          <p:cNvCxnSpPr/>
          <p:nvPr/>
        </p:nvCxnSpPr>
        <p:spPr>
          <a:xfrm>
            <a:off x="4619625" y="3297238"/>
            <a:ext cx="0" cy="2246312"/>
          </a:xfrm>
          <a:prstGeom prst="straightConnector1">
            <a:avLst/>
          </a:prstGeom>
          <a:noFill/>
          <a:ln cap="flat" cmpd="sng" w="19050">
            <a:solidFill>
              <a:srgbClr val="CC0000"/>
            </a:solidFill>
            <a:prstDash val="solid"/>
            <a:round/>
            <a:headEnd len="med" w="med" type="none"/>
            <a:tailEnd len="med" w="med" type="triangle"/>
          </a:ln>
        </p:spPr>
      </p:cxnSp>
      <p:cxnSp>
        <p:nvCxnSpPr>
          <p:cNvPr id="1348" name="Google Shape;1348;p12"/>
          <p:cNvCxnSpPr/>
          <p:nvPr/>
        </p:nvCxnSpPr>
        <p:spPr>
          <a:xfrm>
            <a:off x="4508500" y="5684838"/>
            <a:ext cx="2936875" cy="0"/>
          </a:xfrm>
          <a:prstGeom prst="straightConnector1">
            <a:avLst/>
          </a:prstGeom>
          <a:noFill/>
          <a:ln cap="flat" cmpd="sng" w="19050">
            <a:solidFill>
              <a:srgbClr val="CC0000"/>
            </a:solidFill>
            <a:prstDash val="solid"/>
            <a:round/>
            <a:headEnd len="med" w="med" type="triangle"/>
            <a:tailEnd len="med" w="med" type="none"/>
          </a:ln>
        </p:spPr>
      </p:cxnSp>
      <p:cxnSp>
        <p:nvCxnSpPr>
          <p:cNvPr id="1349" name="Google Shape;1349;p12"/>
          <p:cNvCxnSpPr/>
          <p:nvPr/>
        </p:nvCxnSpPr>
        <p:spPr>
          <a:xfrm>
            <a:off x="4594225" y="5516563"/>
            <a:ext cx="2740025" cy="0"/>
          </a:xfrm>
          <a:prstGeom prst="straightConnector1">
            <a:avLst/>
          </a:prstGeom>
          <a:noFill/>
          <a:ln cap="flat" cmpd="sng" w="19050">
            <a:solidFill>
              <a:srgbClr val="CC0000"/>
            </a:solidFill>
            <a:prstDash val="solid"/>
            <a:round/>
            <a:headEnd len="med" w="med" type="none"/>
            <a:tailEnd len="med" w="med" type="triangle"/>
          </a:ln>
        </p:spPr>
      </p:cxnSp>
      <p:grpSp>
        <p:nvGrpSpPr>
          <p:cNvPr id="1350" name="Google Shape;1350;p12"/>
          <p:cNvGrpSpPr/>
          <p:nvPr/>
        </p:nvGrpSpPr>
        <p:grpSpPr>
          <a:xfrm>
            <a:off x="1117600" y="5765804"/>
            <a:ext cx="1657350" cy="657226"/>
            <a:chOff x="1310" y="3697"/>
            <a:chExt cx="1044" cy="414"/>
          </a:xfrm>
        </p:grpSpPr>
        <p:sp>
          <p:nvSpPr>
            <p:cNvPr id="1351" name="Google Shape;1351;p12"/>
            <p:cNvSpPr/>
            <p:nvPr/>
          </p:nvSpPr>
          <p:spPr>
            <a:xfrm>
              <a:off x="1553" y="3697"/>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352" name="Google Shape;1352;p12"/>
            <p:cNvCxnSpPr/>
            <p:nvPr/>
          </p:nvCxnSpPr>
          <p:spPr>
            <a:xfrm>
              <a:off x="2179" y="3770"/>
              <a:ext cx="175" cy="0"/>
            </a:xfrm>
            <a:prstGeom prst="straightConnector1">
              <a:avLst/>
            </a:prstGeom>
            <a:noFill/>
            <a:ln cap="flat" cmpd="sng" w="38100">
              <a:solidFill>
                <a:srgbClr val="CC0000"/>
              </a:solidFill>
              <a:prstDash val="solid"/>
              <a:round/>
              <a:headEnd len="med" w="med" type="none"/>
              <a:tailEnd len="med" w="med" type="triangle"/>
            </a:ln>
          </p:spPr>
        </p:cxnSp>
        <p:sp>
          <p:nvSpPr>
            <p:cNvPr id="1353" name="Google Shape;1353;p12"/>
            <p:cNvSpPr txBox="1"/>
            <p:nvPr/>
          </p:nvSpPr>
          <p:spPr>
            <a:xfrm>
              <a:off x="1310" y="3822"/>
              <a:ext cx="1002" cy="289"/>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source port: 9157</a:t>
              </a:r>
              <a:endParaRPr/>
            </a:p>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dest port: 6428</a:t>
              </a:r>
              <a:endParaRPr/>
            </a:p>
          </p:txBody>
        </p:sp>
      </p:grpSp>
      <p:grpSp>
        <p:nvGrpSpPr>
          <p:cNvPr id="1354" name="Google Shape;1354;p12"/>
          <p:cNvGrpSpPr/>
          <p:nvPr/>
        </p:nvGrpSpPr>
        <p:grpSpPr>
          <a:xfrm>
            <a:off x="2428875" y="4889504"/>
            <a:ext cx="1704975" cy="657226"/>
            <a:chOff x="2741" y="3750"/>
            <a:chExt cx="1074" cy="414"/>
          </a:xfrm>
        </p:grpSpPr>
        <p:sp>
          <p:nvSpPr>
            <p:cNvPr id="1355" name="Google Shape;1355;p12"/>
            <p:cNvSpPr/>
            <p:nvPr/>
          </p:nvSpPr>
          <p:spPr>
            <a:xfrm>
              <a:off x="2859" y="3750"/>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356" name="Google Shape;1356;p12"/>
            <p:cNvCxnSpPr/>
            <p:nvPr/>
          </p:nvCxnSpPr>
          <p:spPr>
            <a:xfrm>
              <a:off x="2741" y="3837"/>
              <a:ext cx="175" cy="0"/>
            </a:xfrm>
            <a:prstGeom prst="straightConnector1">
              <a:avLst/>
            </a:prstGeom>
            <a:noFill/>
            <a:ln cap="flat" cmpd="sng" w="38100">
              <a:solidFill>
                <a:srgbClr val="CC0000"/>
              </a:solidFill>
              <a:prstDash val="solid"/>
              <a:round/>
              <a:headEnd len="med" w="med" type="triangle"/>
              <a:tailEnd len="med" w="med" type="none"/>
            </a:ln>
          </p:spPr>
        </p:cxnSp>
        <p:sp>
          <p:nvSpPr>
            <p:cNvPr id="1357" name="Google Shape;1357;p12"/>
            <p:cNvSpPr txBox="1"/>
            <p:nvPr/>
          </p:nvSpPr>
          <p:spPr>
            <a:xfrm>
              <a:off x="2813" y="3875"/>
              <a:ext cx="1002" cy="28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source port: 6428</a:t>
              </a:r>
              <a:endParaRPr/>
            </a:p>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dest port: 9157</a:t>
              </a:r>
              <a:endParaRPr/>
            </a:p>
          </p:txBody>
        </p:sp>
      </p:grpSp>
      <p:grpSp>
        <p:nvGrpSpPr>
          <p:cNvPr id="1358" name="Google Shape;1358;p12"/>
          <p:cNvGrpSpPr/>
          <p:nvPr/>
        </p:nvGrpSpPr>
        <p:grpSpPr>
          <a:xfrm>
            <a:off x="5443538" y="4889504"/>
            <a:ext cx="1350962" cy="657226"/>
            <a:chOff x="1503" y="3697"/>
            <a:chExt cx="851" cy="414"/>
          </a:xfrm>
        </p:grpSpPr>
        <p:sp>
          <p:nvSpPr>
            <p:cNvPr id="1359" name="Google Shape;1359;p12"/>
            <p:cNvSpPr/>
            <p:nvPr/>
          </p:nvSpPr>
          <p:spPr>
            <a:xfrm>
              <a:off x="1553" y="3697"/>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360" name="Google Shape;1360;p12"/>
            <p:cNvCxnSpPr/>
            <p:nvPr/>
          </p:nvCxnSpPr>
          <p:spPr>
            <a:xfrm>
              <a:off x="2179" y="3770"/>
              <a:ext cx="175" cy="0"/>
            </a:xfrm>
            <a:prstGeom prst="straightConnector1">
              <a:avLst/>
            </a:prstGeom>
            <a:noFill/>
            <a:ln cap="flat" cmpd="sng" w="38100">
              <a:solidFill>
                <a:srgbClr val="CC0000"/>
              </a:solidFill>
              <a:prstDash val="solid"/>
              <a:round/>
              <a:headEnd len="med" w="med" type="none"/>
              <a:tailEnd len="med" w="med" type="triangle"/>
            </a:ln>
          </p:spPr>
        </p:cxnSp>
        <p:sp>
          <p:nvSpPr>
            <p:cNvPr id="1361" name="Google Shape;1361;p12"/>
            <p:cNvSpPr txBox="1"/>
            <p:nvPr/>
          </p:nvSpPr>
          <p:spPr>
            <a:xfrm>
              <a:off x="1503" y="3822"/>
              <a:ext cx="809" cy="289"/>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source port: ?</a:t>
              </a:r>
              <a:endParaRPr/>
            </a:p>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dest port: ?</a:t>
              </a:r>
              <a:endParaRPr/>
            </a:p>
          </p:txBody>
        </p:sp>
      </p:grpSp>
      <p:grpSp>
        <p:nvGrpSpPr>
          <p:cNvPr id="1362" name="Google Shape;1362;p12"/>
          <p:cNvGrpSpPr/>
          <p:nvPr/>
        </p:nvGrpSpPr>
        <p:grpSpPr>
          <a:xfrm>
            <a:off x="4694238" y="5743579"/>
            <a:ext cx="1398587" cy="657226"/>
            <a:chOff x="2741" y="3750"/>
            <a:chExt cx="881" cy="414"/>
          </a:xfrm>
        </p:grpSpPr>
        <p:sp>
          <p:nvSpPr>
            <p:cNvPr id="1363" name="Google Shape;1363;p12"/>
            <p:cNvSpPr/>
            <p:nvPr/>
          </p:nvSpPr>
          <p:spPr>
            <a:xfrm>
              <a:off x="2859" y="3750"/>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364" name="Google Shape;1364;p12"/>
            <p:cNvCxnSpPr/>
            <p:nvPr/>
          </p:nvCxnSpPr>
          <p:spPr>
            <a:xfrm>
              <a:off x="2741" y="3837"/>
              <a:ext cx="175" cy="0"/>
            </a:xfrm>
            <a:prstGeom prst="straightConnector1">
              <a:avLst/>
            </a:prstGeom>
            <a:noFill/>
            <a:ln cap="flat" cmpd="sng" w="38100">
              <a:solidFill>
                <a:srgbClr val="CC0000"/>
              </a:solidFill>
              <a:prstDash val="solid"/>
              <a:round/>
              <a:headEnd len="med" w="med" type="triangle"/>
              <a:tailEnd len="med" w="med" type="none"/>
            </a:ln>
          </p:spPr>
        </p:cxnSp>
        <p:sp>
          <p:nvSpPr>
            <p:cNvPr id="1365" name="Google Shape;1365;p12"/>
            <p:cNvSpPr txBox="1"/>
            <p:nvPr/>
          </p:nvSpPr>
          <p:spPr>
            <a:xfrm>
              <a:off x="2813" y="3875"/>
              <a:ext cx="809" cy="28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source port: ?</a:t>
              </a:r>
              <a:endParaRPr/>
            </a:p>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dest port: ?</a:t>
              </a:r>
              <a:endParaRPr/>
            </a:p>
          </p:txBody>
        </p:sp>
      </p:grpSp>
      <p:grpSp>
        <p:nvGrpSpPr>
          <p:cNvPr id="1366" name="Google Shape;1366;p12"/>
          <p:cNvGrpSpPr/>
          <p:nvPr/>
        </p:nvGrpSpPr>
        <p:grpSpPr>
          <a:xfrm>
            <a:off x="0" y="4381500"/>
            <a:ext cx="711200" cy="669925"/>
            <a:chOff x="-44" y="1473"/>
            <a:chExt cx="981" cy="1105"/>
          </a:xfrm>
        </p:grpSpPr>
        <p:pic>
          <p:nvPicPr>
            <p:cNvPr descr="desktop_computer_stylized_medium" id="1367" name="Google Shape;1367;p1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368" name="Google Shape;1368;p1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369" name="Google Shape;1369;p12"/>
          <p:cNvGrpSpPr/>
          <p:nvPr/>
        </p:nvGrpSpPr>
        <p:grpSpPr>
          <a:xfrm flipH="1">
            <a:off x="8269288" y="4505325"/>
            <a:ext cx="711200" cy="669925"/>
            <a:chOff x="-44" y="1473"/>
            <a:chExt cx="981" cy="1105"/>
          </a:xfrm>
        </p:grpSpPr>
        <p:pic>
          <p:nvPicPr>
            <p:cNvPr descr="desktop_computer_stylized_medium" id="1370" name="Google Shape;1370;p1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371" name="Google Shape;1371;p1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372" name="Google Shape;1372;p12"/>
          <p:cNvGrpSpPr/>
          <p:nvPr/>
        </p:nvGrpSpPr>
        <p:grpSpPr>
          <a:xfrm>
            <a:off x="3092450" y="3903663"/>
            <a:ext cx="358775" cy="704850"/>
            <a:chOff x="4140" y="429"/>
            <a:chExt cx="1425" cy="2396"/>
          </a:xfrm>
        </p:grpSpPr>
        <p:sp>
          <p:nvSpPr>
            <p:cNvPr id="1373" name="Google Shape;1373;p12"/>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74" name="Google Shape;1374;p12"/>
            <p:cNvSpPr/>
            <p:nvPr/>
          </p:nvSpPr>
          <p:spPr>
            <a:xfrm>
              <a:off x="4203" y="429"/>
              <a:ext cx="1053"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75" name="Google Shape;1375;p12"/>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76" name="Google Shape;1376;p12"/>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77" name="Google Shape;1377;p12"/>
            <p:cNvSpPr/>
            <p:nvPr/>
          </p:nvSpPr>
          <p:spPr>
            <a:xfrm>
              <a:off x="4209" y="693"/>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378" name="Google Shape;1378;p12"/>
            <p:cNvGrpSpPr/>
            <p:nvPr/>
          </p:nvGrpSpPr>
          <p:grpSpPr>
            <a:xfrm>
              <a:off x="4751" y="667"/>
              <a:ext cx="580" cy="146"/>
              <a:chOff x="617" y="2567"/>
              <a:chExt cx="724" cy="140"/>
            </a:xfrm>
          </p:grpSpPr>
          <p:sp>
            <p:nvSpPr>
              <p:cNvPr id="1379" name="Google Shape;1379;p12"/>
              <p:cNvSpPr/>
              <p:nvPr/>
            </p:nvSpPr>
            <p:spPr>
              <a:xfrm>
                <a:off x="617" y="2567"/>
                <a:ext cx="724"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80" name="Google Shape;1380;p12"/>
              <p:cNvSpPr/>
              <p:nvPr/>
            </p:nvSpPr>
            <p:spPr>
              <a:xfrm>
                <a:off x="633" y="2582"/>
                <a:ext cx="692"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81" name="Google Shape;1381;p12"/>
            <p:cNvSpPr/>
            <p:nvPr/>
          </p:nvSpPr>
          <p:spPr>
            <a:xfrm>
              <a:off x="4222" y="101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382" name="Google Shape;1382;p12"/>
            <p:cNvGrpSpPr/>
            <p:nvPr/>
          </p:nvGrpSpPr>
          <p:grpSpPr>
            <a:xfrm>
              <a:off x="4745" y="996"/>
              <a:ext cx="580" cy="141"/>
              <a:chOff x="612" y="2570"/>
              <a:chExt cx="724" cy="146"/>
            </a:xfrm>
          </p:grpSpPr>
          <p:sp>
            <p:nvSpPr>
              <p:cNvPr id="1383" name="Google Shape;1383;p12"/>
              <p:cNvSpPr/>
              <p:nvPr/>
            </p:nvSpPr>
            <p:spPr>
              <a:xfrm>
                <a:off x="612" y="2570"/>
                <a:ext cx="724" cy="14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84" name="Google Shape;1384;p12"/>
              <p:cNvSpPr/>
              <p:nvPr/>
            </p:nvSpPr>
            <p:spPr>
              <a:xfrm>
                <a:off x="628" y="2586"/>
                <a:ext cx="69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85" name="Google Shape;1385;p12"/>
            <p:cNvSpPr/>
            <p:nvPr/>
          </p:nvSpPr>
          <p:spPr>
            <a:xfrm>
              <a:off x="4216" y="135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86" name="Google Shape;1386;p12"/>
            <p:cNvSpPr/>
            <p:nvPr/>
          </p:nvSpPr>
          <p:spPr>
            <a:xfrm>
              <a:off x="4228" y="1654"/>
              <a:ext cx="593"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387" name="Google Shape;1387;p12"/>
            <p:cNvGrpSpPr/>
            <p:nvPr/>
          </p:nvGrpSpPr>
          <p:grpSpPr>
            <a:xfrm>
              <a:off x="4733" y="1627"/>
              <a:ext cx="586" cy="151"/>
              <a:chOff x="611" y="2568"/>
              <a:chExt cx="730" cy="139"/>
            </a:xfrm>
          </p:grpSpPr>
          <p:sp>
            <p:nvSpPr>
              <p:cNvPr id="1388" name="Google Shape;1388;p12"/>
              <p:cNvSpPr/>
              <p:nvPr/>
            </p:nvSpPr>
            <p:spPr>
              <a:xfrm>
                <a:off x="611" y="2568"/>
                <a:ext cx="730"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89" name="Google Shape;1389;p12"/>
              <p:cNvSpPr/>
              <p:nvPr/>
            </p:nvSpPr>
            <p:spPr>
              <a:xfrm>
                <a:off x="627" y="2583"/>
                <a:ext cx="699"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90" name="Google Shape;1390;p12"/>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1391" name="Google Shape;1391;p12"/>
            <p:cNvGrpSpPr/>
            <p:nvPr/>
          </p:nvGrpSpPr>
          <p:grpSpPr>
            <a:xfrm>
              <a:off x="4739" y="1325"/>
              <a:ext cx="580" cy="140"/>
              <a:chOff x="614" y="2566"/>
              <a:chExt cx="723" cy="140"/>
            </a:xfrm>
          </p:grpSpPr>
          <p:sp>
            <p:nvSpPr>
              <p:cNvPr id="1392" name="Google Shape;1392;p12"/>
              <p:cNvSpPr/>
              <p:nvPr/>
            </p:nvSpPr>
            <p:spPr>
              <a:xfrm>
                <a:off x="614" y="2566"/>
                <a:ext cx="723"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93" name="Google Shape;1393;p12"/>
              <p:cNvSpPr/>
              <p:nvPr/>
            </p:nvSpPr>
            <p:spPr>
              <a:xfrm>
                <a:off x="630" y="2582"/>
                <a:ext cx="691"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394" name="Google Shape;1394;p12"/>
            <p:cNvSpPr/>
            <p:nvPr/>
          </p:nvSpPr>
          <p:spPr>
            <a:xfrm>
              <a:off x="5250" y="429"/>
              <a:ext cx="69" cy="228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95" name="Google Shape;1395;p12"/>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96" name="Google Shape;1396;p12"/>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97" name="Google Shape;1397;p12"/>
            <p:cNvSpPr/>
            <p:nvPr/>
          </p:nvSpPr>
          <p:spPr>
            <a:xfrm>
              <a:off x="5515" y="2609"/>
              <a:ext cx="50"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398" name="Google Shape;1398;p12"/>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399" name="Google Shape;1399;p12"/>
            <p:cNvSpPr/>
            <p:nvPr/>
          </p:nvSpPr>
          <p:spPr>
            <a:xfrm>
              <a:off x="4140" y="2679"/>
              <a:ext cx="1198"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00" name="Google Shape;1400;p12"/>
            <p:cNvSpPr/>
            <p:nvPr/>
          </p:nvSpPr>
          <p:spPr>
            <a:xfrm>
              <a:off x="4203" y="2712"/>
              <a:ext cx="1072" cy="81"/>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01" name="Google Shape;1401;p12"/>
            <p:cNvSpPr/>
            <p:nvPr/>
          </p:nvSpPr>
          <p:spPr>
            <a:xfrm>
              <a:off x="4310" y="2382"/>
              <a:ext cx="158"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02" name="Google Shape;1402;p12"/>
            <p:cNvSpPr/>
            <p:nvPr/>
          </p:nvSpPr>
          <p:spPr>
            <a:xfrm>
              <a:off x="4487" y="2382"/>
              <a:ext cx="158"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FF0000"/>
                </a:solidFill>
                <a:latin typeface="Arial"/>
                <a:ea typeface="Arial"/>
                <a:cs typeface="Arial"/>
                <a:sym typeface="Arial"/>
              </a:endParaRPr>
            </a:p>
          </p:txBody>
        </p:sp>
        <p:sp>
          <p:nvSpPr>
            <p:cNvPr id="1403" name="Google Shape;1403;p12"/>
            <p:cNvSpPr/>
            <p:nvPr/>
          </p:nvSpPr>
          <p:spPr>
            <a:xfrm>
              <a:off x="4663" y="2382"/>
              <a:ext cx="158"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04" name="Google Shape;1404;p12"/>
            <p:cNvSpPr/>
            <p:nvPr/>
          </p:nvSpPr>
          <p:spPr>
            <a:xfrm>
              <a:off x="5061" y="1837"/>
              <a:ext cx="88" cy="761"/>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405" name="Google Shape;1405;p12"/>
          <p:cNvSpPr/>
          <p:nvPr/>
        </p:nvSpPr>
        <p:spPr>
          <a:xfrm>
            <a:off x="6430065" y="1535081"/>
            <a:ext cx="2371725" cy="954087"/>
          </a:xfrm>
          <a:prstGeom prst="rect">
            <a:avLst/>
          </a:prstGeom>
          <a:noFill/>
          <a:ln cap="flat" cmpd="sng" w="9525">
            <a:solidFill>
              <a:srgbClr val="3F3F3F"/>
            </a:solidFill>
            <a:prstDash val="solid"/>
            <a:round/>
            <a:headEnd len="sm" w="sm" type="none"/>
            <a:tailEnd len="sm" w="sm" type="none"/>
          </a:ln>
        </p:spPr>
        <p:txBody>
          <a:bodyPr anchorCtr="0" anchor="t" bIns="45700" lIns="91425" spcFirstLastPara="1" rIns="91425" wrap="square" tIns="45700">
            <a:noAutofit/>
          </a:bodyPr>
          <a:lstStyle/>
          <a:p>
            <a:pPr indent="-115888" lvl="0" marL="115888" marR="0" rtl="0" algn="l">
              <a:lnSpc>
                <a:spcPct val="85000"/>
              </a:lnSpc>
              <a:spcBef>
                <a:spcPts val="0"/>
              </a:spcBef>
              <a:spcAft>
                <a:spcPts val="0"/>
              </a:spcAft>
              <a:buClr>
                <a:srgbClr val="000099"/>
              </a:buClr>
              <a:buSzPts val="1040"/>
              <a:buFont typeface="Noto Sans Symbols"/>
              <a:buNone/>
            </a:pPr>
            <a:r>
              <a:rPr i="0" lang="en-US" sz="1600">
                <a:solidFill>
                  <a:schemeClr val="dk1"/>
                </a:solidFill>
                <a:latin typeface="Bookman Old Style"/>
                <a:ea typeface="Bookman Old Style"/>
                <a:cs typeface="Bookman Old Style"/>
                <a:sym typeface="Bookman Old Style"/>
              </a:rPr>
              <a:t>DatagramSocket mySocket1 = new DatagramSocket (</a:t>
            </a:r>
            <a:r>
              <a:rPr i="0" lang="en-US" sz="1600">
                <a:solidFill>
                  <a:srgbClr val="FF0000"/>
                </a:solidFill>
                <a:latin typeface="Bookman Old Style"/>
                <a:ea typeface="Bookman Old Style"/>
                <a:cs typeface="Bookman Old Style"/>
                <a:sym typeface="Bookman Old Style"/>
              </a:rPr>
              <a:t>5775</a:t>
            </a:r>
            <a:r>
              <a:rPr i="0" lang="en-US" sz="1600">
                <a:solidFill>
                  <a:schemeClr val="dk1"/>
                </a:solidFill>
                <a:latin typeface="Bookman Old Style"/>
                <a:ea typeface="Bookman Old Style"/>
                <a:cs typeface="Bookman Old Style"/>
                <a:sym typeface="Bookman Old Style"/>
              </a:rPr>
              <a:t>);</a:t>
            </a:r>
            <a:endParaRPr i="0" sz="1600">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500"/>
                                        <p:tgtEl>
                                          <p:spTgt spid="13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500"/>
                                        <p:tgtEl>
                                          <p:spTgt spid="1340"/>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500"/>
                                        <p:tgtEl>
                                          <p:spTgt spid="13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5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500"/>
                                        <p:tgtEl>
                                          <p:spTgt spid="13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5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500"/>
                                        <p:tgtEl>
                                          <p:spTgt spid="13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500"/>
                                        <p:tgtEl>
                                          <p:spTgt spid="134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5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500"/>
                                        <p:tgtEl>
                                          <p:spTgt spid="136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500"/>
                                        <p:tgtEl>
                                          <p:spTgt spid="1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Connection-oriented demux</a:t>
            </a:r>
            <a:endParaRPr/>
          </a:p>
        </p:txBody>
      </p:sp>
      <p:sp>
        <p:nvSpPr>
          <p:cNvPr id="1411" name="Google Shape;1411;p13"/>
          <p:cNvSpPr txBox="1"/>
          <p:nvPr>
            <p:ph idx="1" type="body"/>
          </p:nvPr>
        </p:nvSpPr>
        <p:spPr>
          <a:xfrm>
            <a:off x="381000" y="1600200"/>
            <a:ext cx="3962400" cy="464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TCP socket identified by 4-tuple: </a:t>
            </a:r>
            <a:endParaRPr/>
          </a:p>
          <a:p>
            <a:pPr indent="-273049" lvl="1" marL="639763" rtl="0" algn="l">
              <a:spcBef>
                <a:spcPts val="550"/>
              </a:spcBef>
              <a:spcAft>
                <a:spcPts val="0"/>
              </a:spcAft>
              <a:buSzPts val="1680"/>
              <a:buFont typeface="Noto Sans Symbols"/>
              <a:buChar char="▪"/>
            </a:pPr>
            <a:r>
              <a:rPr lang="en-US">
                <a:solidFill>
                  <a:srgbClr val="CC0000"/>
                </a:solidFill>
              </a:rPr>
              <a:t>source IP address</a:t>
            </a:r>
            <a:endParaRPr/>
          </a:p>
          <a:p>
            <a:pPr indent="-273049" lvl="1" marL="639763" rtl="0" algn="l">
              <a:spcBef>
                <a:spcPts val="550"/>
              </a:spcBef>
              <a:spcAft>
                <a:spcPts val="0"/>
              </a:spcAft>
              <a:buSzPts val="1680"/>
              <a:buFont typeface="Noto Sans Symbols"/>
              <a:buChar char="▪"/>
            </a:pPr>
            <a:r>
              <a:rPr lang="en-US">
                <a:solidFill>
                  <a:srgbClr val="CC0000"/>
                </a:solidFill>
              </a:rPr>
              <a:t>source port number</a:t>
            </a:r>
            <a:endParaRPr/>
          </a:p>
          <a:p>
            <a:pPr indent="-273049" lvl="1" marL="639763" rtl="0" algn="l">
              <a:spcBef>
                <a:spcPts val="550"/>
              </a:spcBef>
              <a:spcAft>
                <a:spcPts val="0"/>
              </a:spcAft>
              <a:buSzPts val="1680"/>
              <a:buFont typeface="Noto Sans Symbols"/>
              <a:buChar char="▪"/>
            </a:pPr>
            <a:r>
              <a:rPr lang="en-US">
                <a:solidFill>
                  <a:srgbClr val="CC0000"/>
                </a:solidFill>
              </a:rPr>
              <a:t>dest IP address</a:t>
            </a:r>
            <a:endParaRPr/>
          </a:p>
          <a:p>
            <a:pPr indent="-273049" lvl="1" marL="639763" rtl="0" algn="l">
              <a:spcBef>
                <a:spcPts val="550"/>
              </a:spcBef>
              <a:spcAft>
                <a:spcPts val="0"/>
              </a:spcAft>
              <a:buSzPts val="1680"/>
              <a:buFont typeface="Noto Sans Symbols"/>
              <a:buChar char="▪"/>
            </a:pPr>
            <a:r>
              <a:rPr lang="en-US">
                <a:solidFill>
                  <a:srgbClr val="CC0000"/>
                </a:solidFill>
              </a:rPr>
              <a:t>dest port number</a:t>
            </a:r>
            <a:endParaRPr/>
          </a:p>
          <a:p>
            <a:pPr indent="-319088" lvl="0" marL="319088" rtl="0" algn="l">
              <a:spcBef>
                <a:spcPts val="700"/>
              </a:spcBef>
              <a:spcAft>
                <a:spcPts val="0"/>
              </a:spcAft>
              <a:buSzPts val="1680"/>
              <a:buFont typeface="Noto Sans Symbols"/>
              <a:buChar char="❖"/>
            </a:pPr>
            <a:r>
              <a:rPr lang="en-US"/>
              <a:t>demux: receiver uses all four values to direct segment to appropriate socket</a:t>
            </a:r>
            <a:endParaRPr/>
          </a:p>
        </p:txBody>
      </p:sp>
      <p:sp>
        <p:nvSpPr>
          <p:cNvPr id="1412" name="Google Shape;1412;p13"/>
          <p:cNvSpPr txBox="1"/>
          <p:nvPr>
            <p:ph idx="2" type="body"/>
          </p:nvPr>
        </p:nvSpPr>
        <p:spPr>
          <a:xfrm>
            <a:off x="4508500" y="1587500"/>
            <a:ext cx="4114800" cy="464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server host may support many simultaneous TCP sockets:</a:t>
            </a:r>
            <a:endParaRPr/>
          </a:p>
          <a:p>
            <a:pPr indent="-273049" lvl="1" marL="639763" rtl="0" algn="l">
              <a:spcBef>
                <a:spcPts val="550"/>
              </a:spcBef>
              <a:spcAft>
                <a:spcPts val="0"/>
              </a:spcAft>
              <a:buSzPts val="1680"/>
              <a:buFont typeface="Noto Sans Symbols"/>
              <a:buChar char="▪"/>
            </a:pPr>
            <a:r>
              <a:rPr lang="en-US"/>
              <a:t>each socket identified by its own 4-tuple</a:t>
            </a:r>
            <a:endParaRPr/>
          </a:p>
        </p:txBody>
      </p:sp>
      <p:pic>
        <p:nvPicPr>
          <p:cNvPr descr="underline_base" id="1413" name="Google Shape;1413;p13"/>
          <p:cNvPicPr preferRelativeResize="0"/>
          <p:nvPr/>
        </p:nvPicPr>
        <p:blipFill rotWithShape="1">
          <a:blip r:embed="rId3">
            <a:alphaModFix/>
          </a:blip>
          <a:srcRect b="0" l="0" r="0" t="0"/>
          <a:stretch/>
        </p:blipFill>
        <p:spPr>
          <a:xfrm>
            <a:off x="606425" y="1057275"/>
            <a:ext cx="6856413" cy="1730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descr="underline_base" id="1418" name="Google Shape;1418;p14"/>
          <p:cNvPicPr preferRelativeResize="0"/>
          <p:nvPr/>
        </p:nvPicPr>
        <p:blipFill rotWithShape="1">
          <a:blip r:embed="rId3">
            <a:alphaModFix/>
          </a:blip>
          <a:srcRect b="0" l="0" r="0" t="0"/>
          <a:stretch/>
        </p:blipFill>
        <p:spPr>
          <a:xfrm>
            <a:off x="330200" y="881063"/>
            <a:ext cx="8228013" cy="173037"/>
          </a:xfrm>
          <a:prstGeom prst="rect">
            <a:avLst/>
          </a:prstGeom>
          <a:noFill/>
          <a:ln>
            <a:noFill/>
          </a:ln>
        </p:spPr>
      </p:pic>
      <p:sp>
        <p:nvSpPr>
          <p:cNvPr id="1419" name="Google Shape;1419;p14"/>
          <p:cNvSpPr txBox="1"/>
          <p:nvPr>
            <p:ph type="title"/>
          </p:nvPr>
        </p:nvSpPr>
        <p:spPr>
          <a:xfrm>
            <a:off x="244475" y="200025"/>
            <a:ext cx="8085138" cy="9350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Connection-oriented demux: example</a:t>
            </a:r>
            <a:endParaRPr/>
          </a:p>
        </p:txBody>
      </p:sp>
      <p:sp>
        <p:nvSpPr>
          <p:cNvPr id="1420" name="Google Shape;1420;p14"/>
          <p:cNvSpPr/>
          <p:nvPr/>
        </p:nvSpPr>
        <p:spPr>
          <a:xfrm>
            <a:off x="2819400" y="1765300"/>
            <a:ext cx="552450" cy="2082800"/>
          </a:xfrm>
          <a:custGeom>
            <a:rect b="b" l="l" r="r" t="t"/>
            <a:pathLst>
              <a:path extrusionOk="0" h="1312" w="348">
                <a:moveTo>
                  <a:pt x="0" y="1306"/>
                </a:moveTo>
                <a:lnTo>
                  <a:pt x="348" y="0"/>
                </a:lnTo>
                <a:lnTo>
                  <a:pt x="342" y="1258"/>
                </a:lnTo>
                <a:lnTo>
                  <a:pt x="180" y="1312"/>
                </a:lnTo>
                <a:lnTo>
                  <a:pt x="0" y="1306"/>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421" name="Google Shape;1421;p14"/>
          <p:cNvSpPr/>
          <p:nvPr/>
        </p:nvSpPr>
        <p:spPr>
          <a:xfrm>
            <a:off x="417513" y="1944688"/>
            <a:ext cx="460375" cy="2193925"/>
          </a:xfrm>
          <a:custGeom>
            <a:rect b="b" l="l" r="r" t="t"/>
            <a:pathLst>
              <a:path extrusionOk="0" h="1382" w="290">
                <a:moveTo>
                  <a:pt x="15" y="1382"/>
                </a:moveTo>
                <a:lnTo>
                  <a:pt x="0" y="1360"/>
                </a:lnTo>
                <a:lnTo>
                  <a:pt x="290" y="0"/>
                </a:lnTo>
                <a:lnTo>
                  <a:pt x="284" y="1258"/>
                </a:lnTo>
                <a:lnTo>
                  <a:pt x="182" y="1382"/>
                </a:lnTo>
                <a:lnTo>
                  <a:pt x="15" y="1382"/>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422" name="Google Shape;1422;p14"/>
          <p:cNvSpPr/>
          <p:nvPr/>
        </p:nvSpPr>
        <p:spPr>
          <a:xfrm>
            <a:off x="933450" y="1911350"/>
            <a:ext cx="1296988"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423" name="Google Shape;1423;p14"/>
          <p:cNvSpPr/>
          <p:nvPr/>
        </p:nvSpPr>
        <p:spPr>
          <a:xfrm>
            <a:off x="895350" y="1965325"/>
            <a:ext cx="1273175" cy="19796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424" name="Google Shape;1424;p14"/>
          <p:cNvCxnSpPr/>
          <p:nvPr/>
        </p:nvCxnSpPr>
        <p:spPr>
          <a:xfrm>
            <a:off x="904875" y="2725738"/>
            <a:ext cx="1263650" cy="3175"/>
          </a:xfrm>
          <a:prstGeom prst="straightConnector1">
            <a:avLst/>
          </a:prstGeom>
          <a:noFill/>
          <a:ln cap="flat" cmpd="sng" w="28575">
            <a:solidFill>
              <a:schemeClr val="dk1"/>
            </a:solidFill>
            <a:prstDash val="solid"/>
            <a:round/>
            <a:headEnd len="med" w="med" type="none"/>
            <a:tailEnd len="med" w="med" type="none"/>
          </a:ln>
        </p:spPr>
      </p:cxnSp>
      <p:sp>
        <p:nvSpPr>
          <p:cNvPr id="1425" name="Google Shape;1425;p14"/>
          <p:cNvSpPr txBox="1"/>
          <p:nvPr/>
        </p:nvSpPr>
        <p:spPr>
          <a:xfrm>
            <a:off x="862013" y="270827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426" name="Google Shape;1426;p14"/>
          <p:cNvCxnSpPr/>
          <p:nvPr/>
        </p:nvCxnSpPr>
        <p:spPr>
          <a:xfrm>
            <a:off x="912813" y="3046413"/>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427" name="Google Shape;1427;p14"/>
          <p:cNvCxnSpPr/>
          <p:nvPr/>
        </p:nvCxnSpPr>
        <p:spPr>
          <a:xfrm>
            <a:off x="898525" y="3355975"/>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428" name="Google Shape;1428;p14"/>
          <p:cNvCxnSpPr/>
          <p:nvPr/>
        </p:nvCxnSpPr>
        <p:spPr>
          <a:xfrm>
            <a:off x="898525" y="3641725"/>
            <a:ext cx="1263650" cy="3175"/>
          </a:xfrm>
          <a:prstGeom prst="straightConnector1">
            <a:avLst/>
          </a:prstGeom>
          <a:noFill/>
          <a:ln cap="flat" cmpd="sng" w="28575">
            <a:solidFill>
              <a:schemeClr val="dk1"/>
            </a:solidFill>
            <a:prstDash val="solid"/>
            <a:round/>
            <a:headEnd len="med" w="med" type="none"/>
            <a:tailEnd len="med" w="med" type="none"/>
          </a:ln>
        </p:spPr>
      </p:cxnSp>
      <p:sp>
        <p:nvSpPr>
          <p:cNvPr id="1429" name="Google Shape;1429;p14"/>
          <p:cNvSpPr txBox="1"/>
          <p:nvPr/>
        </p:nvSpPr>
        <p:spPr>
          <a:xfrm>
            <a:off x="896938" y="19558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430" name="Google Shape;1430;p14"/>
          <p:cNvSpPr txBox="1"/>
          <p:nvPr/>
        </p:nvSpPr>
        <p:spPr>
          <a:xfrm>
            <a:off x="852488" y="361315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431" name="Google Shape;1431;p14"/>
          <p:cNvSpPr txBox="1"/>
          <p:nvPr/>
        </p:nvSpPr>
        <p:spPr>
          <a:xfrm>
            <a:off x="871538" y="33274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432" name="Google Shape;1432;p14"/>
          <p:cNvSpPr txBox="1"/>
          <p:nvPr/>
        </p:nvSpPr>
        <p:spPr>
          <a:xfrm>
            <a:off x="862013" y="303212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433" name="Google Shape;1433;p14"/>
          <p:cNvSpPr/>
          <p:nvPr/>
        </p:nvSpPr>
        <p:spPr>
          <a:xfrm>
            <a:off x="1231900" y="2241550"/>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P3</a:t>
            </a:r>
            <a:endParaRPr/>
          </a:p>
        </p:txBody>
      </p:sp>
      <p:grpSp>
        <p:nvGrpSpPr>
          <p:cNvPr id="1434" name="Google Shape;1434;p14"/>
          <p:cNvGrpSpPr/>
          <p:nvPr/>
        </p:nvGrpSpPr>
        <p:grpSpPr>
          <a:xfrm>
            <a:off x="1200150" y="2565400"/>
            <a:ext cx="620713" cy="228600"/>
            <a:chOff x="1287" y="2524"/>
            <a:chExt cx="260" cy="100"/>
          </a:xfrm>
        </p:grpSpPr>
        <p:sp>
          <p:nvSpPr>
            <p:cNvPr id="1435" name="Google Shape;1435;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36" name="Google Shape;1436;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37" name="Google Shape;1437;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38" name="Google Shape;1438;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439" name="Google Shape;1439;p14"/>
          <p:cNvSpPr/>
          <p:nvPr/>
        </p:nvSpPr>
        <p:spPr>
          <a:xfrm>
            <a:off x="3432175" y="1677988"/>
            <a:ext cx="2254250"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440" name="Google Shape;1440;p14"/>
          <p:cNvSpPr/>
          <p:nvPr/>
        </p:nvSpPr>
        <p:spPr>
          <a:xfrm>
            <a:off x="3378200" y="1755775"/>
            <a:ext cx="2225675" cy="19796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441" name="Google Shape;1441;p14"/>
          <p:cNvSpPr txBox="1"/>
          <p:nvPr/>
        </p:nvSpPr>
        <p:spPr>
          <a:xfrm>
            <a:off x="3803650" y="248443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sp>
        <p:nvSpPr>
          <p:cNvPr id="1442" name="Google Shape;1442;p14"/>
          <p:cNvSpPr txBox="1"/>
          <p:nvPr/>
        </p:nvSpPr>
        <p:spPr>
          <a:xfrm>
            <a:off x="3857625" y="170815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443" name="Google Shape;1443;p14"/>
          <p:cNvSpPr txBox="1"/>
          <p:nvPr/>
        </p:nvSpPr>
        <p:spPr>
          <a:xfrm>
            <a:off x="3797300" y="33893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444" name="Google Shape;1444;p14"/>
          <p:cNvSpPr txBox="1"/>
          <p:nvPr/>
        </p:nvSpPr>
        <p:spPr>
          <a:xfrm>
            <a:off x="3797300" y="31035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445" name="Google Shape;1445;p14"/>
          <p:cNvSpPr/>
          <p:nvPr/>
        </p:nvSpPr>
        <p:spPr>
          <a:xfrm>
            <a:off x="3497263" y="2014538"/>
            <a:ext cx="598487"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P4</a:t>
            </a:r>
            <a:endParaRPr/>
          </a:p>
        </p:txBody>
      </p:sp>
      <p:sp>
        <p:nvSpPr>
          <p:cNvPr id="1446" name="Google Shape;1446;p14"/>
          <p:cNvSpPr/>
          <p:nvPr/>
        </p:nvSpPr>
        <p:spPr>
          <a:xfrm>
            <a:off x="6567488" y="1903413"/>
            <a:ext cx="1296987"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447" name="Google Shape;1447;p14"/>
          <p:cNvSpPr/>
          <p:nvPr/>
        </p:nvSpPr>
        <p:spPr>
          <a:xfrm>
            <a:off x="6370638" y="1944688"/>
            <a:ext cx="1631950" cy="1979612"/>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448" name="Google Shape;1448;p14"/>
          <p:cNvSpPr txBox="1"/>
          <p:nvPr/>
        </p:nvSpPr>
        <p:spPr>
          <a:xfrm>
            <a:off x="6496050" y="270033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sp>
        <p:nvSpPr>
          <p:cNvPr id="1449" name="Google Shape;1449;p14"/>
          <p:cNvSpPr txBox="1"/>
          <p:nvPr/>
        </p:nvSpPr>
        <p:spPr>
          <a:xfrm>
            <a:off x="6530975" y="19478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450" name="Google Shape;1450;p14"/>
          <p:cNvSpPr txBox="1"/>
          <p:nvPr/>
        </p:nvSpPr>
        <p:spPr>
          <a:xfrm>
            <a:off x="6538913" y="36052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451" name="Google Shape;1451;p14"/>
          <p:cNvSpPr txBox="1"/>
          <p:nvPr/>
        </p:nvSpPr>
        <p:spPr>
          <a:xfrm>
            <a:off x="6505575" y="33194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452" name="Google Shape;1452;p14"/>
          <p:cNvSpPr txBox="1"/>
          <p:nvPr/>
        </p:nvSpPr>
        <p:spPr>
          <a:xfrm>
            <a:off x="6496050" y="30241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453" name="Google Shape;1453;p14"/>
          <p:cNvSpPr/>
          <p:nvPr/>
        </p:nvSpPr>
        <p:spPr>
          <a:xfrm>
            <a:off x="6451600" y="2241550"/>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P2</a:t>
            </a:r>
            <a:endParaRPr/>
          </a:p>
        </p:txBody>
      </p:sp>
      <p:sp>
        <p:nvSpPr>
          <p:cNvPr id="1454" name="Google Shape;1454;p14"/>
          <p:cNvSpPr/>
          <p:nvPr/>
        </p:nvSpPr>
        <p:spPr>
          <a:xfrm>
            <a:off x="8026400" y="1924050"/>
            <a:ext cx="504825" cy="2133600"/>
          </a:xfrm>
          <a:custGeom>
            <a:rect b="b" l="l" r="r" t="t"/>
            <a:pathLst>
              <a:path extrusionOk="0" h="1344" w="318">
                <a:moveTo>
                  <a:pt x="318" y="1344"/>
                </a:moveTo>
                <a:lnTo>
                  <a:pt x="12" y="0"/>
                </a:lnTo>
                <a:lnTo>
                  <a:pt x="0" y="1224"/>
                </a:lnTo>
                <a:lnTo>
                  <a:pt x="121" y="1344"/>
                </a:lnTo>
                <a:lnTo>
                  <a:pt x="318" y="1344"/>
                </a:lnTo>
                <a:close/>
              </a:path>
            </a:pathLst>
          </a:custGeom>
          <a:gradFill>
            <a:gsLst>
              <a:gs pos="0">
                <a:schemeClr val="folHlink"/>
              </a:gs>
              <a:gs pos="100000">
                <a:schemeClr val="lt1"/>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1455" name="Google Shape;1455;p14"/>
          <p:cNvGrpSpPr/>
          <p:nvPr/>
        </p:nvGrpSpPr>
        <p:grpSpPr>
          <a:xfrm>
            <a:off x="1666875" y="4479929"/>
            <a:ext cx="1878013" cy="657226"/>
            <a:chOff x="2741" y="3750"/>
            <a:chExt cx="1183" cy="414"/>
          </a:xfrm>
        </p:grpSpPr>
        <p:sp>
          <p:nvSpPr>
            <p:cNvPr id="1456" name="Google Shape;1456;p14"/>
            <p:cNvSpPr/>
            <p:nvPr/>
          </p:nvSpPr>
          <p:spPr>
            <a:xfrm>
              <a:off x="2859" y="3750"/>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457" name="Google Shape;1457;p14"/>
            <p:cNvCxnSpPr/>
            <p:nvPr/>
          </p:nvCxnSpPr>
          <p:spPr>
            <a:xfrm>
              <a:off x="2741" y="3837"/>
              <a:ext cx="175" cy="0"/>
            </a:xfrm>
            <a:prstGeom prst="straightConnector1">
              <a:avLst/>
            </a:prstGeom>
            <a:noFill/>
            <a:ln cap="flat" cmpd="sng" w="38100">
              <a:solidFill>
                <a:srgbClr val="CC0000"/>
              </a:solidFill>
              <a:prstDash val="solid"/>
              <a:round/>
              <a:headEnd len="med" w="med" type="triangle"/>
              <a:tailEnd len="med" w="med" type="none"/>
            </a:ln>
          </p:spPr>
        </p:cxnSp>
        <p:sp>
          <p:nvSpPr>
            <p:cNvPr id="1458" name="Google Shape;1458;p14"/>
            <p:cNvSpPr txBox="1"/>
            <p:nvPr/>
          </p:nvSpPr>
          <p:spPr>
            <a:xfrm>
              <a:off x="2813" y="3875"/>
              <a:ext cx="1111" cy="28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source IP,port: B,80</a:t>
              </a:r>
              <a:endParaRPr/>
            </a:p>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dest IP,port: A,9157</a:t>
              </a:r>
              <a:endParaRPr/>
            </a:p>
          </p:txBody>
        </p:sp>
      </p:grpSp>
      <p:sp>
        <p:nvSpPr>
          <p:cNvPr id="1459" name="Google Shape;1459;p14"/>
          <p:cNvSpPr txBox="1"/>
          <p:nvPr/>
        </p:nvSpPr>
        <p:spPr>
          <a:xfrm flipH="1">
            <a:off x="45878" y="4266879"/>
            <a:ext cx="1147763" cy="535531"/>
          </a:xfrm>
          <a:prstGeom prst="rect">
            <a:avLst/>
          </a:prstGeom>
          <a:solidFill>
            <a:srgbClr val="C2E2C4"/>
          </a:solid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i="0" lang="en-US" sz="1800">
                <a:solidFill>
                  <a:schemeClr val="dk1"/>
                </a:solidFill>
                <a:latin typeface="Gill Sans"/>
                <a:ea typeface="Gill Sans"/>
                <a:cs typeface="Gill Sans"/>
                <a:sym typeface="Gill Sans"/>
              </a:rPr>
              <a:t>host: IP address A</a:t>
            </a:r>
            <a:endParaRPr/>
          </a:p>
        </p:txBody>
      </p:sp>
      <p:sp>
        <p:nvSpPr>
          <p:cNvPr id="1460" name="Google Shape;1460;p14"/>
          <p:cNvSpPr txBox="1"/>
          <p:nvPr/>
        </p:nvSpPr>
        <p:spPr>
          <a:xfrm flipH="1">
            <a:off x="7919547" y="4189412"/>
            <a:ext cx="1147763" cy="535531"/>
          </a:xfrm>
          <a:prstGeom prst="rect">
            <a:avLst/>
          </a:prstGeom>
          <a:solidFill>
            <a:srgbClr val="C2E2C4"/>
          </a:solid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i="0" lang="en-US" sz="1800">
                <a:solidFill>
                  <a:schemeClr val="dk1"/>
                </a:solidFill>
                <a:latin typeface="Gill Sans"/>
                <a:ea typeface="Gill Sans"/>
                <a:cs typeface="Gill Sans"/>
                <a:sym typeface="Gill Sans"/>
              </a:rPr>
              <a:t>host: IP address C</a:t>
            </a:r>
            <a:endParaRPr/>
          </a:p>
        </p:txBody>
      </p:sp>
      <p:cxnSp>
        <p:nvCxnSpPr>
          <p:cNvPr id="1461" name="Google Shape;1461;p14"/>
          <p:cNvCxnSpPr/>
          <p:nvPr/>
        </p:nvCxnSpPr>
        <p:spPr>
          <a:xfrm>
            <a:off x="3354388" y="3432175"/>
            <a:ext cx="2233612" cy="0"/>
          </a:xfrm>
          <a:prstGeom prst="straightConnector1">
            <a:avLst/>
          </a:prstGeom>
          <a:noFill/>
          <a:ln cap="flat" cmpd="sng" w="19050">
            <a:solidFill>
              <a:schemeClr val="dk1"/>
            </a:solidFill>
            <a:prstDash val="solid"/>
            <a:round/>
            <a:headEnd len="med" w="med" type="none"/>
            <a:tailEnd len="med" w="med" type="none"/>
          </a:ln>
        </p:spPr>
      </p:cxnSp>
      <p:cxnSp>
        <p:nvCxnSpPr>
          <p:cNvPr id="1462" name="Google Shape;1462;p14"/>
          <p:cNvCxnSpPr/>
          <p:nvPr/>
        </p:nvCxnSpPr>
        <p:spPr>
          <a:xfrm>
            <a:off x="3370263" y="3130550"/>
            <a:ext cx="2233612" cy="0"/>
          </a:xfrm>
          <a:prstGeom prst="straightConnector1">
            <a:avLst/>
          </a:prstGeom>
          <a:noFill/>
          <a:ln cap="flat" cmpd="sng" w="19050">
            <a:solidFill>
              <a:schemeClr val="dk1"/>
            </a:solidFill>
            <a:prstDash val="solid"/>
            <a:round/>
            <a:headEnd len="med" w="med" type="none"/>
            <a:tailEnd len="med" w="med" type="none"/>
          </a:ln>
        </p:spPr>
      </p:cxnSp>
      <p:sp>
        <p:nvSpPr>
          <p:cNvPr id="1463" name="Google Shape;1463;p14"/>
          <p:cNvSpPr txBox="1"/>
          <p:nvPr/>
        </p:nvSpPr>
        <p:spPr>
          <a:xfrm>
            <a:off x="3757613" y="27955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cxnSp>
        <p:nvCxnSpPr>
          <p:cNvPr id="1464" name="Google Shape;1464;p14"/>
          <p:cNvCxnSpPr/>
          <p:nvPr/>
        </p:nvCxnSpPr>
        <p:spPr>
          <a:xfrm>
            <a:off x="3373438" y="2808288"/>
            <a:ext cx="2233612" cy="0"/>
          </a:xfrm>
          <a:prstGeom prst="straightConnector1">
            <a:avLst/>
          </a:prstGeom>
          <a:noFill/>
          <a:ln cap="flat" cmpd="sng" w="19050">
            <a:solidFill>
              <a:schemeClr val="dk1"/>
            </a:solidFill>
            <a:prstDash val="solid"/>
            <a:round/>
            <a:headEnd len="med" w="med" type="none"/>
            <a:tailEnd len="med" w="med" type="none"/>
          </a:ln>
        </p:spPr>
      </p:cxnSp>
      <p:cxnSp>
        <p:nvCxnSpPr>
          <p:cNvPr id="1465" name="Google Shape;1465;p14"/>
          <p:cNvCxnSpPr/>
          <p:nvPr/>
        </p:nvCxnSpPr>
        <p:spPr>
          <a:xfrm>
            <a:off x="3376613" y="2486025"/>
            <a:ext cx="2233612" cy="0"/>
          </a:xfrm>
          <a:prstGeom prst="straightConnector1">
            <a:avLst/>
          </a:prstGeom>
          <a:noFill/>
          <a:ln cap="flat" cmpd="sng" w="19050">
            <a:solidFill>
              <a:schemeClr val="dk1"/>
            </a:solidFill>
            <a:prstDash val="solid"/>
            <a:round/>
            <a:headEnd len="med" w="med" type="none"/>
            <a:tailEnd len="med" w="med" type="none"/>
          </a:ln>
        </p:spPr>
      </p:cxnSp>
      <p:grpSp>
        <p:nvGrpSpPr>
          <p:cNvPr id="1466" name="Google Shape;1466;p14"/>
          <p:cNvGrpSpPr/>
          <p:nvPr/>
        </p:nvGrpSpPr>
        <p:grpSpPr>
          <a:xfrm>
            <a:off x="3552825" y="2347913"/>
            <a:ext cx="473075" cy="228600"/>
            <a:chOff x="1287" y="2524"/>
            <a:chExt cx="260" cy="100"/>
          </a:xfrm>
        </p:grpSpPr>
        <p:sp>
          <p:nvSpPr>
            <p:cNvPr id="1467" name="Google Shape;1467;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68" name="Google Shape;1468;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69" name="Google Shape;1469;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70" name="Google Shape;1470;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471" name="Google Shape;1471;p14"/>
          <p:cNvSpPr/>
          <p:nvPr/>
        </p:nvSpPr>
        <p:spPr>
          <a:xfrm>
            <a:off x="4864100" y="2019300"/>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P6</a:t>
            </a:r>
            <a:endParaRPr/>
          </a:p>
        </p:txBody>
      </p:sp>
      <p:sp>
        <p:nvSpPr>
          <p:cNvPr id="1472" name="Google Shape;1472;p14"/>
          <p:cNvSpPr/>
          <p:nvPr/>
        </p:nvSpPr>
        <p:spPr>
          <a:xfrm>
            <a:off x="4192588" y="2017713"/>
            <a:ext cx="598487"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P5</a:t>
            </a:r>
            <a:endParaRPr/>
          </a:p>
        </p:txBody>
      </p:sp>
      <p:grpSp>
        <p:nvGrpSpPr>
          <p:cNvPr id="1473" name="Google Shape;1473;p14"/>
          <p:cNvGrpSpPr/>
          <p:nvPr/>
        </p:nvGrpSpPr>
        <p:grpSpPr>
          <a:xfrm>
            <a:off x="4257675" y="2352675"/>
            <a:ext cx="473075" cy="228600"/>
            <a:chOff x="1287" y="2524"/>
            <a:chExt cx="260" cy="100"/>
          </a:xfrm>
        </p:grpSpPr>
        <p:sp>
          <p:nvSpPr>
            <p:cNvPr id="1474" name="Google Shape;1474;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75" name="Google Shape;1475;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76" name="Google Shape;1476;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77" name="Google Shape;1477;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grpSp>
        <p:nvGrpSpPr>
          <p:cNvPr id="1478" name="Google Shape;1478;p14"/>
          <p:cNvGrpSpPr/>
          <p:nvPr/>
        </p:nvGrpSpPr>
        <p:grpSpPr>
          <a:xfrm>
            <a:off x="4929188" y="2357438"/>
            <a:ext cx="473075" cy="228600"/>
            <a:chOff x="1287" y="2524"/>
            <a:chExt cx="260" cy="100"/>
          </a:xfrm>
        </p:grpSpPr>
        <p:sp>
          <p:nvSpPr>
            <p:cNvPr id="1479" name="Google Shape;1479;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80" name="Google Shape;1480;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81" name="Google Shape;1481;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82" name="Google Shape;1482;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cxnSp>
        <p:nvCxnSpPr>
          <p:cNvPr id="1483" name="Google Shape;1483;p14"/>
          <p:cNvCxnSpPr/>
          <p:nvPr/>
        </p:nvCxnSpPr>
        <p:spPr>
          <a:xfrm>
            <a:off x="6362700" y="3648075"/>
            <a:ext cx="1638300" cy="0"/>
          </a:xfrm>
          <a:prstGeom prst="straightConnector1">
            <a:avLst/>
          </a:prstGeom>
          <a:noFill/>
          <a:ln cap="flat" cmpd="sng" w="19050">
            <a:solidFill>
              <a:schemeClr val="dk1"/>
            </a:solidFill>
            <a:prstDash val="solid"/>
            <a:round/>
            <a:headEnd len="med" w="med" type="none"/>
            <a:tailEnd len="med" w="med" type="none"/>
          </a:ln>
        </p:spPr>
      </p:cxnSp>
      <p:cxnSp>
        <p:nvCxnSpPr>
          <p:cNvPr id="1484" name="Google Shape;1484;p14"/>
          <p:cNvCxnSpPr/>
          <p:nvPr/>
        </p:nvCxnSpPr>
        <p:spPr>
          <a:xfrm>
            <a:off x="6353175" y="3352800"/>
            <a:ext cx="1638300" cy="0"/>
          </a:xfrm>
          <a:prstGeom prst="straightConnector1">
            <a:avLst/>
          </a:prstGeom>
          <a:noFill/>
          <a:ln cap="flat" cmpd="sng" w="19050">
            <a:solidFill>
              <a:schemeClr val="dk1"/>
            </a:solidFill>
            <a:prstDash val="solid"/>
            <a:round/>
            <a:headEnd len="med" w="med" type="none"/>
            <a:tailEnd len="med" w="med" type="none"/>
          </a:ln>
        </p:spPr>
      </p:cxnSp>
      <p:cxnSp>
        <p:nvCxnSpPr>
          <p:cNvPr id="1485" name="Google Shape;1485;p14"/>
          <p:cNvCxnSpPr/>
          <p:nvPr/>
        </p:nvCxnSpPr>
        <p:spPr>
          <a:xfrm>
            <a:off x="6353175" y="3057525"/>
            <a:ext cx="1638300" cy="0"/>
          </a:xfrm>
          <a:prstGeom prst="straightConnector1">
            <a:avLst/>
          </a:prstGeom>
          <a:noFill/>
          <a:ln cap="flat" cmpd="sng" w="19050">
            <a:solidFill>
              <a:schemeClr val="dk1"/>
            </a:solidFill>
            <a:prstDash val="solid"/>
            <a:round/>
            <a:headEnd len="med" w="med" type="none"/>
            <a:tailEnd len="med" w="med" type="none"/>
          </a:ln>
        </p:spPr>
      </p:cxnSp>
      <p:cxnSp>
        <p:nvCxnSpPr>
          <p:cNvPr id="1486" name="Google Shape;1486;p14"/>
          <p:cNvCxnSpPr/>
          <p:nvPr/>
        </p:nvCxnSpPr>
        <p:spPr>
          <a:xfrm>
            <a:off x="6353175" y="2752725"/>
            <a:ext cx="1638300" cy="0"/>
          </a:xfrm>
          <a:prstGeom prst="straightConnector1">
            <a:avLst/>
          </a:prstGeom>
          <a:noFill/>
          <a:ln cap="flat" cmpd="sng" w="19050">
            <a:solidFill>
              <a:schemeClr val="dk1"/>
            </a:solidFill>
            <a:prstDash val="solid"/>
            <a:round/>
            <a:headEnd len="med" w="med" type="none"/>
            <a:tailEnd len="med" w="med" type="none"/>
          </a:ln>
        </p:spPr>
      </p:cxnSp>
      <p:grpSp>
        <p:nvGrpSpPr>
          <p:cNvPr id="1487" name="Google Shape;1487;p14"/>
          <p:cNvGrpSpPr/>
          <p:nvPr/>
        </p:nvGrpSpPr>
        <p:grpSpPr>
          <a:xfrm>
            <a:off x="6505575" y="2579688"/>
            <a:ext cx="473075" cy="228600"/>
            <a:chOff x="1287" y="2524"/>
            <a:chExt cx="260" cy="100"/>
          </a:xfrm>
        </p:grpSpPr>
        <p:sp>
          <p:nvSpPr>
            <p:cNvPr id="1488" name="Google Shape;1488;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89" name="Google Shape;1489;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90" name="Google Shape;1490;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91" name="Google Shape;1491;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grpSp>
        <p:nvGrpSpPr>
          <p:cNvPr id="1492" name="Google Shape;1492;p14"/>
          <p:cNvGrpSpPr/>
          <p:nvPr/>
        </p:nvGrpSpPr>
        <p:grpSpPr>
          <a:xfrm>
            <a:off x="7300913" y="2570163"/>
            <a:ext cx="473075" cy="228600"/>
            <a:chOff x="1287" y="2524"/>
            <a:chExt cx="260" cy="100"/>
          </a:xfrm>
        </p:grpSpPr>
        <p:sp>
          <p:nvSpPr>
            <p:cNvPr id="1493" name="Google Shape;1493;p14"/>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94" name="Google Shape;1494;p14"/>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95" name="Google Shape;1495;p14"/>
            <p:cNvSpPr/>
            <p:nvPr/>
          </p:nvSpPr>
          <p:spPr>
            <a:xfrm>
              <a:off x="1503" y="2582"/>
              <a:ext cx="27" cy="26"/>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496" name="Google Shape;1496;p14"/>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497" name="Google Shape;1497;p14"/>
          <p:cNvSpPr/>
          <p:nvPr/>
        </p:nvSpPr>
        <p:spPr>
          <a:xfrm>
            <a:off x="7242175" y="2236788"/>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P3</a:t>
            </a:r>
            <a:endParaRPr/>
          </a:p>
        </p:txBody>
      </p:sp>
      <p:sp>
        <p:nvSpPr>
          <p:cNvPr id="1498" name="Google Shape;1498;p14"/>
          <p:cNvSpPr/>
          <p:nvPr/>
        </p:nvSpPr>
        <p:spPr>
          <a:xfrm>
            <a:off x="1493838" y="2439988"/>
            <a:ext cx="2695575" cy="2695575"/>
          </a:xfrm>
          <a:custGeom>
            <a:rect b="b" l="l" r="r" t="t"/>
            <a:pathLst>
              <a:path extrusionOk="0" h="1698" w="1698">
                <a:moveTo>
                  <a:pt x="0" y="131"/>
                </a:moveTo>
                <a:lnTo>
                  <a:pt x="0" y="1698"/>
                </a:lnTo>
                <a:lnTo>
                  <a:pt x="1698" y="1690"/>
                </a:lnTo>
                <a:lnTo>
                  <a:pt x="1691" y="148"/>
                </a:lnTo>
                <a:lnTo>
                  <a:pt x="1443" y="0"/>
                </a:lnTo>
              </a:path>
            </a:pathLst>
          </a:custGeom>
          <a:noFill/>
          <a:ln cap="flat" cmpd="sng" w="28575">
            <a:solidFill>
              <a:srgbClr val="CC0000"/>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499" name="Google Shape;1499;p14"/>
          <p:cNvSpPr/>
          <p:nvPr/>
        </p:nvSpPr>
        <p:spPr>
          <a:xfrm>
            <a:off x="4479925" y="2471738"/>
            <a:ext cx="3089275" cy="3252787"/>
          </a:xfrm>
          <a:custGeom>
            <a:rect b="b" l="l" r="r" t="t"/>
            <a:pathLst>
              <a:path extrusionOk="0" h="1801" w="1946">
                <a:moveTo>
                  <a:pt x="0" y="0"/>
                </a:moveTo>
                <a:lnTo>
                  <a:pt x="0" y="1801"/>
                </a:lnTo>
                <a:lnTo>
                  <a:pt x="1946" y="1794"/>
                </a:lnTo>
                <a:lnTo>
                  <a:pt x="1925" y="132"/>
                </a:lnTo>
              </a:path>
            </a:pathLst>
          </a:custGeom>
          <a:noFill/>
          <a:ln cap="flat" cmpd="sng" w="28575">
            <a:solidFill>
              <a:srgbClr val="CC0000"/>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00" name="Google Shape;1500;p14"/>
          <p:cNvSpPr/>
          <p:nvPr/>
        </p:nvSpPr>
        <p:spPr>
          <a:xfrm>
            <a:off x="5138738" y="2460625"/>
            <a:ext cx="1609725" cy="2465388"/>
          </a:xfrm>
          <a:custGeom>
            <a:rect b="b" l="l" r="r" t="t"/>
            <a:pathLst>
              <a:path extrusionOk="0" h="1480" w="1014">
                <a:moveTo>
                  <a:pt x="0" y="0"/>
                </a:moveTo>
                <a:lnTo>
                  <a:pt x="0" y="1480"/>
                </a:lnTo>
                <a:lnTo>
                  <a:pt x="1014" y="1480"/>
                </a:lnTo>
                <a:lnTo>
                  <a:pt x="1014" y="146"/>
                </a:lnTo>
              </a:path>
            </a:pathLst>
          </a:custGeom>
          <a:noFill/>
          <a:ln cap="flat" cmpd="sng" w="28575">
            <a:solidFill>
              <a:srgbClr val="CC0000"/>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01" name="Google Shape;1501;p14"/>
          <p:cNvSpPr txBox="1"/>
          <p:nvPr/>
        </p:nvSpPr>
        <p:spPr>
          <a:xfrm>
            <a:off x="506412" y="6127750"/>
            <a:ext cx="4859338" cy="581025"/>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ahoma"/>
                <a:ea typeface="Tahoma"/>
                <a:cs typeface="Tahoma"/>
                <a:sym typeface="Tahoma"/>
              </a:rPr>
              <a:t>three segments, all destined to IP address: B,</a:t>
            </a:r>
            <a:endParaRPr/>
          </a:p>
          <a:p>
            <a:pPr indent="0" lvl="0" marL="0" marR="0" rtl="0" algn="l">
              <a:spcBef>
                <a:spcPts val="0"/>
              </a:spcBef>
              <a:spcAft>
                <a:spcPts val="0"/>
              </a:spcAft>
              <a:buNone/>
            </a:pPr>
            <a:r>
              <a:rPr i="0" lang="en-US" sz="1600">
                <a:solidFill>
                  <a:schemeClr val="dk1"/>
                </a:solidFill>
                <a:latin typeface="Tahoma"/>
                <a:ea typeface="Tahoma"/>
                <a:cs typeface="Tahoma"/>
                <a:sym typeface="Tahoma"/>
              </a:rPr>
              <a:t> dest port: 80 are demultiplexed to different sockets</a:t>
            </a:r>
            <a:endParaRPr/>
          </a:p>
        </p:txBody>
      </p:sp>
      <p:grpSp>
        <p:nvGrpSpPr>
          <p:cNvPr id="1502" name="Google Shape;1502;p14"/>
          <p:cNvGrpSpPr/>
          <p:nvPr/>
        </p:nvGrpSpPr>
        <p:grpSpPr>
          <a:xfrm>
            <a:off x="1824037" y="5170484"/>
            <a:ext cx="2016125" cy="657224"/>
            <a:chOff x="1824037" y="5170484"/>
            <a:chExt cx="2016125" cy="657224"/>
          </a:xfrm>
        </p:grpSpPr>
        <p:grpSp>
          <p:nvGrpSpPr>
            <p:cNvPr id="1503" name="Google Shape;1503;p14"/>
            <p:cNvGrpSpPr/>
            <p:nvPr/>
          </p:nvGrpSpPr>
          <p:grpSpPr>
            <a:xfrm>
              <a:off x="1824037" y="5170484"/>
              <a:ext cx="2016125" cy="657224"/>
              <a:chOff x="1084" y="3697"/>
              <a:chExt cx="1270" cy="414"/>
            </a:xfrm>
          </p:grpSpPr>
          <p:sp>
            <p:nvSpPr>
              <p:cNvPr id="1504" name="Google Shape;1504;p14"/>
              <p:cNvSpPr/>
              <p:nvPr/>
            </p:nvSpPr>
            <p:spPr>
              <a:xfrm>
                <a:off x="1553" y="3697"/>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505" name="Google Shape;1505;p14"/>
              <p:cNvCxnSpPr/>
              <p:nvPr/>
            </p:nvCxnSpPr>
            <p:spPr>
              <a:xfrm>
                <a:off x="2179" y="3770"/>
                <a:ext cx="175" cy="0"/>
              </a:xfrm>
              <a:prstGeom prst="straightConnector1">
                <a:avLst/>
              </a:prstGeom>
              <a:noFill/>
              <a:ln cap="flat" cmpd="sng" w="38100">
                <a:solidFill>
                  <a:srgbClr val="CC0000"/>
                </a:solidFill>
                <a:prstDash val="solid"/>
                <a:round/>
                <a:headEnd len="med" w="med" type="none"/>
                <a:tailEnd len="med" w="med" type="triangle"/>
              </a:ln>
            </p:spPr>
          </p:cxnSp>
          <p:sp>
            <p:nvSpPr>
              <p:cNvPr id="1506" name="Google Shape;1506;p14"/>
              <p:cNvSpPr txBox="1"/>
              <p:nvPr/>
            </p:nvSpPr>
            <p:spPr>
              <a:xfrm>
                <a:off x="1084" y="3822"/>
                <a:ext cx="1228" cy="289"/>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source IP,port: A,9157</a:t>
                </a:r>
                <a:endParaRPr/>
              </a:p>
              <a:p>
                <a:pPr indent="0" lvl="0" marL="0" marR="0" rtl="0" algn="r">
                  <a:lnSpc>
                    <a:spcPct val="85000"/>
                  </a:lnSpc>
                  <a:spcBef>
                    <a:spcPts val="0"/>
                  </a:spcBef>
                  <a:spcAft>
                    <a:spcPts val="0"/>
                  </a:spcAft>
                  <a:buNone/>
                </a:pPr>
                <a:r>
                  <a:rPr i="0" lang="en-US" sz="1400">
                    <a:solidFill>
                      <a:schemeClr val="dk1"/>
                    </a:solidFill>
                    <a:latin typeface="Tahoma"/>
                    <a:ea typeface="Tahoma"/>
                    <a:cs typeface="Tahoma"/>
                    <a:sym typeface="Tahoma"/>
                  </a:rPr>
                  <a:t>dest IP, port: B,80</a:t>
                </a:r>
                <a:endParaRPr/>
              </a:p>
            </p:txBody>
          </p:sp>
        </p:grpSp>
        <p:cxnSp>
          <p:nvCxnSpPr>
            <p:cNvPr id="1507" name="Google Shape;1507;p14"/>
            <p:cNvCxnSpPr/>
            <p:nvPr/>
          </p:nvCxnSpPr>
          <p:spPr>
            <a:xfrm>
              <a:off x="3429000" y="5770563"/>
              <a:ext cx="285750" cy="0"/>
            </a:xfrm>
            <a:prstGeom prst="straightConnector1">
              <a:avLst/>
            </a:prstGeom>
            <a:noFill/>
            <a:ln cap="flat" cmpd="sng" w="28575">
              <a:solidFill>
                <a:srgbClr val="CC0000"/>
              </a:solidFill>
              <a:prstDash val="solid"/>
              <a:round/>
              <a:headEnd len="med" w="med" type="none"/>
              <a:tailEnd len="med" w="med" type="none"/>
            </a:ln>
          </p:spPr>
        </p:cxnSp>
      </p:grpSp>
      <p:grpSp>
        <p:nvGrpSpPr>
          <p:cNvPr id="1508" name="Google Shape;1508;p14"/>
          <p:cNvGrpSpPr/>
          <p:nvPr/>
        </p:nvGrpSpPr>
        <p:grpSpPr>
          <a:xfrm>
            <a:off x="5251450" y="4676776"/>
            <a:ext cx="2063750" cy="657224"/>
            <a:chOff x="5237164" y="4684709"/>
            <a:chExt cx="2063750" cy="657224"/>
          </a:xfrm>
        </p:grpSpPr>
        <p:grpSp>
          <p:nvGrpSpPr>
            <p:cNvPr id="1509" name="Google Shape;1509;p14"/>
            <p:cNvGrpSpPr/>
            <p:nvPr/>
          </p:nvGrpSpPr>
          <p:grpSpPr>
            <a:xfrm>
              <a:off x="5237164" y="4684709"/>
              <a:ext cx="2063750" cy="657224"/>
              <a:chOff x="2741" y="3750"/>
              <a:chExt cx="1300" cy="414"/>
            </a:xfrm>
          </p:grpSpPr>
          <p:sp>
            <p:nvSpPr>
              <p:cNvPr id="1510" name="Google Shape;1510;p14"/>
              <p:cNvSpPr/>
              <p:nvPr/>
            </p:nvSpPr>
            <p:spPr>
              <a:xfrm>
                <a:off x="2859" y="3750"/>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511" name="Google Shape;1511;p14"/>
              <p:cNvCxnSpPr/>
              <p:nvPr/>
            </p:nvCxnSpPr>
            <p:spPr>
              <a:xfrm>
                <a:off x="2741" y="3837"/>
                <a:ext cx="175" cy="0"/>
              </a:xfrm>
              <a:prstGeom prst="straightConnector1">
                <a:avLst/>
              </a:prstGeom>
              <a:noFill/>
              <a:ln cap="flat" cmpd="sng" w="38100">
                <a:solidFill>
                  <a:srgbClr val="CC0000"/>
                </a:solidFill>
                <a:prstDash val="solid"/>
                <a:round/>
                <a:headEnd len="med" w="med" type="triangle"/>
                <a:tailEnd len="med" w="med" type="none"/>
              </a:ln>
            </p:spPr>
          </p:cxnSp>
          <p:sp>
            <p:nvSpPr>
              <p:cNvPr id="1512" name="Google Shape;1512;p14"/>
              <p:cNvSpPr txBox="1"/>
              <p:nvPr/>
            </p:nvSpPr>
            <p:spPr>
              <a:xfrm>
                <a:off x="2813" y="3875"/>
                <a:ext cx="1228" cy="28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source IP,port: C,5775</a:t>
                </a:r>
                <a:endParaRPr/>
              </a:p>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dest IP,port: B,80</a:t>
                </a:r>
                <a:endParaRPr/>
              </a:p>
            </p:txBody>
          </p:sp>
        </p:grpSp>
        <p:cxnSp>
          <p:nvCxnSpPr>
            <p:cNvPr id="1513" name="Google Shape;1513;p14"/>
            <p:cNvCxnSpPr/>
            <p:nvPr/>
          </p:nvCxnSpPr>
          <p:spPr>
            <a:xfrm>
              <a:off x="6570663" y="5292725"/>
              <a:ext cx="285750" cy="0"/>
            </a:xfrm>
            <a:prstGeom prst="straightConnector1">
              <a:avLst/>
            </a:prstGeom>
            <a:noFill/>
            <a:ln cap="flat" cmpd="sng" w="28575">
              <a:solidFill>
                <a:srgbClr val="CC0000"/>
              </a:solidFill>
              <a:prstDash val="solid"/>
              <a:round/>
              <a:headEnd len="med" w="med" type="none"/>
              <a:tailEnd len="med" w="med" type="none"/>
            </a:ln>
          </p:spPr>
        </p:cxnSp>
      </p:grpSp>
      <p:grpSp>
        <p:nvGrpSpPr>
          <p:cNvPr id="1514" name="Google Shape;1514;p14"/>
          <p:cNvGrpSpPr/>
          <p:nvPr/>
        </p:nvGrpSpPr>
        <p:grpSpPr>
          <a:xfrm>
            <a:off x="5307013" y="5473700"/>
            <a:ext cx="2063750" cy="661988"/>
            <a:chOff x="5307013" y="5473700"/>
            <a:chExt cx="2063750" cy="661988"/>
          </a:xfrm>
        </p:grpSpPr>
        <p:grpSp>
          <p:nvGrpSpPr>
            <p:cNvPr id="1515" name="Google Shape;1515;p14"/>
            <p:cNvGrpSpPr/>
            <p:nvPr/>
          </p:nvGrpSpPr>
          <p:grpSpPr>
            <a:xfrm>
              <a:off x="5307013" y="5473700"/>
              <a:ext cx="2063750" cy="661988"/>
              <a:chOff x="2741" y="3750"/>
              <a:chExt cx="1300" cy="417"/>
            </a:xfrm>
          </p:grpSpPr>
          <p:sp>
            <p:nvSpPr>
              <p:cNvPr id="1516" name="Google Shape;1516;p14"/>
              <p:cNvSpPr/>
              <p:nvPr/>
            </p:nvSpPr>
            <p:spPr>
              <a:xfrm>
                <a:off x="2859" y="3750"/>
                <a:ext cx="678" cy="138"/>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cxnSp>
            <p:nvCxnSpPr>
              <p:cNvPr id="1517" name="Google Shape;1517;p14"/>
              <p:cNvCxnSpPr/>
              <p:nvPr/>
            </p:nvCxnSpPr>
            <p:spPr>
              <a:xfrm>
                <a:off x="2741" y="3837"/>
                <a:ext cx="175" cy="0"/>
              </a:xfrm>
              <a:prstGeom prst="straightConnector1">
                <a:avLst/>
              </a:prstGeom>
              <a:noFill/>
              <a:ln cap="flat" cmpd="sng" w="38100">
                <a:solidFill>
                  <a:srgbClr val="CC0000"/>
                </a:solidFill>
                <a:prstDash val="solid"/>
                <a:round/>
                <a:headEnd len="med" w="med" type="triangle"/>
                <a:tailEnd len="med" w="med" type="none"/>
              </a:ln>
            </p:spPr>
          </p:cxnSp>
          <p:sp>
            <p:nvSpPr>
              <p:cNvPr id="1518" name="Google Shape;1518;p14"/>
              <p:cNvSpPr txBox="1"/>
              <p:nvPr/>
            </p:nvSpPr>
            <p:spPr>
              <a:xfrm>
                <a:off x="2813" y="3875"/>
                <a:ext cx="1228" cy="292"/>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source IP,port: C,9157</a:t>
                </a:r>
                <a:endParaRPr/>
              </a:p>
              <a:p>
                <a:pPr indent="0" lvl="0" marL="0" marR="0" rtl="0" algn="l">
                  <a:lnSpc>
                    <a:spcPct val="85000"/>
                  </a:lnSpc>
                  <a:spcBef>
                    <a:spcPts val="0"/>
                  </a:spcBef>
                  <a:spcAft>
                    <a:spcPts val="0"/>
                  </a:spcAft>
                  <a:buNone/>
                </a:pPr>
                <a:r>
                  <a:rPr i="0" lang="en-US" sz="1400">
                    <a:solidFill>
                      <a:schemeClr val="dk1"/>
                    </a:solidFill>
                    <a:latin typeface="Tahoma"/>
                    <a:ea typeface="Tahoma"/>
                    <a:cs typeface="Tahoma"/>
                    <a:sym typeface="Tahoma"/>
                  </a:rPr>
                  <a:t>dest IP,port: B,80</a:t>
                </a:r>
                <a:endParaRPr/>
              </a:p>
            </p:txBody>
          </p:sp>
        </p:grpSp>
        <p:cxnSp>
          <p:nvCxnSpPr>
            <p:cNvPr id="1519" name="Google Shape;1519;p14"/>
            <p:cNvCxnSpPr/>
            <p:nvPr/>
          </p:nvCxnSpPr>
          <p:spPr>
            <a:xfrm>
              <a:off x="6646863" y="6086475"/>
              <a:ext cx="285750" cy="0"/>
            </a:xfrm>
            <a:prstGeom prst="straightConnector1">
              <a:avLst/>
            </a:prstGeom>
            <a:noFill/>
            <a:ln cap="flat" cmpd="sng" w="28575">
              <a:solidFill>
                <a:srgbClr val="CC0000"/>
              </a:solidFill>
              <a:prstDash val="solid"/>
              <a:round/>
              <a:headEnd len="med" w="med" type="none"/>
              <a:tailEnd len="med" w="med" type="none"/>
            </a:ln>
          </p:spPr>
        </p:cxnSp>
      </p:grpSp>
      <p:sp>
        <p:nvSpPr>
          <p:cNvPr id="1520" name="Google Shape;1520;p14"/>
          <p:cNvSpPr txBox="1"/>
          <p:nvPr/>
        </p:nvSpPr>
        <p:spPr>
          <a:xfrm flipH="1">
            <a:off x="2699905" y="3945150"/>
            <a:ext cx="1147762" cy="535531"/>
          </a:xfrm>
          <a:prstGeom prst="rect">
            <a:avLst/>
          </a:prstGeom>
          <a:solidFill>
            <a:srgbClr val="C2E2C4"/>
          </a:solid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i="0" lang="en-US" sz="1800">
                <a:solidFill>
                  <a:schemeClr val="dk1"/>
                </a:solidFill>
                <a:latin typeface="Gill Sans"/>
                <a:ea typeface="Gill Sans"/>
                <a:cs typeface="Gill Sans"/>
                <a:sym typeface="Gill Sans"/>
              </a:rPr>
              <a:t>server: IP address B</a:t>
            </a:r>
            <a:endParaRPr/>
          </a:p>
        </p:txBody>
      </p:sp>
      <p:grpSp>
        <p:nvGrpSpPr>
          <p:cNvPr id="1521" name="Google Shape;1521;p14"/>
          <p:cNvGrpSpPr/>
          <p:nvPr/>
        </p:nvGrpSpPr>
        <p:grpSpPr>
          <a:xfrm>
            <a:off x="2820988" y="3192463"/>
            <a:ext cx="358775" cy="704850"/>
            <a:chOff x="4140" y="429"/>
            <a:chExt cx="1425" cy="2396"/>
          </a:xfrm>
        </p:grpSpPr>
        <p:sp>
          <p:nvSpPr>
            <p:cNvPr id="1522" name="Google Shape;1522;p1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23" name="Google Shape;1523;p14"/>
            <p:cNvSpPr/>
            <p:nvPr/>
          </p:nvSpPr>
          <p:spPr>
            <a:xfrm>
              <a:off x="4203" y="429"/>
              <a:ext cx="1053"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24" name="Google Shape;1524;p1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25" name="Google Shape;1525;p1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26" name="Google Shape;1526;p14"/>
            <p:cNvSpPr/>
            <p:nvPr/>
          </p:nvSpPr>
          <p:spPr>
            <a:xfrm>
              <a:off x="4209" y="693"/>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527" name="Google Shape;1527;p14"/>
            <p:cNvGrpSpPr/>
            <p:nvPr/>
          </p:nvGrpSpPr>
          <p:grpSpPr>
            <a:xfrm>
              <a:off x="4751" y="667"/>
              <a:ext cx="580" cy="146"/>
              <a:chOff x="617" y="2567"/>
              <a:chExt cx="724" cy="140"/>
            </a:xfrm>
          </p:grpSpPr>
          <p:sp>
            <p:nvSpPr>
              <p:cNvPr id="1528" name="Google Shape;1528;p14"/>
              <p:cNvSpPr/>
              <p:nvPr/>
            </p:nvSpPr>
            <p:spPr>
              <a:xfrm>
                <a:off x="617" y="2567"/>
                <a:ext cx="724"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29" name="Google Shape;1529;p14"/>
              <p:cNvSpPr/>
              <p:nvPr/>
            </p:nvSpPr>
            <p:spPr>
              <a:xfrm>
                <a:off x="633" y="2582"/>
                <a:ext cx="692"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530" name="Google Shape;1530;p14"/>
            <p:cNvSpPr/>
            <p:nvPr/>
          </p:nvSpPr>
          <p:spPr>
            <a:xfrm>
              <a:off x="4222" y="101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531" name="Google Shape;1531;p14"/>
            <p:cNvGrpSpPr/>
            <p:nvPr/>
          </p:nvGrpSpPr>
          <p:grpSpPr>
            <a:xfrm>
              <a:off x="4745" y="996"/>
              <a:ext cx="580" cy="141"/>
              <a:chOff x="612" y="2570"/>
              <a:chExt cx="724" cy="146"/>
            </a:xfrm>
          </p:grpSpPr>
          <p:sp>
            <p:nvSpPr>
              <p:cNvPr id="1532" name="Google Shape;1532;p14"/>
              <p:cNvSpPr/>
              <p:nvPr/>
            </p:nvSpPr>
            <p:spPr>
              <a:xfrm>
                <a:off x="612" y="2570"/>
                <a:ext cx="724" cy="14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33" name="Google Shape;1533;p14"/>
              <p:cNvSpPr/>
              <p:nvPr/>
            </p:nvSpPr>
            <p:spPr>
              <a:xfrm>
                <a:off x="628" y="2586"/>
                <a:ext cx="69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534" name="Google Shape;1534;p14"/>
            <p:cNvSpPr/>
            <p:nvPr/>
          </p:nvSpPr>
          <p:spPr>
            <a:xfrm>
              <a:off x="4216" y="135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35" name="Google Shape;1535;p14"/>
            <p:cNvSpPr/>
            <p:nvPr/>
          </p:nvSpPr>
          <p:spPr>
            <a:xfrm>
              <a:off x="4228" y="1654"/>
              <a:ext cx="593"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536" name="Google Shape;1536;p14"/>
            <p:cNvGrpSpPr/>
            <p:nvPr/>
          </p:nvGrpSpPr>
          <p:grpSpPr>
            <a:xfrm>
              <a:off x="4733" y="1627"/>
              <a:ext cx="586" cy="151"/>
              <a:chOff x="611" y="2568"/>
              <a:chExt cx="730" cy="139"/>
            </a:xfrm>
          </p:grpSpPr>
          <p:sp>
            <p:nvSpPr>
              <p:cNvPr id="1537" name="Google Shape;1537;p14"/>
              <p:cNvSpPr/>
              <p:nvPr/>
            </p:nvSpPr>
            <p:spPr>
              <a:xfrm>
                <a:off x="611" y="2568"/>
                <a:ext cx="730"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38" name="Google Shape;1538;p14"/>
              <p:cNvSpPr/>
              <p:nvPr/>
            </p:nvSpPr>
            <p:spPr>
              <a:xfrm>
                <a:off x="627" y="2583"/>
                <a:ext cx="699"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539" name="Google Shape;1539;p1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1540" name="Google Shape;1540;p14"/>
            <p:cNvGrpSpPr/>
            <p:nvPr/>
          </p:nvGrpSpPr>
          <p:grpSpPr>
            <a:xfrm>
              <a:off x="4739" y="1325"/>
              <a:ext cx="580" cy="140"/>
              <a:chOff x="614" y="2566"/>
              <a:chExt cx="723" cy="140"/>
            </a:xfrm>
          </p:grpSpPr>
          <p:sp>
            <p:nvSpPr>
              <p:cNvPr id="1541" name="Google Shape;1541;p14"/>
              <p:cNvSpPr/>
              <p:nvPr/>
            </p:nvSpPr>
            <p:spPr>
              <a:xfrm>
                <a:off x="614" y="2566"/>
                <a:ext cx="723"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42" name="Google Shape;1542;p14"/>
              <p:cNvSpPr/>
              <p:nvPr/>
            </p:nvSpPr>
            <p:spPr>
              <a:xfrm>
                <a:off x="630" y="2582"/>
                <a:ext cx="691"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543" name="Google Shape;1543;p14"/>
            <p:cNvSpPr/>
            <p:nvPr/>
          </p:nvSpPr>
          <p:spPr>
            <a:xfrm>
              <a:off x="5250" y="429"/>
              <a:ext cx="69" cy="228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44" name="Google Shape;1544;p1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45" name="Google Shape;1545;p1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46" name="Google Shape;1546;p14"/>
            <p:cNvSpPr/>
            <p:nvPr/>
          </p:nvSpPr>
          <p:spPr>
            <a:xfrm>
              <a:off x="5515" y="2609"/>
              <a:ext cx="50"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47" name="Google Shape;1547;p1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548" name="Google Shape;1548;p14"/>
            <p:cNvSpPr/>
            <p:nvPr/>
          </p:nvSpPr>
          <p:spPr>
            <a:xfrm>
              <a:off x="4140" y="2679"/>
              <a:ext cx="1198"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49" name="Google Shape;1549;p14"/>
            <p:cNvSpPr/>
            <p:nvPr/>
          </p:nvSpPr>
          <p:spPr>
            <a:xfrm>
              <a:off x="4203" y="2712"/>
              <a:ext cx="1072" cy="81"/>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50" name="Google Shape;1550;p14"/>
            <p:cNvSpPr/>
            <p:nvPr/>
          </p:nvSpPr>
          <p:spPr>
            <a:xfrm>
              <a:off x="4310" y="2382"/>
              <a:ext cx="158"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51" name="Google Shape;1551;p14"/>
            <p:cNvSpPr/>
            <p:nvPr/>
          </p:nvSpPr>
          <p:spPr>
            <a:xfrm>
              <a:off x="4487" y="2382"/>
              <a:ext cx="158"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FF0000"/>
                </a:solidFill>
                <a:latin typeface="Arial"/>
                <a:ea typeface="Arial"/>
                <a:cs typeface="Arial"/>
                <a:sym typeface="Arial"/>
              </a:endParaRPr>
            </a:p>
          </p:txBody>
        </p:sp>
        <p:sp>
          <p:nvSpPr>
            <p:cNvPr id="1552" name="Google Shape;1552;p14"/>
            <p:cNvSpPr/>
            <p:nvPr/>
          </p:nvSpPr>
          <p:spPr>
            <a:xfrm>
              <a:off x="4663" y="2382"/>
              <a:ext cx="158"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553" name="Google Shape;1553;p14"/>
            <p:cNvSpPr/>
            <p:nvPr/>
          </p:nvSpPr>
          <p:spPr>
            <a:xfrm>
              <a:off x="5061" y="1837"/>
              <a:ext cx="88" cy="761"/>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grpSp>
        <p:nvGrpSpPr>
          <p:cNvPr id="1554" name="Google Shape;1554;p14"/>
          <p:cNvGrpSpPr/>
          <p:nvPr/>
        </p:nvGrpSpPr>
        <p:grpSpPr>
          <a:xfrm>
            <a:off x="-44450" y="3613150"/>
            <a:ext cx="711200" cy="669925"/>
            <a:chOff x="-44" y="1473"/>
            <a:chExt cx="981" cy="1105"/>
          </a:xfrm>
        </p:grpSpPr>
        <p:pic>
          <p:nvPicPr>
            <p:cNvPr descr="desktop_computer_stylized_medium" id="1555" name="Google Shape;1555;p1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556" name="Google Shape;1556;p1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557" name="Google Shape;1557;p14"/>
          <p:cNvGrpSpPr/>
          <p:nvPr/>
        </p:nvGrpSpPr>
        <p:grpSpPr>
          <a:xfrm flipH="1">
            <a:off x="8258175" y="3529013"/>
            <a:ext cx="711200" cy="669925"/>
            <a:chOff x="-44" y="1473"/>
            <a:chExt cx="981" cy="1105"/>
          </a:xfrm>
        </p:grpSpPr>
        <p:pic>
          <p:nvPicPr>
            <p:cNvPr descr="desktop_computer_stylized_medium" id="1558" name="Google Shape;1558;p14"/>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559" name="Google Shape;1559;p1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500"/>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500"/>
                                        <p:tgtEl>
                                          <p:spTgt spid="1520"/>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500"/>
                                        <p:tgtEl>
                                          <p:spTgt spid="1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500"/>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500"/>
                                        <p:tgtEl>
                                          <p:spTgt spid="1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outline</a:t>
            </a:r>
            <a:endParaRPr/>
          </a:p>
        </p:txBody>
      </p:sp>
      <p:sp>
        <p:nvSpPr>
          <p:cNvPr id="1565" name="Google Shape;1565;p15"/>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3.1 transport-layer services</a:t>
            </a:r>
            <a:endParaRPr/>
          </a:p>
          <a:p>
            <a:pPr indent="-566738" lvl="0" marL="566738" rtl="0" algn="l">
              <a:spcBef>
                <a:spcPts val="700"/>
              </a:spcBef>
              <a:spcAft>
                <a:spcPts val="0"/>
              </a:spcAft>
              <a:buSzPts val="1680"/>
              <a:buFont typeface="Noto Sans Symbols"/>
              <a:buNone/>
            </a:pPr>
            <a:r>
              <a:rPr lang="en-US"/>
              <a:t>3.2 multiplexing and demultiplexing</a:t>
            </a:r>
            <a:endParaRPr/>
          </a:p>
          <a:p>
            <a:pPr indent="-566738" lvl="0" marL="566738" rtl="0" algn="l">
              <a:spcBef>
                <a:spcPts val="700"/>
              </a:spcBef>
              <a:spcAft>
                <a:spcPts val="0"/>
              </a:spcAft>
              <a:buSzPts val="1680"/>
              <a:buFont typeface="Noto Sans Symbols"/>
              <a:buNone/>
            </a:pPr>
            <a:r>
              <a:rPr lang="en-US">
                <a:solidFill>
                  <a:srgbClr val="CC0000"/>
                </a:solidFill>
              </a:rPr>
              <a:t>3.3 connectionless transport: UDP</a:t>
            </a:r>
            <a:endParaRPr/>
          </a:p>
          <a:p>
            <a:pPr indent="-566738" lvl="0" marL="566738" rtl="0" algn="l">
              <a:spcBef>
                <a:spcPts val="700"/>
              </a:spcBef>
              <a:spcAft>
                <a:spcPts val="0"/>
              </a:spcAft>
              <a:buSzPts val="1680"/>
              <a:buFont typeface="Noto Sans Symbols"/>
              <a:buNone/>
            </a:pPr>
            <a:r>
              <a:rPr lang="en-US"/>
              <a:t>3.4 principles of reliable data transfer</a:t>
            </a:r>
            <a:endParaRPr/>
          </a:p>
        </p:txBody>
      </p:sp>
      <p:sp>
        <p:nvSpPr>
          <p:cNvPr id="1566" name="Google Shape;1566;p15"/>
          <p:cNvSpPr txBox="1"/>
          <p:nvPr>
            <p:ph idx="2" type="body"/>
          </p:nvPr>
        </p:nvSpPr>
        <p:spPr>
          <a:xfrm>
            <a:off x="4495800" y="1600200"/>
            <a:ext cx="4251325" cy="46482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3.5 connection-oriented transport: TCP</a:t>
            </a:r>
            <a:endParaRPr/>
          </a:p>
          <a:p>
            <a:pPr indent="-273050" lvl="1" marL="912813" rtl="0" algn="l">
              <a:spcBef>
                <a:spcPts val="550"/>
              </a:spcBef>
              <a:spcAft>
                <a:spcPts val="0"/>
              </a:spcAft>
              <a:buSzPts val="1680"/>
              <a:buFont typeface="Noto Sans Symbols"/>
              <a:buChar char="▪"/>
            </a:pPr>
            <a:r>
              <a:rPr lang="en-US"/>
              <a:t>segment structure</a:t>
            </a:r>
            <a:endParaRPr/>
          </a:p>
          <a:p>
            <a:pPr indent="-273050" lvl="1" marL="912813" rtl="0" algn="l">
              <a:spcBef>
                <a:spcPts val="550"/>
              </a:spcBef>
              <a:spcAft>
                <a:spcPts val="0"/>
              </a:spcAft>
              <a:buSzPts val="1680"/>
              <a:buFont typeface="Noto Sans Symbols"/>
              <a:buChar char="▪"/>
            </a:pPr>
            <a:r>
              <a:rPr lang="en-US"/>
              <a:t>reliable data transfer</a:t>
            </a:r>
            <a:endParaRPr/>
          </a:p>
          <a:p>
            <a:pPr indent="-273050" lvl="1" marL="912813" rtl="0" algn="l">
              <a:spcBef>
                <a:spcPts val="550"/>
              </a:spcBef>
              <a:spcAft>
                <a:spcPts val="0"/>
              </a:spcAft>
              <a:buSzPts val="1680"/>
              <a:buFont typeface="Noto Sans Symbols"/>
              <a:buChar char="▪"/>
            </a:pPr>
            <a:r>
              <a:rPr lang="en-US"/>
              <a:t>flow control</a:t>
            </a:r>
            <a:endParaRPr/>
          </a:p>
          <a:p>
            <a:pPr indent="-273050" lvl="1" marL="912813" rtl="0" algn="l">
              <a:spcBef>
                <a:spcPts val="550"/>
              </a:spcBef>
              <a:spcAft>
                <a:spcPts val="0"/>
              </a:spcAft>
              <a:buSzPts val="1680"/>
              <a:buFont typeface="Noto Sans Symbols"/>
              <a:buChar char="▪"/>
            </a:pPr>
            <a:r>
              <a:rPr lang="en-US"/>
              <a:t>connection management</a:t>
            </a:r>
            <a:endParaRPr/>
          </a:p>
          <a:p>
            <a:pPr indent="-566738" lvl="0" marL="566738" rtl="0" algn="l">
              <a:spcBef>
                <a:spcPts val="700"/>
              </a:spcBef>
              <a:spcAft>
                <a:spcPts val="0"/>
              </a:spcAft>
              <a:buSzPts val="1680"/>
              <a:buFont typeface="Noto Sans Symbols"/>
              <a:buNone/>
            </a:pPr>
            <a:r>
              <a:rPr lang="en-US"/>
              <a:t>3.6 principles of congestion control</a:t>
            </a:r>
            <a:endParaRPr/>
          </a:p>
          <a:p>
            <a:pPr indent="-566738" lvl="0" marL="566738" rtl="0" algn="l">
              <a:spcBef>
                <a:spcPts val="700"/>
              </a:spcBef>
              <a:spcAft>
                <a:spcPts val="0"/>
              </a:spcAft>
              <a:buSzPts val="1680"/>
              <a:buFont typeface="Noto Sans Symbols"/>
              <a:buNone/>
            </a:pPr>
            <a:r>
              <a:rPr lang="en-US"/>
              <a:t>3.7 TCP congestion control</a:t>
            </a:r>
            <a:endParaRPr/>
          </a:p>
        </p:txBody>
      </p:sp>
      <p:pic>
        <p:nvPicPr>
          <p:cNvPr descr="underline_base" id="1567" name="Google Shape;1567;p15"/>
          <p:cNvPicPr preferRelativeResize="0"/>
          <p:nvPr/>
        </p:nvPicPr>
        <p:blipFill rotWithShape="1">
          <a:blip r:embed="rId3">
            <a:alphaModFix/>
          </a:blip>
          <a:srcRect b="0" l="0" r="0" t="0"/>
          <a:stretch/>
        </p:blipFill>
        <p:spPr>
          <a:xfrm>
            <a:off x="595313" y="1017588"/>
            <a:ext cx="4387850" cy="173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descr="underline_base" id="1572" name="Google Shape;1572;p16"/>
          <p:cNvPicPr preferRelativeResize="0"/>
          <p:nvPr/>
        </p:nvPicPr>
        <p:blipFill rotWithShape="1">
          <a:blip r:embed="rId3">
            <a:alphaModFix/>
          </a:blip>
          <a:srcRect b="0" l="0" r="0" t="0"/>
          <a:stretch/>
        </p:blipFill>
        <p:spPr>
          <a:xfrm>
            <a:off x="419100" y="847725"/>
            <a:ext cx="8228013" cy="173038"/>
          </a:xfrm>
          <a:prstGeom prst="rect">
            <a:avLst/>
          </a:prstGeom>
          <a:noFill/>
          <a:ln>
            <a:noFill/>
          </a:ln>
        </p:spPr>
      </p:pic>
      <p:sp>
        <p:nvSpPr>
          <p:cNvPr id="1573" name="Google Shape;1573;p16"/>
          <p:cNvSpPr txBox="1"/>
          <p:nvPr>
            <p:ph type="title"/>
          </p:nvPr>
        </p:nvSpPr>
        <p:spPr>
          <a:xfrm>
            <a:off x="296863" y="182563"/>
            <a:ext cx="8529637" cy="9223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UDP: User Datagram Protocol </a:t>
            </a:r>
            <a:r>
              <a:rPr lang="en-US" sz="3200"/>
              <a:t>[RFC 768]</a:t>
            </a:r>
            <a:endParaRPr/>
          </a:p>
        </p:txBody>
      </p:sp>
      <p:sp>
        <p:nvSpPr>
          <p:cNvPr id="1574" name="Google Shape;1574;p16"/>
          <p:cNvSpPr txBox="1"/>
          <p:nvPr>
            <p:ph idx="1" type="body"/>
          </p:nvPr>
        </p:nvSpPr>
        <p:spPr>
          <a:xfrm>
            <a:off x="169862" y="1752600"/>
            <a:ext cx="4478338" cy="4648200"/>
          </a:xfrm>
          <a:prstGeom prst="rect">
            <a:avLst/>
          </a:prstGeom>
          <a:solidFill>
            <a:schemeClr val="lt1"/>
          </a:solidFill>
          <a:ln cap="flat" cmpd="sng" w="190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spcBef>
                <a:spcPts val="0"/>
              </a:spcBef>
              <a:spcAft>
                <a:spcPts val="0"/>
              </a:spcAft>
              <a:buSzPts val="1440"/>
              <a:buChar char="◻"/>
            </a:pPr>
            <a:r>
              <a:rPr lang="en-US" sz="2400">
                <a:solidFill>
                  <a:schemeClr val="dk1"/>
                </a:solidFill>
                <a:latin typeface="Twentieth Century"/>
                <a:ea typeface="Twentieth Century"/>
                <a:cs typeface="Twentieth Century"/>
                <a:sym typeface="Twentieth Century"/>
              </a:rPr>
              <a:t>Best effort service</a:t>
            </a:r>
            <a:endParaRPr/>
          </a:p>
          <a:p>
            <a:pPr indent="-319088" lvl="0" marL="319088" rtl="0" algn="l">
              <a:spcBef>
                <a:spcPts val="700"/>
              </a:spcBef>
              <a:spcAft>
                <a:spcPts val="0"/>
              </a:spcAft>
              <a:buSzPts val="1440"/>
              <a:buChar char="◻"/>
            </a:pPr>
            <a:r>
              <a:rPr lang="en-US" sz="2400">
                <a:solidFill>
                  <a:schemeClr val="dk1"/>
                </a:solidFill>
                <a:latin typeface="Twentieth Century"/>
                <a:ea typeface="Twentieth Century"/>
                <a:cs typeface="Twentieth Century"/>
                <a:sym typeface="Twentieth Century"/>
              </a:rPr>
              <a:t>UDP segments may be:</a:t>
            </a:r>
            <a:endParaRPr/>
          </a:p>
          <a:p>
            <a:pPr indent="-273049" lvl="1" marL="639763" rtl="0" algn="l">
              <a:spcBef>
                <a:spcPts val="550"/>
              </a:spcBef>
              <a:spcAft>
                <a:spcPts val="0"/>
              </a:spcAft>
              <a:buSzPts val="1680"/>
              <a:buChar char="🞑"/>
            </a:pPr>
            <a:r>
              <a:rPr lang="en-US">
                <a:solidFill>
                  <a:schemeClr val="dk1"/>
                </a:solidFill>
                <a:latin typeface="Twentieth Century"/>
                <a:ea typeface="Twentieth Century"/>
                <a:cs typeface="Twentieth Century"/>
                <a:sym typeface="Twentieth Century"/>
              </a:rPr>
              <a:t>Lost and delivered out-of-order to app</a:t>
            </a:r>
            <a:endParaRPr/>
          </a:p>
          <a:p>
            <a:pPr indent="-319088" lvl="0" marL="319088" rtl="0" algn="l">
              <a:spcBef>
                <a:spcPts val="700"/>
              </a:spcBef>
              <a:spcAft>
                <a:spcPts val="0"/>
              </a:spcAft>
              <a:buSzPts val="1440"/>
              <a:buChar char="◻"/>
            </a:pPr>
            <a:r>
              <a:rPr i="1" lang="en-US" sz="2400">
                <a:solidFill>
                  <a:srgbClr val="CC0000"/>
                </a:solidFill>
                <a:latin typeface="Twentieth Century"/>
                <a:ea typeface="Twentieth Century"/>
                <a:cs typeface="Twentieth Century"/>
                <a:sym typeface="Twentieth Century"/>
              </a:rPr>
              <a:t>Connectionless:</a:t>
            </a:r>
            <a:endParaRPr>
              <a:solidFill>
                <a:srgbClr val="CC0000"/>
              </a:solidFill>
            </a:endParaRPr>
          </a:p>
          <a:p>
            <a:pPr indent="-273049" lvl="1" marL="639763" rtl="0" algn="l">
              <a:spcBef>
                <a:spcPts val="550"/>
              </a:spcBef>
              <a:spcAft>
                <a:spcPts val="0"/>
              </a:spcAft>
              <a:buSzPts val="1680"/>
              <a:buChar char="🞑"/>
            </a:pPr>
            <a:r>
              <a:rPr lang="en-US">
                <a:solidFill>
                  <a:schemeClr val="dk1"/>
                </a:solidFill>
                <a:latin typeface="Twentieth Century"/>
                <a:ea typeface="Twentieth Century"/>
                <a:cs typeface="Twentieth Century"/>
                <a:sym typeface="Twentieth Century"/>
              </a:rPr>
              <a:t>No handshaking </a:t>
            </a:r>
            <a:endParaRPr/>
          </a:p>
          <a:p>
            <a:pPr indent="-273049" lvl="1" marL="639763" rtl="0" algn="l">
              <a:spcBef>
                <a:spcPts val="550"/>
              </a:spcBef>
              <a:spcAft>
                <a:spcPts val="0"/>
              </a:spcAft>
              <a:buSzPts val="1680"/>
              <a:buChar char="🞑"/>
            </a:pPr>
            <a:r>
              <a:rPr lang="en-US">
                <a:solidFill>
                  <a:schemeClr val="dk1"/>
                </a:solidFill>
                <a:latin typeface="Twentieth Century"/>
                <a:ea typeface="Twentieth Century"/>
                <a:cs typeface="Twentieth Century"/>
                <a:sym typeface="Twentieth Century"/>
              </a:rPr>
              <a:t>Each UDP segment handled independently of others</a:t>
            </a:r>
            <a:endParaRPr/>
          </a:p>
        </p:txBody>
      </p:sp>
      <p:sp>
        <p:nvSpPr>
          <p:cNvPr id="1575" name="Google Shape;1575;p16"/>
          <p:cNvSpPr/>
          <p:nvPr/>
        </p:nvSpPr>
        <p:spPr>
          <a:xfrm>
            <a:off x="4572000" y="2010411"/>
            <a:ext cx="4572000" cy="4138612"/>
          </a:xfrm>
          <a:prstGeom prst="rect">
            <a:avLst/>
          </a:prstGeom>
          <a:solidFill>
            <a:srgbClr val="F2F2F2"/>
          </a:solid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080"/>
              <a:buFont typeface="Noto Sans Symbols"/>
              <a:buChar char="❖"/>
            </a:pPr>
            <a:r>
              <a:rPr i="0" lang="en-US" sz="3200">
                <a:solidFill>
                  <a:schemeClr val="dk1"/>
                </a:solidFill>
                <a:latin typeface="Arial"/>
                <a:ea typeface="Arial"/>
                <a:cs typeface="Arial"/>
                <a:sym typeface="Arial"/>
              </a:rPr>
              <a:t>UDP use:</a:t>
            </a:r>
            <a:endParaRPr/>
          </a:p>
          <a:p>
            <a:pPr indent="-231775" lvl="1" marL="688975"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chemeClr val="dk1"/>
                </a:solidFill>
                <a:latin typeface="Arial"/>
                <a:ea typeface="Arial"/>
                <a:cs typeface="Arial"/>
                <a:sym typeface="Arial"/>
              </a:rPr>
              <a:t>streaming multimedia apps (loss tolerant, rate sensitive)</a:t>
            </a:r>
            <a:endParaRPr/>
          </a:p>
          <a:p>
            <a:pPr indent="-231775" lvl="1" marL="688975"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chemeClr val="dk1"/>
                </a:solidFill>
                <a:latin typeface="Arial"/>
                <a:ea typeface="Arial"/>
                <a:cs typeface="Arial"/>
                <a:sym typeface="Arial"/>
              </a:rPr>
              <a:t>DNS</a:t>
            </a:r>
            <a:endParaRPr/>
          </a:p>
          <a:p>
            <a:pPr indent="-231775" lvl="1" marL="688975"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chemeClr val="dk1"/>
                </a:solidFill>
                <a:latin typeface="Arial"/>
                <a:ea typeface="Arial"/>
                <a:cs typeface="Arial"/>
                <a:sym typeface="Arial"/>
              </a:rPr>
              <a:t>SNMP</a:t>
            </a:r>
            <a:endParaRPr/>
          </a:p>
          <a:p>
            <a:pPr indent="-342900" lvl="0" marL="342900" marR="0" rtl="0" algn="l">
              <a:lnSpc>
                <a:spcPct val="85000"/>
              </a:lnSpc>
              <a:spcBef>
                <a:spcPts val="640"/>
              </a:spcBef>
              <a:spcAft>
                <a:spcPts val="0"/>
              </a:spcAft>
              <a:buClr>
                <a:srgbClr val="000099"/>
              </a:buClr>
              <a:buSzPts val="2080"/>
              <a:buFont typeface="Noto Sans Symbols"/>
              <a:buChar char="❖"/>
            </a:pPr>
            <a:r>
              <a:rPr i="0" lang="en-US" sz="3200">
                <a:solidFill>
                  <a:schemeClr val="dk1"/>
                </a:solidFill>
                <a:latin typeface="Arial"/>
                <a:ea typeface="Arial"/>
                <a:cs typeface="Arial"/>
                <a:sym typeface="Arial"/>
              </a:rPr>
              <a:t>reliable transfer over UDP: </a:t>
            </a:r>
            <a:endParaRPr/>
          </a:p>
          <a:p>
            <a:pPr indent="-231775" lvl="1" marL="688975"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chemeClr val="dk1"/>
                </a:solidFill>
                <a:latin typeface="Arial"/>
                <a:ea typeface="Arial"/>
                <a:cs typeface="Arial"/>
                <a:sym typeface="Arial"/>
              </a:rPr>
              <a:t>add reliability at application layer</a:t>
            </a:r>
            <a:endParaRPr/>
          </a:p>
          <a:p>
            <a:pPr indent="-231775" lvl="1" marL="688975" marR="0" rtl="0" algn="l">
              <a:lnSpc>
                <a:spcPct val="85000"/>
              </a:lnSpc>
              <a:spcBef>
                <a:spcPts val="560"/>
              </a:spcBef>
              <a:spcAft>
                <a:spcPts val="0"/>
              </a:spcAft>
              <a:buClr>
                <a:srgbClr val="000099"/>
              </a:buClr>
              <a:buSzPts val="2800"/>
              <a:buFont typeface="Noto Sans Symbols"/>
              <a:buChar char="▪"/>
            </a:pPr>
            <a:r>
              <a:rPr b="0" i="0" lang="en-US" sz="2800" u="none" cap="none" strike="noStrike">
                <a:solidFill>
                  <a:schemeClr val="dk1"/>
                </a:solidFill>
                <a:latin typeface="Arial"/>
                <a:ea typeface="Arial"/>
                <a:cs typeface="Arial"/>
                <a:sym typeface="Arial"/>
              </a:rPr>
              <a:t>application-specific error recovery!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descr="underline_base" id="1580" name="Google Shape;1580;p17"/>
          <p:cNvPicPr preferRelativeResize="0"/>
          <p:nvPr/>
        </p:nvPicPr>
        <p:blipFill rotWithShape="1">
          <a:blip r:embed="rId3">
            <a:alphaModFix/>
          </a:blip>
          <a:srcRect b="0" l="0" r="0" t="0"/>
          <a:stretch/>
        </p:blipFill>
        <p:spPr>
          <a:xfrm>
            <a:off x="482600" y="950913"/>
            <a:ext cx="4570413" cy="173037"/>
          </a:xfrm>
          <a:prstGeom prst="rect">
            <a:avLst/>
          </a:prstGeom>
          <a:noFill/>
          <a:ln>
            <a:noFill/>
          </a:ln>
        </p:spPr>
      </p:pic>
      <p:sp>
        <p:nvSpPr>
          <p:cNvPr id="1581" name="Google Shape;1581;p17"/>
          <p:cNvSpPr txBox="1"/>
          <p:nvPr>
            <p:ph type="title"/>
          </p:nvPr>
        </p:nvSpPr>
        <p:spPr>
          <a:xfrm>
            <a:off x="382588" y="249238"/>
            <a:ext cx="8343900" cy="9937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UDP: segment header</a:t>
            </a:r>
            <a:endParaRPr/>
          </a:p>
        </p:txBody>
      </p:sp>
      <p:sp>
        <p:nvSpPr>
          <p:cNvPr id="1582" name="Google Shape;1582;p17"/>
          <p:cNvSpPr/>
          <p:nvPr/>
        </p:nvSpPr>
        <p:spPr>
          <a:xfrm>
            <a:off x="714375" y="1852613"/>
            <a:ext cx="3324225" cy="32004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sp>
        <p:nvSpPr>
          <p:cNvPr id="1583" name="Google Shape;1583;p17"/>
          <p:cNvSpPr/>
          <p:nvPr/>
        </p:nvSpPr>
        <p:spPr>
          <a:xfrm>
            <a:off x="711625" y="1506713"/>
            <a:ext cx="3324300" cy="320040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sp>
        <p:nvSpPr>
          <p:cNvPr id="1584" name="Google Shape;1584;p17"/>
          <p:cNvSpPr txBox="1"/>
          <p:nvPr/>
        </p:nvSpPr>
        <p:spPr>
          <a:xfrm>
            <a:off x="677863" y="1960563"/>
            <a:ext cx="15938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400">
                <a:solidFill>
                  <a:schemeClr val="dk1"/>
                </a:solidFill>
                <a:latin typeface="Arial"/>
                <a:ea typeface="Arial"/>
                <a:cs typeface="Arial"/>
                <a:sym typeface="Arial"/>
              </a:rPr>
              <a:t>source port #</a:t>
            </a:r>
            <a:endParaRPr i="0" sz="3200">
              <a:solidFill>
                <a:schemeClr val="dk1"/>
              </a:solidFill>
              <a:latin typeface="Arial"/>
              <a:ea typeface="Arial"/>
              <a:cs typeface="Arial"/>
              <a:sym typeface="Arial"/>
            </a:endParaRPr>
          </a:p>
        </p:txBody>
      </p:sp>
      <p:sp>
        <p:nvSpPr>
          <p:cNvPr id="1585" name="Google Shape;1585;p17"/>
          <p:cNvSpPr txBox="1"/>
          <p:nvPr/>
        </p:nvSpPr>
        <p:spPr>
          <a:xfrm>
            <a:off x="2463800" y="1960563"/>
            <a:ext cx="121379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dest port #</a:t>
            </a:r>
            <a:endParaRPr/>
          </a:p>
        </p:txBody>
      </p:sp>
      <p:cxnSp>
        <p:nvCxnSpPr>
          <p:cNvPr id="1586" name="Google Shape;1586;p17"/>
          <p:cNvCxnSpPr/>
          <p:nvPr/>
        </p:nvCxnSpPr>
        <p:spPr>
          <a:xfrm>
            <a:off x="628650" y="2393018"/>
            <a:ext cx="3328988" cy="0"/>
          </a:xfrm>
          <a:prstGeom prst="straightConnector1">
            <a:avLst/>
          </a:prstGeom>
          <a:noFill/>
          <a:ln cap="flat" cmpd="sng" w="19050">
            <a:solidFill>
              <a:schemeClr val="dk1"/>
            </a:solidFill>
            <a:prstDash val="solid"/>
            <a:round/>
            <a:headEnd len="med" w="med" type="none"/>
            <a:tailEnd len="med" w="med" type="none"/>
          </a:ln>
        </p:spPr>
      </p:cxnSp>
      <p:cxnSp>
        <p:nvCxnSpPr>
          <p:cNvPr id="1587" name="Google Shape;1587;p17"/>
          <p:cNvCxnSpPr/>
          <p:nvPr/>
        </p:nvCxnSpPr>
        <p:spPr>
          <a:xfrm>
            <a:off x="619125" y="2793068"/>
            <a:ext cx="3324225" cy="0"/>
          </a:xfrm>
          <a:prstGeom prst="straightConnector1">
            <a:avLst/>
          </a:prstGeom>
          <a:noFill/>
          <a:ln cap="flat" cmpd="sng" w="19050">
            <a:solidFill>
              <a:schemeClr val="dk1"/>
            </a:solidFill>
            <a:prstDash val="solid"/>
            <a:round/>
            <a:headEnd len="med" w="med" type="none"/>
            <a:tailEnd len="med" w="med" type="none"/>
          </a:ln>
        </p:spPr>
      </p:cxnSp>
      <p:cxnSp>
        <p:nvCxnSpPr>
          <p:cNvPr id="1588" name="Google Shape;1588;p17"/>
          <p:cNvCxnSpPr/>
          <p:nvPr/>
        </p:nvCxnSpPr>
        <p:spPr>
          <a:xfrm rot="10800000">
            <a:off x="2276475" y="1947863"/>
            <a:ext cx="0" cy="395287"/>
          </a:xfrm>
          <a:prstGeom prst="straightConnector1">
            <a:avLst/>
          </a:prstGeom>
          <a:noFill/>
          <a:ln cap="flat" cmpd="sng" w="19050">
            <a:solidFill>
              <a:schemeClr val="dk1"/>
            </a:solidFill>
            <a:prstDash val="solid"/>
            <a:round/>
            <a:headEnd len="med" w="med" type="none"/>
            <a:tailEnd len="med" w="med" type="none"/>
          </a:ln>
        </p:spPr>
      </p:cxnSp>
      <p:sp>
        <p:nvSpPr>
          <p:cNvPr id="1589" name="Google Shape;1589;p17"/>
          <p:cNvSpPr txBox="1"/>
          <p:nvPr/>
        </p:nvSpPr>
        <p:spPr>
          <a:xfrm>
            <a:off x="1752600" y="1371600"/>
            <a:ext cx="88678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800">
                <a:solidFill>
                  <a:schemeClr val="dk1"/>
                </a:solidFill>
                <a:latin typeface="Arial"/>
                <a:ea typeface="Arial"/>
                <a:cs typeface="Arial"/>
                <a:sym typeface="Arial"/>
              </a:rPr>
              <a:t>32 bits</a:t>
            </a:r>
            <a:endParaRPr/>
          </a:p>
        </p:txBody>
      </p:sp>
      <p:cxnSp>
        <p:nvCxnSpPr>
          <p:cNvPr id="1590" name="Google Shape;1590;p17"/>
          <p:cNvCxnSpPr/>
          <p:nvPr/>
        </p:nvCxnSpPr>
        <p:spPr>
          <a:xfrm>
            <a:off x="2733675" y="1714500"/>
            <a:ext cx="1200150" cy="4763"/>
          </a:xfrm>
          <a:prstGeom prst="straightConnector1">
            <a:avLst/>
          </a:prstGeom>
          <a:noFill/>
          <a:ln cap="flat" cmpd="sng" w="19050">
            <a:solidFill>
              <a:schemeClr val="dk1"/>
            </a:solidFill>
            <a:prstDash val="solid"/>
            <a:round/>
            <a:headEnd len="med" w="med" type="none"/>
            <a:tailEnd len="med" w="med" type="triangle"/>
          </a:ln>
        </p:spPr>
      </p:cxnSp>
      <p:cxnSp>
        <p:nvCxnSpPr>
          <p:cNvPr id="1591" name="Google Shape;1591;p17"/>
          <p:cNvCxnSpPr/>
          <p:nvPr/>
        </p:nvCxnSpPr>
        <p:spPr>
          <a:xfrm rot="10800000">
            <a:off x="623888" y="1724025"/>
            <a:ext cx="1128712" cy="0"/>
          </a:xfrm>
          <a:prstGeom prst="straightConnector1">
            <a:avLst/>
          </a:prstGeom>
          <a:noFill/>
          <a:ln cap="flat" cmpd="sng" w="19050">
            <a:solidFill>
              <a:schemeClr val="dk1"/>
            </a:solidFill>
            <a:prstDash val="solid"/>
            <a:round/>
            <a:headEnd len="med" w="med" type="none"/>
            <a:tailEnd len="med" w="med" type="triangle"/>
          </a:ln>
        </p:spPr>
      </p:cxnSp>
      <p:sp>
        <p:nvSpPr>
          <p:cNvPr id="1592" name="Google Shape;1592;p17"/>
          <p:cNvSpPr txBox="1"/>
          <p:nvPr/>
        </p:nvSpPr>
        <p:spPr>
          <a:xfrm>
            <a:off x="1074738" y="3352800"/>
            <a:ext cx="259798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800">
                <a:solidFill>
                  <a:schemeClr val="dk1"/>
                </a:solidFill>
                <a:latin typeface="Arial"/>
                <a:ea typeface="Arial"/>
                <a:cs typeface="Arial"/>
                <a:sym typeface="Arial"/>
              </a:rPr>
              <a:t>Application data </a:t>
            </a:r>
            <a:endParaRPr/>
          </a:p>
          <a:p>
            <a:pPr indent="0" lvl="0" marL="0" marR="0" rtl="0" algn="ctr">
              <a:spcBef>
                <a:spcPts val="0"/>
              </a:spcBef>
              <a:spcAft>
                <a:spcPts val="0"/>
              </a:spcAft>
              <a:buNone/>
            </a:pPr>
            <a:r>
              <a:rPr i="0" lang="en-US" sz="2800">
                <a:solidFill>
                  <a:schemeClr val="dk1"/>
                </a:solidFill>
                <a:latin typeface="Arial"/>
                <a:ea typeface="Arial"/>
                <a:cs typeface="Arial"/>
                <a:sym typeface="Arial"/>
              </a:rPr>
              <a:t>(payload)</a:t>
            </a:r>
            <a:endParaRPr i="0" sz="3200">
              <a:solidFill>
                <a:schemeClr val="dk1"/>
              </a:solidFill>
              <a:latin typeface="Arial"/>
              <a:ea typeface="Arial"/>
              <a:cs typeface="Arial"/>
              <a:sym typeface="Arial"/>
            </a:endParaRPr>
          </a:p>
        </p:txBody>
      </p:sp>
      <p:sp>
        <p:nvSpPr>
          <p:cNvPr id="1593" name="Google Shape;1593;p17"/>
          <p:cNvSpPr txBox="1"/>
          <p:nvPr/>
        </p:nvSpPr>
        <p:spPr>
          <a:xfrm>
            <a:off x="1074738" y="5267980"/>
            <a:ext cx="2534668" cy="52322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800">
                <a:solidFill>
                  <a:schemeClr val="dk1"/>
                </a:solidFill>
                <a:latin typeface="Arial"/>
                <a:ea typeface="Arial"/>
                <a:cs typeface="Arial"/>
                <a:sym typeface="Arial"/>
              </a:rPr>
              <a:t>UDP segment format</a:t>
            </a:r>
            <a:endParaRPr i="0" sz="3200">
              <a:solidFill>
                <a:schemeClr val="dk1"/>
              </a:solidFill>
              <a:latin typeface="Arial"/>
              <a:ea typeface="Arial"/>
              <a:cs typeface="Arial"/>
              <a:sym typeface="Arial"/>
            </a:endParaRPr>
          </a:p>
        </p:txBody>
      </p:sp>
      <p:cxnSp>
        <p:nvCxnSpPr>
          <p:cNvPr id="1594" name="Google Shape;1594;p17"/>
          <p:cNvCxnSpPr/>
          <p:nvPr/>
        </p:nvCxnSpPr>
        <p:spPr>
          <a:xfrm rot="10800000">
            <a:off x="2156175" y="3163805"/>
            <a:ext cx="0" cy="395400"/>
          </a:xfrm>
          <a:prstGeom prst="straightConnector1">
            <a:avLst/>
          </a:prstGeom>
          <a:noFill/>
          <a:ln cap="flat" cmpd="sng" w="19050">
            <a:solidFill>
              <a:schemeClr val="dk1"/>
            </a:solidFill>
            <a:prstDash val="solid"/>
            <a:round/>
            <a:headEnd len="med" w="med" type="none"/>
            <a:tailEnd len="med" w="med" type="none"/>
          </a:ln>
        </p:spPr>
      </p:cxnSp>
      <p:sp>
        <p:nvSpPr>
          <p:cNvPr id="1595" name="Google Shape;1595;p17"/>
          <p:cNvSpPr txBox="1"/>
          <p:nvPr/>
        </p:nvSpPr>
        <p:spPr>
          <a:xfrm>
            <a:off x="1015438" y="2487968"/>
            <a:ext cx="7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length</a:t>
            </a:r>
            <a:endParaRPr i="0" sz="3200">
              <a:solidFill>
                <a:schemeClr val="dk1"/>
              </a:solidFill>
              <a:latin typeface="Arial"/>
              <a:ea typeface="Arial"/>
              <a:cs typeface="Arial"/>
              <a:sym typeface="Arial"/>
            </a:endParaRPr>
          </a:p>
        </p:txBody>
      </p:sp>
      <p:sp>
        <p:nvSpPr>
          <p:cNvPr id="1596" name="Google Shape;1596;p17"/>
          <p:cNvSpPr txBox="1"/>
          <p:nvPr/>
        </p:nvSpPr>
        <p:spPr>
          <a:xfrm>
            <a:off x="2507888" y="2565368"/>
            <a:ext cx="1125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checksum</a:t>
            </a:r>
            <a:endParaRPr i="0" sz="3200">
              <a:solidFill>
                <a:schemeClr val="dk1"/>
              </a:solidFill>
              <a:latin typeface="Arial"/>
              <a:ea typeface="Arial"/>
              <a:cs typeface="Arial"/>
              <a:sym typeface="Arial"/>
            </a:endParaRPr>
          </a:p>
        </p:txBody>
      </p:sp>
      <p:sp>
        <p:nvSpPr>
          <p:cNvPr id="1597" name="Google Shape;1597;p17"/>
          <p:cNvSpPr txBox="1"/>
          <p:nvPr/>
        </p:nvSpPr>
        <p:spPr>
          <a:xfrm>
            <a:off x="4256404" y="1389697"/>
            <a:ext cx="4273550" cy="954107"/>
          </a:xfrm>
          <a:prstGeom prst="rect">
            <a:avLst/>
          </a:prstGeom>
          <a:solidFill>
            <a:schemeClr val="lt1"/>
          </a:solidFill>
          <a:ln cap="flat" cmpd="sng" w="19050">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800">
                <a:solidFill>
                  <a:schemeClr val="dk1"/>
                </a:solidFill>
                <a:latin typeface="Arial"/>
                <a:ea typeface="Arial"/>
                <a:cs typeface="Arial"/>
                <a:sym typeface="Arial"/>
              </a:rPr>
              <a:t>length, in bytes of UDP segment, including header</a:t>
            </a:r>
            <a:endParaRPr/>
          </a:p>
        </p:txBody>
      </p:sp>
      <p:cxnSp>
        <p:nvCxnSpPr>
          <p:cNvPr id="1598" name="Google Shape;1598;p17"/>
          <p:cNvCxnSpPr/>
          <p:nvPr/>
        </p:nvCxnSpPr>
        <p:spPr>
          <a:xfrm flipH="1">
            <a:off x="1878012" y="1757362"/>
            <a:ext cx="2617787" cy="769937"/>
          </a:xfrm>
          <a:prstGeom prst="straightConnector1">
            <a:avLst/>
          </a:prstGeom>
          <a:noFill/>
          <a:ln cap="flat" cmpd="sng" w="19050">
            <a:solidFill>
              <a:schemeClr val="dk1"/>
            </a:solidFill>
            <a:prstDash val="solid"/>
            <a:round/>
            <a:headEnd len="med" w="med" type="none"/>
            <a:tailEnd len="med" w="med" type="triangle"/>
          </a:ln>
        </p:spPr>
      </p:cxnSp>
      <p:sp>
        <p:nvSpPr>
          <p:cNvPr id="1599" name="Google Shape;1599;p17"/>
          <p:cNvSpPr txBox="1"/>
          <p:nvPr>
            <p:ph idx="2" type="body"/>
          </p:nvPr>
        </p:nvSpPr>
        <p:spPr>
          <a:xfrm>
            <a:off x="4576015" y="2974975"/>
            <a:ext cx="4567985" cy="3044825"/>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latin typeface="Arial"/>
                <a:ea typeface="Arial"/>
                <a:cs typeface="Arial"/>
                <a:sym typeface="Arial"/>
              </a:rPr>
              <a:t>no connection establishment (which can add delay)</a:t>
            </a:r>
            <a:endParaRPr/>
          </a:p>
          <a:p>
            <a:pPr indent="-319088" lvl="0" marL="319088" rtl="0" algn="l">
              <a:spcBef>
                <a:spcPts val="700"/>
              </a:spcBef>
              <a:spcAft>
                <a:spcPts val="0"/>
              </a:spcAft>
              <a:buSzPts val="1680"/>
              <a:buFont typeface="Noto Sans Symbols"/>
              <a:buChar char="❖"/>
            </a:pPr>
            <a:r>
              <a:rPr lang="en-US">
                <a:latin typeface="Arial"/>
                <a:ea typeface="Arial"/>
                <a:cs typeface="Arial"/>
                <a:sym typeface="Arial"/>
              </a:rPr>
              <a:t>simple: no connection state at sender, receiver</a:t>
            </a:r>
            <a:endParaRPr/>
          </a:p>
          <a:p>
            <a:pPr indent="-319088" lvl="0" marL="319088" rtl="0" algn="l">
              <a:spcBef>
                <a:spcPts val="700"/>
              </a:spcBef>
              <a:spcAft>
                <a:spcPts val="0"/>
              </a:spcAft>
              <a:buSzPts val="1680"/>
              <a:buFont typeface="Noto Sans Symbols"/>
              <a:buChar char="❖"/>
            </a:pPr>
            <a:r>
              <a:rPr lang="en-US">
                <a:latin typeface="Arial"/>
                <a:ea typeface="Arial"/>
                <a:cs typeface="Arial"/>
                <a:sym typeface="Arial"/>
              </a:rPr>
              <a:t>small header size</a:t>
            </a:r>
            <a:endParaRPr/>
          </a:p>
          <a:p>
            <a:pPr indent="-319088" lvl="0" marL="319088" rtl="0" algn="l">
              <a:spcBef>
                <a:spcPts val="700"/>
              </a:spcBef>
              <a:spcAft>
                <a:spcPts val="0"/>
              </a:spcAft>
              <a:buSzPts val="1680"/>
              <a:buFont typeface="Noto Sans Symbols"/>
              <a:buChar char="❖"/>
            </a:pPr>
            <a:r>
              <a:rPr lang="en-US">
                <a:latin typeface="Arial"/>
                <a:ea typeface="Arial"/>
                <a:cs typeface="Arial"/>
                <a:sym typeface="Arial"/>
              </a:rPr>
              <a:t>no congestion control: UDP can blast away as fast as desired</a:t>
            </a:r>
            <a:endParaRPr/>
          </a:p>
        </p:txBody>
      </p:sp>
      <p:sp>
        <p:nvSpPr>
          <p:cNvPr id="1600" name="Google Shape;1600;p17"/>
          <p:cNvSpPr/>
          <p:nvPr/>
        </p:nvSpPr>
        <p:spPr>
          <a:xfrm>
            <a:off x="4576015" y="3041809"/>
            <a:ext cx="4525123" cy="3259138"/>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601" name="Google Shape;1601;p17"/>
          <p:cNvSpPr txBox="1"/>
          <p:nvPr/>
        </p:nvSpPr>
        <p:spPr>
          <a:xfrm>
            <a:off x="4935538" y="2643188"/>
            <a:ext cx="3130550" cy="4333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99"/>
              </a:buClr>
              <a:buSzPts val="1820"/>
              <a:buFont typeface="Noto Sans Symbols"/>
              <a:buNone/>
            </a:pPr>
            <a:r>
              <a:rPr i="1" lang="en-US" sz="2800">
                <a:solidFill>
                  <a:srgbClr val="CC0000"/>
                </a:solidFill>
                <a:latin typeface="Gill Sans"/>
                <a:ea typeface="Gill Sans"/>
                <a:cs typeface="Gill Sans"/>
                <a:sym typeface="Gill Sans"/>
              </a:rPr>
              <a:t>why is there a UDP?</a:t>
            </a:r>
            <a:endParaRPr i="1" sz="1600">
              <a:solidFill>
                <a:schemeClr val="dk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UDP checksum</a:t>
            </a:r>
            <a:endParaRPr/>
          </a:p>
        </p:txBody>
      </p:sp>
      <p:sp>
        <p:nvSpPr>
          <p:cNvPr id="1607" name="Google Shape;1607;p18"/>
          <p:cNvSpPr txBox="1"/>
          <p:nvPr>
            <p:ph idx="1" type="body"/>
          </p:nvPr>
        </p:nvSpPr>
        <p:spPr>
          <a:xfrm>
            <a:off x="-1" y="2552700"/>
            <a:ext cx="4267201" cy="3495675"/>
          </a:xfrm>
          <a:prstGeom prst="rect">
            <a:avLst/>
          </a:prstGeom>
          <a:solidFill>
            <a:schemeClr val="lt1"/>
          </a:solidFill>
          <a:ln cap="flat" cmpd="sng" w="19050">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lnSpc>
                <a:spcPct val="70000"/>
              </a:lnSpc>
              <a:spcBef>
                <a:spcPts val="0"/>
              </a:spcBef>
              <a:spcAft>
                <a:spcPts val="0"/>
              </a:spcAft>
              <a:buSzPts val="2160"/>
              <a:buFont typeface="Noto Sans Symbols"/>
              <a:buNone/>
            </a:pPr>
            <a:r>
              <a:rPr b="1" lang="en-US" sz="3600">
                <a:solidFill>
                  <a:srgbClr val="CC0000"/>
                </a:solidFill>
                <a:latin typeface="Arial"/>
                <a:ea typeface="Arial"/>
                <a:cs typeface="Arial"/>
                <a:sym typeface="Arial"/>
              </a:rPr>
              <a:t>Sender:</a:t>
            </a:r>
            <a:endParaRPr/>
          </a:p>
          <a:p>
            <a:pPr indent="-319088" lvl="0" marL="319088" rtl="0" algn="l">
              <a:lnSpc>
                <a:spcPct val="80000"/>
              </a:lnSpc>
              <a:spcBef>
                <a:spcPts val="700"/>
              </a:spcBef>
              <a:spcAft>
                <a:spcPts val="0"/>
              </a:spcAft>
              <a:buSzPts val="1680"/>
              <a:buChar char="◻"/>
            </a:pPr>
            <a:r>
              <a:rPr lang="en-US">
                <a:solidFill>
                  <a:schemeClr val="dk1"/>
                </a:solidFill>
                <a:latin typeface="Arial"/>
                <a:ea typeface="Arial"/>
                <a:cs typeface="Arial"/>
                <a:sym typeface="Arial"/>
              </a:rPr>
              <a:t>treat segment contents, including header fields,  as sequence of 16-bit integers</a:t>
            </a:r>
            <a:endParaRPr/>
          </a:p>
          <a:p>
            <a:pPr indent="-319088" lvl="0" marL="319088" rtl="0" algn="l">
              <a:lnSpc>
                <a:spcPct val="80000"/>
              </a:lnSpc>
              <a:spcBef>
                <a:spcPts val="700"/>
              </a:spcBef>
              <a:spcAft>
                <a:spcPts val="0"/>
              </a:spcAft>
              <a:buSzPts val="1680"/>
              <a:buChar char="◻"/>
            </a:pPr>
            <a:r>
              <a:rPr lang="en-US">
                <a:solidFill>
                  <a:schemeClr val="dk1"/>
                </a:solidFill>
                <a:latin typeface="Arial"/>
                <a:ea typeface="Arial"/>
                <a:cs typeface="Arial"/>
                <a:sym typeface="Arial"/>
              </a:rPr>
              <a:t>checksum: addition (one’s complement sum) of segment contents</a:t>
            </a:r>
            <a:endParaRPr/>
          </a:p>
          <a:p>
            <a:pPr indent="-319088" lvl="0" marL="319088" rtl="0" algn="l">
              <a:lnSpc>
                <a:spcPct val="80000"/>
              </a:lnSpc>
              <a:spcBef>
                <a:spcPts val="700"/>
              </a:spcBef>
              <a:spcAft>
                <a:spcPts val="0"/>
              </a:spcAft>
              <a:buSzPts val="1680"/>
              <a:buChar char="◻"/>
            </a:pPr>
            <a:r>
              <a:rPr lang="en-US">
                <a:solidFill>
                  <a:schemeClr val="dk1"/>
                </a:solidFill>
                <a:latin typeface="Arial"/>
                <a:ea typeface="Arial"/>
                <a:cs typeface="Arial"/>
                <a:sym typeface="Arial"/>
              </a:rPr>
              <a:t>sender puts checksum value into UDP checksum field</a:t>
            </a:r>
            <a:endParaRPr/>
          </a:p>
          <a:p>
            <a:pPr indent="-319088" lvl="0" marL="319088" rtl="0" algn="l">
              <a:lnSpc>
                <a:spcPct val="70000"/>
              </a:lnSpc>
              <a:spcBef>
                <a:spcPts val="700"/>
              </a:spcBef>
              <a:spcAft>
                <a:spcPts val="0"/>
              </a:spcAft>
              <a:buSzPts val="1440"/>
              <a:buFont typeface="Noto Sans Symbols"/>
              <a:buNone/>
            </a:pPr>
            <a:r>
              <a:t/>
            </a:r>
            <a:endParaRPr sz="2400"/>
          </a:p>
          <a:p>
            <a:pPr indent="-197168" lvl="0" marL="319088" rtl="0" algn="l">
              <a:lnSpc>
                <a:spcPct val="70000"/>
              </a:lnSpc>
              <a:spcBef>
                <a:spcPts val="700"/>
              </a:spcBef>
              <a:spcAft>
                <a:spcPts val="0"/>
              </a:spcAft>
              <a:buSzPts val="1920"/>
              <a:buNone/>
            </a:pPr>
            <a:r>
              <a:t/>
            </a:r>
            <a:endParaRPr sz="3200"/>
          </a:p>
        </p:txBody>
      </p:sp>
      <p:sp>
        <p:nvSpPr>
          <p:cNvPr id="1608" name="Google Shape;1608;p18"/>
          <p:cNvSpPr txBox="1"/>
          <p:nvPr>
            <p:ph idx="2" type="body"/>
          </p:nvPr>
        </p:nvSpPr>
        <p:spPr>
          <a:xfrm>
            <a:off x="4267201" y="2552699"/>
            <a:ext cx="4876800" cy="3495675"/>
          </a:xfrm>
          <a:prstGeom prst="rect">
            <a:avLst/>
          </a:prstGeom>
          <a:solidFill>
            <a:schemeClr val="lt1"/>
          </a:solidFill>
          <a:ln cap="flat" cmpd="sng" w="1905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lnSpc>
                <a:spcPct val="70000"/>
              </a:lnSpc>
              <a:spcBef>
                <a:spcPts val="0"/>
              </a:spcBef>
              <a:spcAft>
                <a:spcPts val="0"/>
              </a:spcAft>
              <a:buSzPts val="2160"/>
              <a:buNone/>
            </a:pPr>
            <a:r>
              <a:rPr b="1" lang="en-US" sz="3600">
                <a:solidFill>
                  <a:srgbClr val="CC0000"/>
                </a:solidFill>
                <a:latin typeface="Arial"/>
                <a:ea typeface="Arial"/>
                <a:cs typeface="Arial"/>
                <a:sym typeface="Arial"/>
              </a:rPr>
              <a:t>Receiver:</a:t>
            </a:r>
            <a:endParaRPr/>
          </a:p>
          <a:p>
            <a:pPr indent="-319088" lvl="0" marL="319088" rtl="0" algn="l">
              <a:spcBef>
                <a:spcPts val="700"/>
              </a:spcBef>
              <a:spcAft>
                <a:spcPts val="0"/>
              </a:spcAft>
              <a:buSzPts val="1680"/>
              <a:buChar char="◻"/>
            </a:pPr>
            <a:r>
              <a:rPr lang="en-US">
                <a:solidFill>
                  <a:schemeClr val="dk1"/>
                </a:solidFill>
                <a:latin typeface="Arial"/>
                <a:ea typeface="Arial"/>
                <a:cs typeface="Arial"/>
                <a:sym typeface="Arial"/>
              </a:rPr>
              <a:t>compute checksum of received segment</a:t>
            </a:r>
            <a:endParaRPr/>
          </a:p>
          <a:p>
            <a:pPr indent="-319088" lvl="0" marL="319088" rtl="0" algn="l">
              <a:spcBef>
                <a:spcPts val="700"/>
              </a:spcBef>
              <a:spcAft>
                <a:spcPts val="0"/>
              </a:spcAft>
              <a:buSzPts val="1680"/>
              <a:buChar char="◻"/>
            </a:pPr>
            <a:r>
              <a:rPr lang="en-US">
                <a:solidFill>
                  <a:schemeClr val="dk1"/>
                </a:solidFill>
                <a:latin typeface="Arial"/>
                <a:ea typeface="Arial"/>
                <a:cs typeface="Arial"/>
                <a:sym typeface="Arial"/>
              </a:rPr>
              <a:t>check if computed checksum equals checksum field value:</a:t>
            </a:r>
            <a:endParaRPr/>
          </a:p>
          <a:p>
            <a:pPr indent="-273049" lvl="1" marL="639763" rtl="0" algn="l">
              <a:spcBef>
                <a:spcPts val="550"/>
              </a:spcBef>
              <a:spcAft>
                <a:spcPts val="0"/>
              </a:spcAft>
              <a:buSzPts val="1960"/>
              <a:buChar char="🞑"/>
            </a:pPr>
            <a:r>
              <a:rPr lang="en-US" sz="2800">
                <a:solidFill>
                  <a:schemeClr val="dk1"/>
                </a:solidFill>
                <a:latin typeface="Arial"/>
                <a:ea typeface="Arial"/>
                <a:cs typeface="Arial"/>
                <a:sym typeface="Arial"/>
              </a:rPr>
              <a:t>NO - error detected</a:t>
            </a:r>
            <a:endParaRPr/>
          </a:p>
          <a:p>
            <a:pPr indent="-273049" lvl="1" marL="639763" rtl="0" algn="l">
              <a:spcBef>
                <a:spcPts val="550"/>
              </a:spcBef>
              <a:spcAft>
                <a:spcPts val="0"/>
              </a:spcAft>
              <a:buSzPts val="1960"/>
              <a:buChar char="🞑"/>
            </a:pPr>
            <a:r>
              <a:rPr lang="en-US" sz="2800">
                <a:solidFill>
                  <a:schemeClr val="dk1"/>
                </a:solidFill>
                <a:latin typeface="Arial"/>
                <a:ea typeface="Arial"/>
                <a:cs typeface="Arial"/>
                <a:sym typeface="Arial"/>
              </a:rPr>
              <a:t>YES - no error detected. </a:t>
            </a:r>
            <a:r>
              <a:rPr i="1" lang="en-US" sz="2800">
                <a:solidFill>
                  <a:schemeClr val="dk1"/>
                </a:solidFill>
                <a:latin typeface="Arial"/>
                <a:ea typeface="Arial"/>
                <a:cs typeface="Arial"/>
                <a:sym typeface="Arial"/>
              </a:rPr>
              <a:t>But maybe errors nonetheless?</a:t>
            </a:r>
            <a:r>
              <a:rPr lang="en-US" sz="2800">
                <a:solidFill>
                  <a:schemeClr val="dk1"/>
                </a:solidFill>
                <a:latin typeface="Arial"/>
                <a:ea typeface="Arial"/>
                <a:cs typeface="Arial"/>
                <a:sym typeface="Arial"/>
              </a:rPr>
              <a:t> More later ….</a:t>
            </a:r>
            <a:endParaRPr/>
          </a:p>
          <a:p>
            <a:pPr indent="-212408" lvl="0" marL="319088" rtl="0" algn="l">
              <a:spcBef>
                <a:spcPts val="700"/>
              </a:spcBef>
              <a:spcAft>
                <a:spcPts val="0"/>
              </a:spcAft>
              <a:buSzPts val="1680"/>
              <a:buNone/>
            </a:pPr>
            <a:r>
              <a:t/>
            </a:r>
            <a:endParaRPr/>
          </a:p>
        </p:txBody>
      </p:sp>
      <p:sp>
        <p:nvSpPr>
          <p:cNvPr id="1609" name="Google Shape;1609;p18"/>
          <p:cNvSpPr/>
          <p:nvPr/>
        </p:nvSpPr>
        <p:spPr>
          <a:xfrm>
            <a:off x="533400" y="1685924"/>
            <a:ext cx="8448675" cy="847725"/>
          </a:xfrm>
          <a:prstGeom prst="rect">
            <a:avLst/>
          </a:prstGeom>
          <a:solidFill>
            <a:srgbClr val="F2F2F2"/>
          </a:solid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080"/>
              <a:buFont typeface="Noto Sans Symbols"/>
              <a:buNone/>
            </a:pPr>
            <a:r>
              <a:rPr i="0" lang="en-US" sz="3200">
                <a:solidFill>
                  <a:srgbClr val="CC0000"/>
                </a:solidFill>
                <a:latin typeface="Arial"/>
                <a:ea typeface="Arial"/>
                <a:cs typeface="Arial"/>
                <a:sym typeface="Arial"/>
              </a:rPr>
              <a:t>Goal:</a:t>
            </a:r>
            <a:r>
              <a:rPr i="0" lang="en-US" sz="3200">
                <a:solidFill>
                  <a:schemeClr val="dk1"/>
                </a:solidFill>
                <a:latin typeface="Arial"/>
                <a:ea typeface="Arial"/>
                <a:cs typeface="Arial"/>
                <a:sym typeface="Arial"/>
              </a:rPr>
              <a:t> detect “errors” (e.g., flipped bits) in transmitted segment</a:t>
            </a:r>
            <a:endParaRPr/>
          </a:p>
          <a:p>
            <a:pPr indent="-227330" lvl="0" marL="342900" marR="0" rtl="0" algn="l">
              <a:lnSpc>
                <a:spcPct val="85000"/>
              </a:lnSpc>
              <a:spcBef>
                <a:spcPts val="560"/>
              </a:spcBef>
              <a:spcAft>
                <a:spcPts val="0"/>
              </a:spcAft>
              <a:buClr>
                <a:srgbClr val="000099"/>
              </a:buClr>
              <a:buSzPts val="1820"/>
              <a:buFont typeface="Noto Sans Symbols"/>
              <a:buNone/>
            </a:pPr>
            <a:r>
              <a:t/>
            </a:r>
            <a:endParaRPr i="1" sz="2800">
              <a:solidFill>
                <a:schemeClr val="dk1"/>
              </a:solidFill>
              <a:latin typeface="Gill Sans"/>
              <a:ea typeface="Gill Sans"/>
              <a:cs typeface="Gill Sans"/>
              <a:sym typeface="Gill Sans"/>
            </a:endParaRPr>
          </a:p>
        </p:txBody>
      </p:sp>
      <p:pic>
        <p:nvPicPr>
          <p:cNvPr descr="underline_base" id="1610" name="Google Shape;1610;p18"/>
          <p:cNvPicPr preferRelativeResize="0"/>
          <p:nvPr/>
        </p:nvPicPr>
        <p:blipFill rotWithShape="1">
          <a:blip r:embed="rId3">
            <a:alphaModFix/>
          </a:blip>
          <a:srcRect b="0" l="0" r="0" t="0"/>
          <a:stretch/>
        </p:blipFill>
        <p:spPr>
          <a:xfrm>
            <a:off x="534988" y="1027113"/>
            <a:ext cx="3838575" cy="1730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pic>
        <p:nvPicPr>
          <p:cNvPr descr="underline_base" id="1616" name="Google Shape;1616;p19"/>
          <p:cNvPicPr preferRelativeResize="0"/>
          <p:nvPr/>
        </p:nvPicPr>
        <p:blipFill rotWithShape="1">
          <a:blip r:embed="rId3">
            <a:alphaModFix/>
          </a:blip>
          <a:srcRect b="0" l="0" r="0" t="0"/>
          <a:stretch/>
        </p:blipFill>
        <p:spPr>
          <a:xfrm>
            <a:off x="398463" y="849313"/>
            <a:ext cx="6856412" cy="173037"/>
          </a:xfrm>
          <a:prstGeom prst="rect">
            <a:avLst/>
          </a:prstGeom>
          <a:noFill/>
          <a:ln>
            <a:noFill/>
          </a:ln>
        </p:spPr>
      </p:pic>
      <p:sp>
        <p:nvSpPr>
          <p:cNvPr id="1617" name="Google Shape;1617;p19"/>
          <p:cNvSpPr txBox="1"/>
          <p:nvPr>
            <p:ph type="title"/>
          </p:nvPr>
        </p:nvSpPr>
        <p:spPr>
          <a:xfrm>
            <a:off x="355600" y="273050"/>
            <a:ext cx="7772400" cy="685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Internet checksum: example</a:t>
            </a:r>
            <a:endParaRPr/>
          </a:p>
        </p:txBody>
      </p:sp>
      <p:sp>
        <p:nvSpPr>
          <p:cNvPr id="1618" name="Google Shape;1618;p19"/>
          <p:cNvSpPr txBox="1"/>
          <p:nvPr>
            <p:ph idx="1" type="body"/>
          </p:nvPr>
        </p:nvSpPr>
        <p:spPr>
          <a:xfrm>
            <a:off x="533400" y="1400175"/>
            <a:ext cx="7772400" cy="2743200"/>
          </a:xfrm>
          <a:prstGeom prst="rect">
            <a:avLst/>
          </a:prstGeom>
          <a:noFill/>
          <a:ln>
            <a:noFill/>
          </a:ln>
        </p:spPr>
        <p:txBody>
          <a:bodyPr anchorCtr="0" anchor="t" bIns="45700" lIns="91425" spcFirstLastPara="1" rIns="91425" wrap="square" tIns="45700">
            <a:noAutofit/>
          </a:bodyPr>
          <a:lstStyle/>
          <a:p>
            <a:pPr indent="-319088" lvl="0" marL="319088" rtl="0" algn="l">
              <a:lnSpc>
                <a:spcPct val="130000"/>
              </a:lnSpc>
              <a:spcBef>
                <a:spcPts val="0"/>
              </a:spcBef>
              <a:spcAft>
                <a:spcPts val="0"/>
              </a:spcAft>
              <a:buSzPts val="1680"/>
              <a:buFont typeface="Noto Sans Symbols"/>
              <a:buNone/>
            </a:pPr>
            <a:r>
              <a:rPr lang="en-US" sz="2800"/>
              <a:t>example: add two 16-bit integers</a:t>
            </a:r>
            <a:endParaRPr/>
          </a:p>
        </p:txBody>
      </p:sp>
      <p:sp>
        <p:nvSpPr>
          <p:cNvPr id="1619" name="Google Shape;1619;p19"/>
          <p:cNvSpPr txBox="1"/>
          <p:nvPr/>
        </p:nvSpPr>
        <p:spPr>
          <a:xfrm>
            <a:off x="1860550" y="2190750"/>
            <a:ext cx="6400800"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a:solidFill>
                  <a:schemeClr val="lt1"/>
                </a:solidFill>
                <a:latin typeface="Comic Sans MS"/>
                <a:ea typeface="Comic Sans MS"/>
                <a:cs typeface="Comic Sans MS"/>
                <a:sym typeface="Comic Sans MS"/>
              </a:rPr>
              <a:t>1</a:t>
            </a:r>
            <a:r>
              <a:rPr b="1" i="0" lang="en-US" sz="2000">
                <a:solidFill>
                  <a:schemeClr val="dk1"/>
                </a:solidFill>
                <a:latin typeface="Comic Sans MS"/>
                <a:ea typeface="Comic Sans MS"/>
                <a:cs typeface="Comic Sans MS"/>
                <a:sym typeface="Comic Sans MS"/>
              </a:rPr>
              <a:t>  1  1  1  0  0  1  1  0  0  1  1  0  0  1  1  0</a:t>
            </a:r>
            <a:endParaRPr/>
          </a:p>
          <a:p>
            <a:pPr indent="0" lvl="0" marL="0" marR="0" rtl="0" algn="l">
              <a:spcBef>
                <a:spcPts val="0"/>
              </a:spcBef>
              <a:spcAft>
                <a:spcPts val="0"/>
              </a:spcAft>
              <a:buNone/>
            </a:pPr>
            <a:r>
              <a:rPr b="1" i="0" lang="en-US" sz="2000">
                <a:solidFill>
                  <a:schemeClr val="lt1"/>
                </a:solidFill>
                <a:latin typeface="Comic Sans MS"/>
                <a:ea typeface="Comic Sans MS"/>
                <a:cs typeface="Comic Sans MS"/>
                <a:sym typeface="Comic Sans MS"/>
              </a:rPr>
              <a:t>1</a:t>
            </a:r>
            <a:r>
              <a:rPr b="1" i="0" lang="en-US" sz="2000">
                <a:solidFill>
                  <a:schemeClr val="dk1"/>
                </a:solidFill>
                <a:latin typeface="Comic Sans MS"/>
                <a:ea typeface="Comic Sans MS"/>
                <a:cs typeface="Comic Sans MS"/>
                <a:sym typeface="Comic Sans MS"/>
              </a:rPr>
              <a:t>  1  1  0  1  0  1  0  1  0  1  0  1  0  1  0  1</a:t>
            </a:r>
            <a:endParaRPr/>
          </a:p>
          <a:p>
            <a:pPr indent="0" lvl="0" marL="0" marR="0" rtl="0" algn="l">
              <a:lnSpc>
                <a:spcPct val="120000"/>
              </a:lnSpc>
              <a:spcBef>
                <a:spcPts val="0"/>
              </a:spcBef>
              <a:spcAft>
                <a:spcPts val="0"/>
              </a:spcAft>
              <a:buNone/>
            </a:pPr>
            <a:r>
              <a:t/>
            </a:r>
            <a:endParaRPr b="1" i="0" sz="2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b="1" i="0" lang="en-US" sz="2000">
                <a:solidFill>
                  <a:schemeClr val="dk1"/>
                </a:solidFill>
                <a:latin typeface="Comic Sans MS"/>
                <a:ea typeface="Comic Sans MS"/>
                <a:cs typeface="Comic Sans MS"/>
                <a:sym typeface="Comic Sans MS"/>
              </a:rPr>
              <a:t>1  1  0  1  1  1  0  1  1  1  0  1  1  1  0  1  1</a:t>
            </a:r>
            <a:endParaRPr/>
          </a:p>
          <a:p>
            <a:pPr indent="0" lvl="0" marL="0" marR="0" rtl="0" algn="l">
              <a:lnSpc>
                <a:spcPct val="120000"/>
              </a:lnSpc>
              <a:spcBef>
                <a:spcPts val="0"/>
              </a:spcBef>
              <a:spcAft>
                <a:spcPts val="0"/>
              </a:spcAft>
              <a:buNone/>
            </a:pPr>
            <a:r>
              <a:t/>
            </a:r>
            <a:endParaRPr b="1" i="0" sz="2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b="1" i="0" lang="en-US" sz="2000">
                <a:solidFill>
                  <a:schemeClr val="lt1"/>
                </a:solidFill>
                <a:latin typeface="Comic Sans MS"/>
                <a:ea typeface="Comic Sans MS"/>
                <a:cs typeface="Comic Sans MS"/>
                <a:sym typeface="Comic Sans MS"/>
              </a:rPr>
              <a:t>1</a:t>
            </a:r>
            <a:r>
              <a:rPr b="1" i="0" lang="en-US" sz="2000">
                <a:solidFill>
                  <a:schemeClr val="dk1"/>
                </a:solidFill>
                <a:latin typeface="Comic Sans MS"/>
                <a:ea typeface="Comic Sans MS"/>
                <a:cs typeface="Comic Sans MS"/>
                <a:sym typeface="Comic Sans MS"/>
              </a:rPr>
              <a:t>  </a:t>
            </a:r>
            <a:r>
              <a:rPr b="1" i="0" lang="en-US" sz="2000">
                <a:solidFill>
                  <a:srgbClr val="0000FF"/>
                </a:solidFill>
                <a:latin typeface="Comic Sans MS"/>
                <a:ea typeface="Comic Sans MS"/>
                <a:cs typeface="Comic Sans MS"/>
                <a:sym typeface="Comic Sans MS"/>
              </a:rPr>
              <a:t>1  0  1  1  1  0  1  1  1  0  1  1  1  1  0  0</a:t>
            </a:r>
            <a:endParaRPr/>
          </a:p>
          <a:p>
            <a:pPr indent="0" lvl="0" marL="0" marR="0" rtl="0" algn="l">
              <a:spcBef>
                <a:spcPts val="0"/>
              </a:spcBef>
              <a:spcAft>
                <a:spcPts val="0"/>
              </a:spcAft>
              <a:buNone/>
            </a:pPr>
            <a:r>
              <a:rPr b="1" i="0" lang="en-US" sz="2000">
                <a:solidFill>
                  <a:srgbClr val="FF0000"/>
                </a:solidFill>
                <a:latin typeface="Comic Sans MS"/>
                <a:ea typeface="Comic Sans MS"/>
                <a:cs typeface="Comic Sans MS"/>
                <a:sym typeface="Comic Sans MS"/>
              </a:rPr>
              <a:t>1  0  1  0  0  0  1  0  0  0  1  0  0  0  0  1  1</a:t>
            </a:r>
            <a:endParaRPr b="1" i="0" sz="2400">
              <a:solidFill>
                <a:srgbClr val="FF0000"/>
              </a:solidFill>
              <a:latin typeface="Comic Sans MS"/>
              <a:ea typeface="Comic Sans MS"/>
              <a:cs typeface="Comic Sans MS"/>
              <a:sym typeface="Comic Sans MS"/>
            </a:endParaRPr>
          </a:p>
        </p:txBody>
      </p:sp>
      <p:cxnSp>
        <p:nvCxnSpPr>
          <p:cNvPr id="1620" name="Google Shape;1620;p19"/>
          <p:cNvCxnSpPr/>
          <p:nvPr/>
        </p:nvCxnSpPr>
        <p:spPr>
          <a:xfrm rot="10800000">
            <a:off x="1784350" y="3017838"/>
            <a:ext cx="6477000" cy="0"/>
          </a:xfrm>
          <a:prstGeom prst="straightConnector1">
            <a:avLst/>
          </a:prstGeom>
          <a:noFill/>
          <a:ln cap="flat" cmpd="sng" w="12700">
            <a:solidFill>
              <a:schemeClr val="dk1"/>
            </a:solidFill>
            <a:prstDash val="solid"/>
            <a:round/>
            <a:headEnd len="sm" w="sm" type="none"/>
            <a:tailEnd len="med" w="med" type="none"/>
          </a:ln>
        </p:spPr>
      </p:cxnSp>
      <p:sp>
        <p:nvSpPr>
          <p:cNvPr id="1621" name="Google Shape;1621;p19"/>
          <p:cNvSpPr/>
          <p:nvPr/>
        </p:nvSpPr>
        <p:spPr>
          <a:xfrm>
            <a:off x="1860550" y="3194050"/>
            <a:ext cx="304800" cy="3048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622" name="Google Shape;1622;p19"/>
          <p:cNvSpPr txBox="1"/>
          <p:nvPr/>
        </p:nvSpPr>
        <p:spPr>
          <a:xfrm>
            <a:off x="260350" y="3149600"/>
            <a:ext cx="15462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Comic Sans MS"/>
                <a:ea typeface="Comic Sans MS"/>
                <a:cs typeface="Comic Sans MS"/>
                <a:sym typeface="Comic Sans MS"/>
              </a:rPr>
              <a:t>wraparound</a:t>
            </a:r>
            <a:endParaRPr/>
          </a:p>
        </p:txBody>
      </p:sp>
      <p:sp>
        <p:nvSpPr>
          <p:cNvPr id="1623" name="Google Shape;1623;p19"/>
          <p:cNvSpPr txBox="1"/>
          <p:nvPr/>
        </p:nvSpPr>
        <p:spPr>
          <a:xfrm>
            <a:off x="1169988" y="3757613"/>
            <a:ext cx="636587"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Comic Sans MS"/>
                <a:ea typeface="Comic Sans MS"/>
                <a:cs typeface="Comic Sans MS"/>
                <a:sym typeface="Comic Sans MS"/>
              </a:rPr>
              <a:t>sum</a:t>
            </a:r>
            <a:endParaRPr/>
          </a:p>
        </p:txBody>
      </p:sp>
      <p:sp>
        <p:nvSpPr>
          <p:cNvPr id="1624" name="Google Shape;1624;p19"/>
          <p:cNvSpPr txBox="1"/>
          <p:nvPr/>
        </p:nvSpPr>
        <p:spPr>
          <a:xfrm>
            <a:off x="487363" y="4110038"/>
            <a:ext cx="1319212"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Comic Sans MS"/>
                <a:ea typeface="Comic Sans MS"/>
                <a:cs typeface="Comic Sans MS"/>
                <a:sym typeface="Comic Sans MS"/>
              </a:rPr>
              <a:t>checksum</a:t>
            </a:r>
            <a:endParaRPr/>
          </a:p>
        </p:txBody>
      </p:sp>
      <p:cxnSp>
        <p:nvCxnSpPr>
          <p:cNvPr id="1625" name="Google Shape;1625;p19"/>
          <p:cNvCxnSpPr/>
          <p:nvPr/>
        </p:nvCxnSpPr>
        <p:spPr>
          <a:xfrm rot="10800000">
            <a:off x="1784350" y="3736975"/>
            <a:ext cx="6477000" cy="0"/>
          </a:xfrm>
          <a:prstGeom prst="straightConnector1">
            <a:avLst/>
          </a:prstGeom>
          <a:noFill/>
          <a:ln cap="flat" cmpd="sng" w="12700">
            <a:solidFill>
              <a:schemeClr val="dk1"/>
            </a:solidFill>
            <a:prstDash val="solid"/>
            <a:round/>
            <a:headEnd len="sm" w="sm" type="none"/>
            <a:tailEnd len="med" w="med" type="none"/>
          </a:ln>
        </p:spPr>
      </p:cxnSp>
      <p:sp>
        <p:nvSpPr>
          <p:cNvPr id="1626" name="Google Shape;1626;p19"/>
          <p:cNvSpPr/>
          <p:nvPr/>
        </p:nvSpPr>
        <p:spPr>
          <a:xfrm>
            <a:off x="2022475" y="3500438"/>
            <a:ext cx="6013450" cy="92075"/>
          </a:xfrm>
          <a:custGeom>
            <a:rect b="b" l="l" r="r" t="t"/>
            <a:pathLst>
              <a:path extrusionOk="0" h="58" w="3788">
                <a:moveTo>
                  <a:pt x="0" y="0"/>
                </a:moveTo>
                <a:lnTo>
                  <a:pt x="0" y="58"/>
                </a:lnTo>
                <a:lnTo>
                  <a:pt x="3788" y="58"/>
                </a:lnTo>
              </a:path>
            </a:pathLst>
          </a:custGeom>
          <a:noFill/>
          <a:ln cap="flat" cmpd="sng" w="9525">
            <a:solidFill>
              <a:srgbClr val="FF0000"/>
            </a:solidFill>
            <a:prstDash val="solid"/>
            <a:round/>
            <a:headEnd len="sm" w="sm" type="none"/>
            <a:tailEnd len="med" w="med" type="stealth"/>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627" name="Google Shape;1627;p19"/>
          <p:cNvSpPr txBox="1"/>
          <p:nvPr/>
        </p:nvSpPr>
        <p:spPr>
          <a:xfrm>
            <a:off x="849313" y="5043488"/>
            <a:ext cx="7688262" cy="720197"/>
          </a:xfrm>
          <a:prstGeom prst="rect">
            <a:avLst/>
          </a:prstGeom>
          <a:solidFill>
            <a:schemeClr val="accent2"/>
          </a:solidFill>
          <a:ln cap="flat" cmpd="dbl" w="47625">
            <a:solidFill>
              <a:schemeClr val="lt1"/>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99"/>
              </a:buClr>
              <a:buSzPts val="1560"/>
              <a:buFont typeface="Noto Sans Symbols"/>
              <a:buNone/>
            </a:pPr>
            <a:r>
              <a:rPr i="1" lang="en-US" sz="2400">
                <a:solidFill>
                  <a:schemeClr val="dk1"/>
                </a:solidFill>
                <a:latin typeface="Gill Sans"/>
                <a:ea typeface="Gill Sans"/>
                <a:cs typeface="Gill Sans"/>
                <a:sym typeface="Gill Sans"/>
              </a:rPr>
              <a:t>Note: when adding numbers, a carryout from the most significant bit needs to be added to the result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p:nvPr/>
        </p:nvSpPr>
        <p:spPr>
          <a:xfrm>
            <a:off x="371475" y="715963"/>
            <a:ext cx="4487863" cy="172402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1" lang="en-US" sz="4400" u="none" cap="none" strike="noStrike">
                <a:solidFill>
                  <a:srgbClr val="000099"/>
                </a:solidFill>
                <a:latin typeface="Gill Sans"/>
                <a:ea typeface="Gill Sans"/>
                <a:cs typeface="Gill Sans"/>
                <a:sym typeface="Gill Sans"/>
              </a:rPr>
              <a:t>Chapter 3</a:t>
            </a:r>
            <a:br>
              <a:rPr b="0" i="1" lang="en-US" sz="4800" u="none" cap="none" strike="noStrike">
                <a:solidFill>
                  <a:srgbClr val="000099"/>
                </a:solidFill>
                <a:latin typeface="Gill Sans"/>
                <a:ea typeface="Gill Sans"/>
                <a:cs typeface="Gill Sans"/>
                <a:sym typeface="Gill Sans"/>
              </a:rPr>
            </a:br>
            <a:r>
              <a:rPr b="0" i="1" lang="en-US" sz="4400" u="none" cap="none" strike="noStrike">
                <a:solidFill>
                  <a:srgbClr val="000099"/>
                </a:solidFill>
                <a:latin typeface="Gill Sans"/>
                <a:ea typeface="Gill Sans"/>
                <a:cs typeface="Gill Sans"/>
                <a:sym typeface="Gill Sans"/>
              </a:rPr>
              <a:t>Transport Layer</a:t>
            </a:r>
            <a:endParaRPr/>
          </a:p>
        </p:txBody>
      </p:sp>
      <p:sp>
        <p:nvSpPr>
          <p:cNvPr id="131" name="Google Shape;131;p2"/>
          <p:cNvSpPr/>
          <p:nvPr/>
        </p:nvSpPr>
        <p:spPr>
          <a:xfrm>
            <a:off x="6184900" y="3078163"/>
            <a:ext cx="2881313" cy="2860675"/>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1" lang="en-US" sz="2800" u="none" cap="none" strike="noStrike">
                <a:solidFill>
                  <a:srgbClr val="008000"/>
                </a:solidFill>
                <a:latin typeface="Gill Sans"/>
                <a:ea typeface="Gill Sans"/>
                <a:cs typeface="Gill Sans"/>
                <a:sym typeface="Gill Sans"/>
              </a:rPr>
              <a:t>Computer Networking: A Top Down Approach </a:t>
            </a:r>
            <a:br>
              <a:rPr b="0" i="1" lang="en-US" sz="28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6</a:t>
            </a:r>
            <a:r>
              <a:rPr b="0" baseline="30000" i="1" lang="en-US" sz="2000" u="none" cap="none" strike="noStrike">
                <a:solidFill>
                  <a:srgbClr val="008000"/>
                </a:solidFill>
                <a:latin typeface="Gill Sans"/>
                <a:ea typeface="Gill Sans"/>
                <a:cs typeface="Gill Sans"/>
                <a:sym typeface="Gill Sans"/>
              </a:rPr>
              <a:t>th</a:t>
            </a:r>
            <a:r>
              <a:rPr b="0" i="1" lang="en-US" sz="2000" u="none" cap="none" strike="noStrike">
                <a:solidFill>
                  <a:srgbClr val="008000"/>
                </a:solidFill>
                <a:latin typeface="Gill Sans"/>
                <a:ea typeface="Gill Sans"/>
                <a:cs typeface="Gill Sans"/>
                <a:sym typeface="Gill Sans"/>
              </a:rPr>
              <a:t> edition </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Jim Kurose, Keith Ross</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Addison-Wesley</a:t>
            </a:r>
            <a:br>
              <a:rPr b="0" i="1" lang="en-US" sz="2000" u="none" cap="none" strike="noStrike">
                <a:solidFill>
                  <a:srgbClr val="008000"/>
                </a:solidFill>
                <a:latin typeface="Gill Sans"/>
                <a:ea typeface="Gill Sans"/>
                <a:cs typeface="Gill Sans"/>
                <a:sym typeface="Gill Sans"/>
              </a:rPr>
            </a:br>
            <a:r>
              <a:rPr b="0" i="1" lang="en-US" sz="2000" u="none" cap="none" strike="noStrike">
                <a:solidFill>
                  <a:srgbClr val="008000"/>
                </a:solidFill>
                <a:latin typeface="Gill Sans"/>
                <a:ea typeface="Gill Sans"/>
                <a:cs typeface="Gill Sans"/>
                <a:sym typeface="Gill Sans"/>
              </a:rPr>
              <a:t>March 2012</a:t>
            </a:r>
            <a:endParaRPr/>
          </a:p>
        </p:txBody>
      </p:sp>
      <p:sp>
        <p:nvSpPr>
          <p:cNvPr id="132" name="Google Shape;132;p2"/>
          <p:cNvSpPr txBox="1"/>
          <p:nvPr/>
        </p:nvSpPr>
        <p:spPr>
          <a:xfrm>
            <a:off x="369888" y="3268663"/>
            <a:ext cx="5378450" cy="14811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800" u="none" cap="none" strike="noStrike">
                <a:solidFill>
                  <a:schemeClr val="dk1"/>
                </a:solidFill>
                <a:latin typeface="Arial"/>
                <a:ea typeface="Arial"/>
                <a:cs typeface="Arial"/>
                <a:sym typeface="Arial"/>
              </a:rPr>
              <a:t>A note on the use of these ppt slides:</a:t>
            </a:r>
            <a:endParaRPr/>
          </a:p>
          <a:p>
            <a:pPr indent="0" lvl="0" marL="0" marR="0" rtl="0" algn="l">
              <a:spcBef>
                <a:spcPts val="0"/>
              </a:spcBef>
              <a:spcAft>
                <a:spcPts val="0"/>
              </a:spcAft>
              <a:buNone/>
            </a:pPr>
            <a:r>
              <a:rPr b="0" i="1" lang="en-US" sz="1200" u="none" cap="none" strike="noStrike">
                <a:solidFill>
                  <a:schemeClr val="dk1"/>
                </a:solidFill>
                <a:latin typeface="Arial"/>
                <a:ea typeface="Arial"/>
                <a:cs typeface="Arial"/>
                <a:sym typeface="Arial"/>
              </a:rPr>
              <a:t>We’re making these slides freely available to all (faculty, students, readers). They’re in PowerPoint form so you see the animations; and can add, modify, and delete slides  (including this one) and slide content to suit your needs. They obviously represent a lot of work on our part. In return for use, we only ask the following:</a:t>
            </a:r>
            <a:endParaRPr/>
          </a:p>
          <a:p>
            <a:pPr indent="0" lvl="0" marL="0" marR="0" rtl="0" algn="l">
              <a:lnSpc>
                <a:spcPct val="85000"/>
              </a:lnSpc>
              <a:spcBef>
                <a:spcPts val="0"/>
              </a:spcBef>
              <a:spcAft>
                <a:spcPts val="0"/>
              </a:spcAft>
              <a:buNone/>
            </a:pPr>
            <a:r>
              <a:t/>
            </a:r>
            <a:endParaRPr b="0" i="1" sz="1400" u="none" cap="none" strike="noStrike">
              <a:solidFill>
                <a:schemeClr val="dk1"/>
              </a:solidFill>
              <a:latin typeface="Arial"/>
              <a:ea typeface="Arial"/>
              <a:cs typeface="Arial"/>
              <a:sym typeface="Arial"/>
            </a:endParaRPr>
          </a:p>
        </p:txBody>
      </p:sp>
      <p:sp>
        <p:nvSpPr>
          <p:cNvPr id="133" name="Google Shape;133;p2"/>
          <p:cNvSpPr txBox="1"/>
          <p:nvPr/>
        </p:nvSpPr>
        <p:spPr>
          <a:xfrm>
            <a:off x="373063" y="4267200"/>
            <a:ext cx="5378450" cy="2016125"/>
          </a:xfrm>
          <a:prstGeom prst="rect">
            <a:avLst/>
          </a:prstGeom>
          <a:noFill/>
          <a:ln>
            <a:noFill/>
          </a:ln>
        </p:spPr>
        <p:txBody>
          <a:bodyPr anchorCtr="0" anchor="t" bIns="45700" lIns="91425" spcFirstLastPara="1" rIns="91425" wrap="square" tIns="45700">
            <a:spAutoFit/>
          </a:bodyPr>
          <a:lstStyle/>
          <a:p>
            <a:pPr indent="-173038" lvl="0" marL="173038" marR="0" rtl="0" algn="l">
              <a:lnSpc>
                <a:spcPct val="85000"/>
              </a:lnSpc>
              <a:spcBef>
                <a:spcPts val="0"/>
              </a:spcBef>
              <a:spcAft>
                <a:spcPts val="0"/>
              </a:spcAft>
              <a:buNone/>
            </a:pPr>
            <a:r>
              <a:t/>
            </a:r>
            <a:endParaRPr b="0" i="1" sz="1400" u="none" cap="none" strike="noStrike">
              <a:solidFill>
                <a:schemeClr val="dk1"/>
              </a:solidFill>
              <a:latin typeface="Gill Sans"/>
              <a:ea typeface="Gill Sans"/>
              <a:cs typeface="Gill Sans"/>
              <a:sym typeface="Gill Sans"/>
            </a:endParaRPr>
          </a:p>
          <a:p>
            <a:pPr indent="-173038" lvl="0" marL="173038" marR="0" rtl="0" algn="l">
              <a:spcBef>
                <a:spcPts val="0"/>
              </a:spcBef>
              <a:spcAft>
                <a:spcPts val="0"/>
              </a:spcAft>
              <a:buClr>
                <a:srgbClr val="000099"/>
              </a:buClr>
              <a:buSzPts val="900"/>
              <a:buFont typeface="Noto Sans Symbols"/>
              <a:buChar char="❖"/>
            </a:pPr>
            <a:r>
              <a:rPr b="0" i="1" lang="en-US" sz="1200" u="none" cap="none" strike="noStrike">
                <a:solidFill>
                  <a:schemeClr val="dk1"/>
                </a:solidFill>
                <a:latin typeface="Arial"/>
                <a:ea typeface="Arial"/>
                <a:cs typeface="Arial"/>
                <a:sym typeface="Arial"/>
              </a:rPr>
              <a:t>If you use these slides (e.g., in a class) that you mention their source (after all, we’d like people to use our book!)</a:t>
            </a:r>
            <a:endParaRPr/>
          </a:p>
          <a:p>
            <a:pPr indent="-173038" lvl="0" marL="173038" marR="0" rtl="0" algn="l">
              <a:spcBef>
                <a:spcPts val="0"/>
              </a:spcBef>
              <a:spcAft>
                <a:spcPts val="0"/>
              </a:spcAft>
              <a:buClr>
                <a:srgbClr val="000099"/>
              </a:buClr>
              <a:buSzPts val="900"/>
              <a:buFont typeface="Noto Sans Symbols"/>
              <a:buChar char="❖"/>
            </a:pPr>
            <a:r>
              <a:rPr b="0" i="1" lang="en-US" sz="1200" u="none" cap="none" strike="noStrike">
                <a:solidFill>
                  <a:schemeClr val="dk1"/>
                </a:solidFill>
                <a:latin typeface="Arial"/>
                <a:ea typeface="Arial"/>
                <a:cs typeface="Arial"/>
                <a:sym typeface="Arial"/>
              </a:rPr>
              <a:t>If you post any slides on a www site, that you note that they are adapted from (or perhaps identical to) our slides, and note our copyright of this material.</a:t>
            </a:r>
            <a:endParaRPr/>
          </a:p>
          <a:p>
            <a:pPr indent="-96838" lvl="0" marL="173038" marR="0" rtl="0" algn="l">
              <a:spcBef>
                <a:spcPts val="0"/>
              </a:spcBef>
              <a:spcAft>
                <a:spcPts val="0"/>
              </a:spcAft>
              <a:buClr>
                <a:schemeClr val="accent2"/>
              </a:buClr>
              <a:buSzPts val="1200"/>
              <a:buFont typeface="Noto Sans Symbols"/>
              <a:buNone/>
            </a:pPr>
            <a:r>
              <a:t/>
            </a:r>
            <a:endParaRPr b="0" i="1" sz="1200" u="none" cap="none" strike="noStrike">
              <a:solidFill>
                <a:schemeClr val="dk1"/>
              </a:solidFill>
              <a:latin typeface="Arial"/>
              <a:ea typeface="Arial"/>
              <a:cs typeface="Arial"/>
              <a:sym typeface="Arial"/>
            </a:endParaRPr>
          </a:p>
          <a:p>
            <a:pPr indent="-173038" lvl="0" marL="173038" marR="0" rtl="0" algn="l">
              <a:lnSpc>
                <a:spcPct val="85000"/>
              </a:lnSpc>
              <a:spcBef>
                <a:spcPts val="0"/>
              </a:spcBef>
              <a:spcAft>
                <a:spcPts val="0"/>
              </a:spcAft>
              <a:buClr>
                <a:schemeClr val="accent2"/>
              </a:buClr>
              <a:buSzPts val="1200"/>
              <a:buFont typeface="Noto Sans Symbols"/>
              <a:buNone/>
            </a:pPr>
            <a:r>
              <a:rPr b="0" i="1" lang="en-US" sz="1200" u="none" cap="none" strike="noStrike">
                <a:solidFill>
                  <a:schemeClr val="dk1"/>
                </a:solidFill>
                <a:latin typeface="Arial"/>
                <a:ea typeface="Arial"/>
                <a:cs typeface="Arial"/>
                <a:sym typeface="Arial"/>
              </a:rPr>
              <a:t>Thanks and enjoy!  JFK/KWR</a:t>
            </a:r>
            <a:endParaRPr/>
          </a:p>
          <a:p>
            <a:pPr indent="-173038" lvl="0" marL="173038" marR="0" rtl="0" algn="l">
              <a:lnSpc>
                <a:spcPct val="85000"/>
              </a:lnSpc>
              <a:spcBef>
                <a:spcPts val="0"/>
              </a:spcBef>
              <a:spcAft>
                <a:spcPts val="0"/>
              </a:spcAft>
              <a:buNone/>
            </a:pPr>
            <a:r>
              <a:t/>
            </a:r>
            <a:endParaRPr b="0" i="1" sz="1200" u="none" cap="none" strike="noStrike">
              <a:solidFill>
                <a:schemeClr val="dk1"/>
              </a:solidFill>
              <a:latin typeface="Arial"/>
              <a:ea typeface="Arial"/>
              <a:cs typeface="Arial"/>
              <a:sym typeface="Arial"/>
            </a:endParaRPr>
          </a:p>
          <a:p>
            <a:pPr indent="-173038" lvl="0" marL="173038" marR="0" rtl="0" algn="l">
              <a:lnSpc>
                <a:spcPct val="85000"/>
              </a:lnSpc>
              <a:spcBef>
                <a:spcPts val="0"/>
              </a:spcBef>
              <a:spcAft>
                <a:spcPts val="0"/>
              </a:spcAft>
              <a:buNone/>
            </a:pPr>
            <a:r>
              <a:rPr b="0" i="1" lang="en-US" sz="1200" u="none" cap="none" strike="noStrike">
                <a:solidFill>
                  <a:schemeClr val="dk1"/>
                </a:solidFill>
                <a:latin typeface="Arial"/>
                <a:ea typeface="Arial"/>
                <a:cs typeface="Arial"/>
                <a:sym typeface="Arial"/>
              </a:rPr>
              <a:t>     All material copyright 1996-2012</a:t>
            </a:r>
            <a:endParaRPr/>
          </a:p>
          <a:p>
            <a:pPr indent="-173038" lvl="0" marL="173038" marR="0" rtl="0" algn="l">
              <a:lnSpc>
                <a:spcPct val="85000"/>
              </a:lnSpc>
              <a:spcBef>
                <a:spcPts val="0"/>
              </a:spcBef>
              <a:spcAft>
                <a:spcPts val="0"/>
              </a:spcAft>
              <a:buNone/>
            </a:pPr>
            <a:r>
              <a:rPr b="0" i="1" lang="en-US" sz="1200" u="none" cap="none" strike="noStrike">
                <a:solidFill>
                  <a:schemeClr val="dk1"/>
                </a:solidFill>
                <a:latin typeface="Arial"/>
                <a:ea typeface="Arial"/>
                <a:cs typeface="Arial"/>
                <a:sym typeface="Arial"/>
              </a:rPr>
              <a:t>     J.F Kurose and K.W. Ross, All Rights Reserved</a:t>
            </a:r>
            <a:endParaRPr/>
          </a:p>
        </p:txBody>
      </p:sp>
      <p:pic>
        <p:nvPicPr>
          <p:cNvPr id="134" name="Google Shape;134;p2"/>
          <p:cNvPicPr preferRelativeResize="0"/>
          <p:nvPr/>
        </p:nvPicPr>
        <p:blipFill rotWithShape="1">
          <a:blip r:embed="rId3">
            <a:alphaModFix/>
          </a:blip>
          <a:srcRect b="0" l="0" r="0" t="0"/>
          <a:stretch/>
        </p:blipFill>
        <p:spPr>
          <a:xfrm>
            <a:off x="482600" y="5942013"/>
            <a:ext cx="187325" cy="187325"/>
          </a:xfrm>
          <a:prstGeom prst="rect">
            <a:avLst/>
          </a:prstGeom>
          <a:noFill/>
          <a:ln>
            <a:noFill/>
          </a:ln>
        </p:spPr>
      </p:pic>
      <p:pic>
        <p:nvPicPr>
          <p:cNvPr descr="underline_base" id="135" name="Google Shape;135;p2"/>
          <p:cNvPicPr preferRelativeResize="0"/>
          <p:nvPr/>
        </p:nvPicPr>
        <p:blipFill rotWithShape="1">
          <a:blip r:embed="rId4">
            <a:alphaModFix/>
          </a:blip>
          <a:srcRect b="0" l="0" r="0" t="0"/>
          <a:stretch/>
        </p:blipFill>
        <p:spPr>
          <a:xfrm>
            <a:off x="452438" y="2097088"/>
            <a:ext cx="3656012" cy="173037"/>
          </a:xfrm>
          <a:prstGeom prst="rect">
            <a:avLst/>
          </a:prstGeom>
          <a:noFill/>
          <a:ln>
            <a:noFill/>
          </a:ln>
        </p:spPr>
      </p:pic>
      <p:pic>
        <p:nvPicPr>
          <p:cNvPr descr="6e_cover.jpg" id="136" name="Google Shape;136;p2"/>
          <p:cNvPicPr preferRelativeResize="0"/>
          <p:nvPr/>
        </p:nvPicPr>
        <p:blipFill rotWithShape="1">
          <a:blip r:embed="rId5">
            <a:alphaModFix/>
          </a:blip>
          <a:srcRect b="0" l="0" r="0" t="0"/>
          <a:stretch/>
        </p:blipFill>
        <p:spPr>
          <a:xfrm>
            <a:off x="6232525" y="511175"/>
            <a:ext cx="2306638" cy="2773363"/>
          </a:xfrm>
          <a:prstGeom prst="rect">
            <a:avLst/>
          </a:prstGeom>
          <a:noFill/>
          <a:ln>
            <a:noFill/>
          </a:ln>
        </p:spPr>
      </p:pic>
      <p:sp>
        <p:nvSpPr>
          <p:cNvPr id="137" name="Google Shape;137;p2"/>
          <p:cNvSpPr txBox="1"/>
          <p:nvPr/>
        </p:nvSpPr>
        <p:spPr>
          <a:xfrm>
            <a:off x="-1995488" y="3043238"/>
            <a:ext cx="184150" cy="3381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1" sz="1600" u="none" cap="none" strike="noStrik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0"/>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outline</a:t>
            </a:r>
            <a:endParaRPr/>
          </a:p>
        </p:txBody>
      </p:sp>
      <p:sp>
        <p:nvSpPr>
          <p:cNvPr id="1633" name="Google Shape;1633;p20"/>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3.1 transport-layer services</a:t>
            </a:r>
            <a:endParaRPr/>
          </a:p>
          <a:p>
            <a:pPr indent="-566738" lvl="0" marL="566738" rtl="0" algn="l">
              <a:spcBef>
                <a:spcPts val="700"/>
              </a:spcBef>
              <a:spcAft>
                <a:spcPts val="0"/>
              </a:spcAft>
              <a:buSzPts val="1680"/>
              <a:buFont typeface="Noto Sans Symbols"/>
              <a:buNone/>
            </a:pPr>
            <a:r>
              <a:rPr lang="en-US"/>
              <a:t>3.2 multiplexing and demultiplexing</a:t>
            </a:r>
            <a:endParaRPr/>
          </a:p>
          <a:p>
            <a:pPr indent="-566738" lvl="0" marL="566738" rtl="0" algn="l">
              <a:spcBef>
                <a:spcPts val="700"/>
              </a:spcBef>
              <a:spcAft>
                <a:spcPts val="0"/>
              </a:spcAft>
              <a:buSzPts val="1680"/>
              <a:buFont typeface="Noto Sans Symbols"/>
              <a:buNone/>
            </a:pPr>
            <a:r>
              <a:rPr lang="en-US"/>
              <a:t>3.3 connectionless transport: UDP</a:t>
            </a:r>
            <a:endParaRPr/>
          </a:p>
          <a:p>
            <a:pPr indent="-566738" lvl="0" marL="566738" rtl="0" algn="l">
              <a:spcBef>
                <a:spcPts val="700"/>
              </a:spcBef>
              <a:spcAft>
                <a:spcPts val="0"/>
              </a:spcAft>
              <a:buSzPts val="1680"/>
              <a:buFont typeface="Noto Sans Symbols"/>
              <a:buNone/>
            </a:pPr>
            <a:r>
              <a:rPr lang="en-US">
                <a:solidFill>
                  <a:srgbClr val="CC0000"/>
                </a:solidFill>
              </a:rPr>
              <a:t>3.4 principles of reliable data transfer</a:t>
            </a:r>
            <a:endParaRPr/>
          </a:p>
        </p:txBody>
      </p:sp>
      <p:sp>
        <p:nvSpPr>
          <p:cNvPr id="1634" name="Google Shape;1634;p20"/>
          <p:cNvSpPr txBox="1"/>
          <p:nvPr>
            <p:ph idx="2" type="body"/>
          </p:nvPr>
        </p:nvSpPr>
        <p:spPr>
          <a:xfrm>
            <a:off x="4495800" y="1600200"/>
            <a:ext cx="4251325" cy="46482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3.5 connection-oriented transport: TCP</a:t>
            </a:r>
            <a:endParaRPr/>
          </a:p>
          <a:p>
            <a:pPr indent="-273050" lvl="1" marL="912813" rtl="0" algn="l">
              <a:spcBef>
                <a:spcPts val="550"/>
              </a:spcBef>
              <a:spcAft>
                <a:spcPts val="0"/>
              </a:spcAft>
              <a:buSzPts val="1680"/>
              <a:buFont typeface="Noto Sans Symbols"/>
              <a:buChar char="▪"/>
            </a:pPr>
            <a:r>
              <a:rPr lang="en-US"/>
              <a:t>segment structure</a:t>
            </a:r>
            <a:endParaRPr/>
          </a:p>
          <a:p>
            <a:pPr indent="-273050" lvl="1" marL="912813" rtl="0" algn="l">
              <a:spcBef>
                <a:spcPts val="550"/>
              </a:spcBef>
              <a:spcAft>
                <a:spcPts val="0"/>
              </a:spcAft>
              <a:buSzPts val="1680"/>
              <a:buFont typeface="Noto Sans Symbols"/>
              <a:buChar char="▪"/>
            </a:pPr>
            <a:r>
              <a:rPr lang="en-US"/>
              <a:t>reliable data transfer</a:t>
            </a:r>
            <a:endParaRPr/>
          </a:p>
          <a:p>
            <a:pPr indent="-273050" lvl="1" marL="912813" rtl="0" algn="l">
              <a:spcBef>
                <a:spcPts val="550"/>
              </a:spcBef>
              <a:spcAft>
                <a:spcPts val="0"/>
              </a:spcAft>
              <a:buSzPts val="1680"/>
              <a:buFont typeface="Noto Sans Symbols"/>
              <a:buChar char="▪"/>
            </a:pPr>
            <a:r>
              <a:rPr lang="en-US"/>
              <a:t>flow control</a:t>
            </a:r>
            <a:endParaRPr/>
          </a:p>
          <a:p>
            <a:pPr indent="-273050" lvl="1" marL="912813" rtl="0" algn="l">
              <a:spcBef>
                <a:spcPts val="550"/>
              </a:spcBef>
              <a:spcAft>
                <a:spcPts val="0"/>
              </a:spcAft>
              <a:buSzPts val="1680"/>
              <a:buFont typeface="Noto Sans Symbols"/>
              <a:buChar char="▪"/>
            </a:pPr>
            <a:r>
              <a:rPr lang="en-US"/>
              <a:t>connection management</a:t>
            </a:r>
            <a:endParaRPr/>
          </a:p>
          <a:p>
            <a:pPr indent="-566738" lvl="0" marL="566738" rtl="0" algn="l">
              <a:spcBef>
                <a:spcPts val="700"/>
              </a:spcBef>
              <a:spcAft>
                <a:spcPts val="0"/>
              </a:spcAft>
              <a:buSzPts val="1680"/>
              <a:buFont typeface="Noto Sans Symbols"/>
              <a:buNone/>
            </a:pPr>
            <a:r>
              <a:rPr lang="en-US"/>
              <a:t>3.6 principles of congestion control</a:t>
            </a:r>
            <a:endParaRPr/>
          </a:p>
          <a:p>
            <a:pPr indent="-566738" lvl="0" marL="566738" rtl="0" algn="l">
              <a:spcBef>
                <a:spcPts val="700"/>
              </a:spcBef>
              <a:spcAft>
                <a:spcPts val="0"/>
              </a:spcAft>
              <a:buSzPts val="1680"/>
              <a:buFont typeface="Noto Sans Symbols"/>
              <a:buNone/>
            </a:pPr>
            <a:r>
              <a:rPr lang="en-US"/>
              <a:t>3.7 TCP congestion control</a:t>
            </a:r>
            <a:endParaRPr/>
          </a:p>
        </p:txBody>
      </p:sp>
      <p:pic>
        <p:nvPicPr>
          <p:cNvPr descr="underline_base" id="1635" name="Google Shape;1635;p20"/>
          <p:cNvPicPr preferRelativeResize="0"/>
          <p:nvPr/>
        </p:nvPicPr>
        <p:blipFill rotWithShape="1">
          <a:blip r:embed="rId3">
            <a:alphaModFix/>
          </a:blip>
          <a:srcRect b="0" l="0" r="0" t="0"/>
          <a:stretch/>
        </p:blipFill>
        <p:spPr>
          <a:xfrm>
            <a:off x="595313" y="1017588"/>
            <a:ext cx="4387850" cy="1730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descr="underline_base" id="1640" name="Google Shape;1640;p21"/>
          <p:cNvPicPr preferRelativeResize="0"/>
          <p:nvPr/>
        </p:nvPicPr>
        <p:blipFill rotWithShape="1">
          <a:blip r:embed="rId3">
            <a:alphaModFix/>
          </a:blip>
          <a:srcRect b="0" l="0" r="0" t="0"/>
          <a:stretch/>
        </p:blipFill>
        <p:spPr>
          <a:xfrm>
            <a:off x="430213" y="885825"/>
            <a:ext cx="7769225" cy="173038"/>
          </a:xfrm>
          <a:prstGeom prst="rect">
            <a:avLst/>
          </a:prstGeom>
          <a:noFill/>
          <a:ln>
            <a:noFill/>
          </a:ln>
        </p:spPr>
      </p:pic>
      <p:sp>
        <p:nvSpPr>
          <p:cNvPr id="1641" name="Google Shape;1641;p21"/>
          <p:cNvSpPr txBox="1"/>
          <p:nvPr>
            <p:ph type="title"/>
          </p:nvPr>
        </p:nvSpPr>
        <p:spPr>
          <a:xfrm>
            <a:off x="422275" y="9525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Principles of reliable data transfer</a:t>
            </a:r>
            <a:endParaRPr sz="4800"/>
          </a:p>
        </p:txBody>
      </p:sp>
      <p:sp>
        <p:nvSpPr>
          <p:cNvPr id="1642" name="Google Shape;1642;p21"/>
          <p:cNvSpPr txBox="1"/>
          <p:nvPr>
            <p:ph idx="1" type="body"/>
          </p:nvPr>
        </p:nvSpPr>
        <p:spPr>
          <a:xfrm>
            <a:off x="1104900" y="1516063"/>
            <a:ext cx="7658100" cy="83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important in application, transport, link layers</a:t>
            </a:r>
            <a:endParaRPr/>
          </a:p>
          <a:p>
            <a:pPr indent="-273049" lvl="1" marL="639763" rtl="0" algn="l">
              <a:spcBef>
                <a:spcPts val="550"/>
              </a:spcBef>
              <a:spcAft>
                <a:spcPts val="0"/>
              </a:spcAft>
              <a:buSzPts val="1680"/>
              <a:buFont typeface="Noto Sans Symbols"/>
              <a:buChar char="▪"/>
            </a:pPr>
            <a:r>
              <a:rPr lang="en-US"/>
              <a:t>top-10 list of important networking topics!</a:t>
            </a:r>
            <a:endParaRPr/>
          </a:p>
          <a:p>
            <a:pPr indent="-197168" lvl="0" marL="319088" rtl="0" algn="l">
              <a:spcBef>
                <a:spcPts val="700"/>
              </a:spcBef>
              <a:spcAft>
                <a:spcPts val="0"/>
              </a:spcAft>
              <a:buSzPts val="1920"/>
              <a:buFont typeface="Noto Sans Symbols"/>
              <a:buNone/>
            </a:pPr>
            <a:r>
              <a:t/>
            </a:r>
            <a:endParaRPr sz="3200"/>
          </a:p>
        </p:txBody>
      </p:sp>
      <p:sp>
        <p:nvSpPr>
          <p:cNvPr id="1643" name="Google Shape;1643;p21"/>
          <p:cNvSpPr txBox="1"/>
          <p:nvPr>
            <p:ph idx="2" type="body"/>
          </p:nvPr>
        </p:nvSpPr>
        <p:spPr>
          <a:xfrm>
            <a:off x="504825" y="5619750"/>
            <a:ext cx="7937400" cy="1057800"/>
          </a:xfrm>
          <a:prstGeom prst="rect">
            <a:avLst/>
          </a:prstGeom>
          <a:noFill/>
          <a:ln>
            <a:noFill/>
          </a:ln>
        </p:spPr>
        <p:txBody>
          <a:bodyPr anchorCtr="0" anchor="t" bIns="45700" lIns="91425" spcFirstLastPara="1" rIns="91425" wrap="square" tIns="45700">
            <a:noAutofit/>
          </a:bodyPr>
          <a:lstStyle/>
          <a:p>
            <a:pPr indent="-319088" lvl="0" marL="319088" rtl="0" algn="ctr">
              <a:spcBef>
                <a:spcPts val="0"/>
              </a:spcBef>
              <a:spcAft>
                <a:spcPts val="0"/>
              </a:spcAft>
              <a:buSzPts val="1440"/>
              <a:buFont typeface="Noto Sans Symbols"/>
              <a:buChar char="❖"/>
            </a:pPr>
            <a:r>
              <a:rPr lang="en-US" sz="2400"/>
              <a:t>characteristics of unreliable channel will determine complexity of reliable data transfer protocol (rdt)</a:t>
            </a:r>
            <a:endParaRPr/>
          </a:p>
        </p:txBody>
      </p:sp>
      <p:pic>
        <p:nvPicPr>
          <p:cNvPr descr="rdt_service" id="1644" name="Google Shape;1644;p21"/>
          <p:cNvPicPr preferRelativeResize="0"/>
          <p:nvPr/>
        </p:nvPicPr>
        <p:blipFill rotWithShape="1">
          <a:blip r:embed="rId4">
            <a:alphaModFix/>
          </a:blip>
          <a:srcRect b="0" l="0" r="0" t="0"/>
          <a:stretch/>
        </p:blipFill>
        <p:spPr>
          <a:xfrm>
            <a:off x="200525" y="2114550"/>
            <a:ext cx="8943476" cy="3365500"/>
          </a:xfrm>
          <a:prstGeom prst="rect">
            <a:avLst/>
          </a:prstGeom>
          <a:noFill/>
          <a:ln>
            <a:noFill/>
          </a:ln>
        </p:spPr>
      </p:pic>
      <p:sp>
        <p:nvSpPr>
          <p:cNvPr id="1645" name="Google Shape;1645;p21"/>
          <p:cNvSpPr/>
          <p:nvPr/>
        </p:nvSpPr>
        <p:spPr>
          <a:xfrm>
            <a:off x="3962400" y="3276600"/>
            <a:ext cx="4800600" cy="2209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22"/>
          <p:cNvSpPr txBox="1"/>
          <p:nvPr>
            <p:ph idx="2" type="body"/>
          </p:nvPr>
        </p:nvSpPr>
        <p:spPr>
          <a:xfrm>
            <a:off x="504825" y="5619750"/>
            <a:ext cx="7781925" cy="466725"/>
          </a:xfrm>
          <a:prstGeom prst="rect">
            <a:avLst/>
          </a:prstGeom>
          <a:noFill/>
          <a:ln>
            <a:noFill/>
          </a:ln>
        </p:spPr>
        <p:txBody>
          <a:bodyPr anchorCtr="0" anchor="t" bIns="45700" lIns="91425" spcFirstLastPara="1" rIns="91425" wrap="square" tIns="45700">
            <a:noAutofit/>
          </a:bodyPr>
          <a:lstStyle/>
          <a:p>
            <a:pPr indent="-319088" lvl="0" marL="319088" rtl="0" algn="ctr">
              <a:spcBef>
                <a:spcPts val="0"/>
              </a:spcBef>
              <a:spcAft>
                <a:spcPts val="0"/>
              </a:spcAft>
              <a:buSzPts val="1440"/>
              <a:buFont typeface="Noto Sans Symbols"/>
              <a:buChar char="❖"/>
            </a:pPr>
            <a:r>
              <a:rPr lang="en-US" sz="2400"/>
              <a:t>characteristics of unreliable channel will determine complexity of reliable data transfer protocol (rdt)</a:t>
            </a:r>
            <a:endParaRPr/>
          </a:p>
        </p:txBody>
      </p:sp>
      <p:pic>
        <p:nvPicPr>
          <p:cNvPr descr="rdt_service" id="1651" name="Google Shape;1651;p22"/>
          <p:cNvPicPr preferRelativeResize="0"/>
          <p:nvPr/>
        </p:nvPicPr>
        <p:blipFill rotWithShape="1">
          <a:blip r:embed="rId3">
            <a:alphaModFix/>
          </a:blip>
          <a:srcRect b="0" l="0" r="0" t="0"/>
          <a:stretch/>
        </p:blipFill>
        <p:spPr>
          <a:xfrm>
            <a:off x="819150" y="2114550"/>
            <a:ext cx="7623175" cy="3365500"/>
          </a:xfrm>
          <a:prstGeom prst="rect">
            <a:avLst/>
          </a:prstGeom>
          <a:noFill/>
          <a:ln>
            <a:noFill/>
          </a:ln>
        </p:spPr>
      </p:pic>
      <p:sp>
        <p:nvSpPr>
          <p:cNvPr id="1652" name="Google Shape;1652;p22"/>
          <p:cNvSpPr/>
          <p:nvPr/>
        </p:nvSpPr>
        <p:spPr>
          <a:xfrm>
            <a:off x="3962400" y="3352800"/>
            <a:ext cx="4648200" cy="1295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pic>
        <p:nvPicPr>
          <p:cNvPr descr="underline_base" id="1653" name="Google Shape;1653;p22"/>
          <p:cNvPicPr preferRelativeResize="0"/>
          <p:nvPr/>
        </p:nvPicPr>
        <p:blipFill rotWithShape="1">
          <a:blip r:embed="rId4">
            <a:alphaModFix/>
          </a:blip>
          <a:srcRect b="0" l="0" r="0" t="0"/>
          <a:stretch/>
        </p:blipFill>
        <p:spPr>
          <a:xfrm>
            <a:off x="430213" y="885825"/>
            <a:ext cx="7769225" cy="173038"/>
          </a:xfrm>
          <a:prstGeom prst="rect">
            <a:avLst/>
          </a:prstGeom>
          <a:noFill/>
          <a:ln>
            <a:noFill/>
          </a:ln>
        </p:spPr>
      </p:pic>
      <p:sp>
        <p:nvSpPr>
          <p:cNvPr id="1654" name="Google Shape;1654;p22"/>
          <p:cNvSpPr txBox="1"/>
          <p:nvPr>
            <p:ph type="title"/>
          </p:nvPr>
        </p:nvSpPr>
        <p:spPr>
          <a:xfrm>
            <a:off x="422275" y="9525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Principles of reliable data transfer</a:t>
            </a:r>
            <a:endParaRPr/>
          </a:p>
        </p:txBody>
      </p:sp>
      <p:sp>
        <p:nvSpPr>
          <p:cNvPr id="1655" name="Google Shape;1655;p22"/>
          <p:cNvSpPr txBox="1"/>
          <p:nvPr>
            <p:ph idx="1" type="body"/>
          </p:nvPr>
        </p:nvSpPr>
        <p:spPr>
          <a:xfrm>
            <a:off x="1143000" y="1434623"/>
            <a:ext cx="7658100" cy="83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important in application, transport, link layers</a:t>
            </a:r>
            <a:endParaRPr/>
          </a:p>
          <a:p>
            <a:pPr indent="-273049" lvl="1" marL="639763" rtl="0" algn="l">
              <a:spcBef>
                <a:spcPts val="550"/>
              </a:spcBef>
              <a:spcAft>
                <a:spcPts val="0"/>
              </a:spcAft>
              <a:buSzPts val="1680"/>
              <a:buFont typeface="Noto Sans Symbols"/>
              <a:buChar char="▪"/>
            </a:pPr>
            <a:r>
              <a:rPr lang="en-US"/>
              <a:t>top-10 list of important networking topics!</a:t>
            </a:r>
            <a:endParaRPr/>
          </a:p>
          <a:p>
            <a:pPr indent="-197168" lvl="0" marL="319088" rtl="0" algn="l">
              <a:spcBef>
                <a:spcPts val="700"/>
              </a:spcBef>
              <a:spcAft>
                <a:spcPts val="0"/>
              </a:spcAft>
              <a:buSzPts val="1920"/>
              <a:buFont typeface="Noto Sans Symbols"/>
              <a:buNone/>
            </a:pPr>
            <a:r>
              <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3"/>
          <p:cNvSpPr txBox="1"/>
          <p:nvPr>
            <p:ph idx="2" type="body"/>
          </p:nvPr>
        </p:nvSpPr>
        <p:spPr>
          <a:xfrm>
            <a:off x="504825" y="5753417"/>
            <a:ext cx="8220075" cy="933450"/>
          </a:xfrm>
          <a:prstGeom prst="rect">
            <a:avLst/>
          </a:prstGeom>
          <a:noFill/>
          <a:ln>
            <a:noFill/>
          </a:ln>
        </p:spPr>
        <p:txBody>
          <a:bodyPr anchorCtr="0" anchor="t" bIns="45700" lIns="91425" spcFirstLastPara="1" rIns="91425" wrap="square" tIns="45700">
            <a:noAutofit/>
          </a:bodyPr>
          <a:lstStyle/>
          <a:p>
            <a:pPr indent="-319088" lvl="0" marL="319088" rtl="0" algn="ctr">
              <a:spcBef>
                <a:spcPts val="0"/>
              </a:spcBef>
              <a:spcAft>
                <a:spcPts val="0"/>
              </a:spcAft>
              <a:buSzPts val="1440"/>
              <a:buFont typeface="Noto Sans Symbols"/>
              <a:buChar char="❖"/>
            </a:pPr>
            <a:r>
              <a:rPr lang="en-US" sz="2400"/>
              <a:t>characteristics of unreliable channel will determine complexity of reliable data transfer protocol (rdt)</a:t>
            </a:r>
            <a:endParaRPr/>
          </a:p>
        </p:txBody>
      </p:sp>
      <p:pic>
        <p:nvPicPr>
          <p:cNvPr descr="rdt_service" id="1662" name="Google Shape;1662;p23"/>
          <p:cNvPicPr preferRelativeResize="0"/>
          <p:nvPr/>
        </p:nvPicPr>
        <p:blipFill rotWithShape="1">
          <a:blip r:embed="rId3">
            <a:alphaModFix/>
          </a:blip>
          <a:srcRect b="0" l="0" r="0" t="0"/>
          <a:stretch/>
        </p:blipFill>
        <p:spPr>
          <a:xfrm>
            <a:off x="819150" y="2114550"/>
            <a:ext cx="7623175" cy="3365500"/>
          </a:xfrm>
          <a:prstGeom prst="rect">
            <a:avLst/>
          </a:prstGeom>
          <a:noFill/>
          <a:ln>
            <a:noFill/>
          </a:ln>
        </p:spPr>
      </p:pic>
      <p:sp>
        <p:nvSpPr>
          <p:cNvPr id="1663" name="Google Shape;1663;p23"/>
          <p:cNvSpPr txBox="1"/>
          <p:nvPr>
            <p:ph idx="1" type="body"/>
          </p:nvPr>
        </p:nvSpPr>
        <p:spPr>
          <a:xfrm>
            <a:off x="1066800" y="1374458"/>
            <a:ext cx="7658100" cy="83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important in application, transport, link layers</a:t>
            </a:r>
            <a:endParaRPr/>
          </a:p>
          <a:p>
            <a:pPr indent="-273049" lvl="1" marL="639763" rtl="0" algn="l">
              <a:spcBef>
                <a:spcPts val="550"/>
              </a:spcBef>
              <a:spcAft>
                <a:spcPts val="0"/>
              </a:spcAft>
              <a:buSzPts val="1680"/>
              <a:buFont typeface="Noto Sans Symbols"/>
              <a:buChar char="▪"/>
            </a:pPr>
            <a:r>
              <a:rPr lang="en-US"/>
              <a:t>top-10 list of important networking topics!</a:t>
            </a:r>
            <a:endParaRPr/>
          </a:p>
          <a:p>
            <a:pPr indent="-197168" lvl="0" marL="319088" rtl="0" algn="l">
              <a:spcBef>
                <a:spcPts val="700"/>
              </a:spcBef>
              <a:spcAft>
                <a:spcPts val="0"/>
              </a:spcAft>
              <a:buSzPts val="1920"/>
              <a:buFont typeface="Noto Sans Symbols"/>
              <a:buNone/>
            </a:pPr>
            <a:r>
              <a:t/>
            </a:r>
            <a:endParaRPr sz="3200"/>
          </a:p>
        </p:txBody>
      </p:sp>
      <p:pic>
        <p:nvPicPr>
          <p:cNvPr descr="underline_base" id="1664" name="Google Shape;1664;p23"/>
          <p:cNvPicPr preferRelativeResize="0"/>
          <p:nvPr/>
        </p:nvPicPr>
        <p:blipFill rotWithShape="1">
          <a:blip r:embed="rId4">
            <a:alphaModFix/>
          </a:blip>
          <a:srcRect b="0" l="0" r="0" t="0"/>
          <a:stretch/>
        </p:blipFill>
        <p:spPr>
          <a:xfrm>
            <a:off x="430213" y="885825"/>
            <a:ext cx="7769225" cy="173038"/>
          </a:xfrm>
          <a:prstGeom prst="rect">
            <a:avLst/>
          </a:prstGeom>
          <a:noFill/>
          <a:ln>
            <a:noFill/>
          </a:ln>
        </p:spPr>
      </p:pic>
      <p:sp>
        <p:nvSpPr>
          <p:cNvPr id="1665" name="Google Shape;1665;p23"/>
          <p:cNvSpPr txBox="1"/>
          <p:nvPr>
            <p:ph type="title"/>
          </p:nvPr>
        </p:nvSpPr>
        <p:spPr>
          <a:xfrm>
            <a:off x="422275" y="95250"/>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Principles of reliable data transfer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pic>
        <p:nvPicPr>
          <p:cNvPr descr="underline_base" id="1670" name="Google Shape;1670;p24"/>
          <p:cNvPicPr preferRelativeResize="0"/>
          <p:nvPr/>
        </p:nvPicPr>
        <p:blipFill rotWithShape="1">
          <a:blip r:embed="rId3">
            <a:alphaModFix/>
          </a:blip>
          <a:srcRect b="0" l="0" r="0" t="0"/>
          <a:stretch/>
        </p:blipFill>
        <p:spPr>
          <a:xfrm>
            <a:off x="412750" y="831850"/>
            <a:ext cx="7313613" cy="134938"/>
          </a:xfrm>
          <a:prstGeom prst="rect">
            <a:avLst/>
          </a:prstGeom>
          <a:noFill/>
          <a:ln>
            <a:noFill/>
          </a:ln>
        </p:spPr>
      </p:pic>
      <p:sp>
        <p:nvSpPr>
          <p:cNvPr id="1671" name="Google Shape;1671;p24"/>
          <p:cNvSpPr txBox="1"/>
          <p:nvPr>
            <p:ph type="title"/>
          </p:nvPr>
        </p:nvSpPr>
        <p:spPr>
          <a:xfrm>
            <a:off x="411163" y="193675"/>
            <a:ext cx="7772400" cy="88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Reliable data transfer: getting started</a:t>
            </a:r>
            <a:endParaRPr/>
          </a:p>
        </p:txBody>
      </p:sp>
      <p:pic>
        <p:nvPicPr>
          <p:cNvPr descr="rdt_part2" id="1672" name="Google Shape;1672;p24"/>
          <p:cNvPicPr preferRelativeResize="0"/>
          <p:nvPr/>
        </p:nvPicPr>
        <p:blipFill rotWithShape="1">
          <a:blip r:embed="rId4">
            <a:alphaModFix/>
          </a:blip>
          <a:srcRect b="0" l="0" r="0" t="0"/>
          <a:stretch/>
        </p:blipFill>
        <p:spPr>
          <a:xfrm>
            <a:off x="1562100" y="2652713"/>
            <a:ext cx="5969000" cy="2386012"/>
          </a:xfrm>
          <a:prstGeom prst="rect">
            <a:avLst/>
          </a:prstGeom>
          <a:noFill/>
          <a:ln>
            <a:noFill/>
          </a:ln>
        </p:spPr>
      </p:pic>
      <p:sp>
        <p:nvSpPr>
          <p:cNvPr id="1673" name="Google Shape;1673;p24"/>
          <p:cNvSpPr txBox="1"/>
          <p:nvPr/>
        </p:nvSpPr>
        <p:spPr>
          <a:xfrm>
            <a:off x="1060968" y="3200559"/>
            <a:ext cx="779381"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3200">
                <a:solidFill>
                  <a:srgbClr val="000099"/>
                </a:solidFill>
                <a:latin typeface="Arial"/>
                <a:ea typeface="Arial"/>
                <a:cs typeface="Arial"/>
                <a:sym typeface="Arial"/>
              </a:rPr>
              <a:t>send</a:t>
            </a:r>
            <a:endParaRPr/>
          </a:p>
          <a:p>
            <a:pPr indent="0" lvl="0" marL="0" marR="0" rtl="0" algn="ctr">
              <a:spcBef>
                <a:spcPts val="0"/>
              </a:spcBef>
              <a:spcAft>
                <a:spcPts val="0"/>
              </a:spcAft>
              <a:buNone/>
            </a:pPr>
            <a:r>
              <a:rPr i="0" lang="en-US" sz="3200">
                <a:solidFill>
                  <a:srgbClr val="000099"/>
                </a:solidFill>
                <a:latin typeface="Arial"/>
                <a:ea typeface="Arial"/>
                <a:cs typeface="Arial"/>
                <a:sym typeface="Arial"/>
              </a:rPr>
              <a:t>side</a:t>
            </a:r>
            <a:endParaRPr/>
          </a:p>
        </p:txBody>
      </p:sp>
      <p:sp>
        <p:nvSpPr>
          <p:cNvPr id="1674" name="Google Shape;1674;p24"/>
          <p:cNvSpPr txBox="1"/>
          <p:nvPr/>
        </p:nvSpPr>
        <p:spPr>
          <a:xfrm>
            <a:off x="7265644" y="3116263"/>
            <a:ext cx="1023037"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3200">
                <a:solidFill>
                  <a:srgbClr val="000099"/>
                </a:solidFill>
                <a:latin typeface="Arial"/>
                <a:ea typeface="Arial"/>
                <a:cs typeface="Arial"/>
                <a:sym typeface="Arial"/>
              </a:rPr>
              <a:t>receive</a:t>
            </a:r>
            <a:endParaRPr/>
          </a:p>
          <a:p>
            <a:pPr indent="0" lvl="0" marL="0" marR="0" rtl="0" algn="ctr">
              <a:spcBef>
                <a:spcPts val="0"/>
              </a:spcBef>
              <a:spcAft>
                <a:spcPts val="0"/>
              </a:spcAft>
              <a:buNone/>
            </a:pPr>
            <a:r>
              <a:rPr i="0" lang="en-US" sz="3200">
                <a:solidFill>
                  <a:srgbClr val="000099"/>
                </a:solidFill>
                <a:latin typeface="Arial"/>
                <a:ea typeface="Arial"/>
                <a:cs typeface="Arial"/>
                <a:sym typeface="Arial"/>
              </a:rPr>
              <a:t>side</a:t>
            </a:r>
            <a:endParaRPr/>
          </a:p>
        </p:txBody>
      </p:sp>
      <p:grpSp>
        <p:nvGrpSpPr>
          <p:cNvPr id="1675" name="Google Shape;1675;p24"/>
          <p:cNvGrpSpPr/>
          <p:nvPr/>
        </p:nvGrpSpPr>
        <p:grpSpPr>
          <a:xfrm>
            <a:off x="180976" y="1547813"/>
            <a:ext cx="4581526" cy="1328738"/>
            <a:chOff x="114" y="975"/>
            <a:chExt cx="2886" cy="837"/>
          </a:xfrm>
        </p:grpSpPr>
        <p:sp>
          <p:nvSpPr>
            <p:cNvPr id="1676" name="Google Shape;1676;p24"/>
            <p:cNvSpPr txBox="1"/>
            <p:nvPr/>
          </p:nvSpPr>
          <p:spPr>
            <a:xfrm>
              <a:off x="143" y="975"/>
              <a:ext cx="2857" cy="5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0000"/>
                  </a:solidFill>
                  <a:latin typeface="Arial"/>
                  <a:ea typeface="Arial"/>
                  <a:cs typeface="Arial"/>
                  <a:sym typeface="Arial"/>
                </a:rPr>
                <a:t>rdt_send():</a:t>
              </a:r>
              <a:r>
                <a:rPr i="0" lang="en-US" sz="2400">
                  <a:solidFill>
                    <a:schemeClr val="dk1"/>
                  </a:solidFill>
                  <a:latin typeface="Arial"/>
                  <a:ea typeface="Arial"/>
                  <a:cs typeface="Arial"/>
                  <a:sym typeface="Arial"/>
                </a:rPr>
                <a:t> called from above, (e.g., by app.). Passed data to deliver to receiver upper layer</a:t>
              </a:r>
              <a:endParaRPr i="0" sz="3200">
                <a:solidFill>
                  <a:schemeClr val="dk1"/>
                </a:solidFill>
                <a:latin typeface="Arial"/>
                <a:ea typeface="Arial"/>
                <a:cs typeface="Arial"/>
                <a:sym typeface="Arial"/>
              </a:endParaRPr>
            </a:p>
          </p:txBody>
        </p:sp>
        <p:grpSp>
          <p:nvGrpSpPr>
            <p:cNvPr id="1677" name="Google Shape;1677;p24"/>
            <p:cNvGrpSpPr/>
            <p:nvPr/>
          </p:nvGrpSpPr>
          <p:grpSpPr>
            <a:xfrm>
              <a:off x="114" y="999"/>
              <a:ext cx="2814" cy="813"/>
              <a:chOff x="114" y="1011"/>
              <a:chExt cx="2814" cy="813"/>
            </a:xfrm>
          </p:grpSpPr>
          <p:cxnSp>
            <p:nvCxnSpPr>
              <p:cNvPr id="1678" name="Google Shape;1678;p24"/>
              <p:cNvCxnSpPr/>
              <p:nvPr/>
            </p:nvCxnSpPr>
            <p:spPr>
              <a:xfrm>
                <a:off x="942" y="1500"/>
                <a:ext cx="174" cy="324"/>
              </a:xfrm>
              <a:prstGeom prst="straightConnector1">
                <a:avLst/>
              </a:prstGeom>
              <a:noFill/>
              <a:ln cap="flat" cmpd="sng" w="19050">
                <a:solidFill>
                  <a:srgbClr val="FF0000"/>
                </a:solidFill>
                <a:prstDash val="solid"/>
                <a:round/>
                <a:headEnd len="med" w="med" type="none"/>
                <a:tailEnd len="med" w="med" type="triangle"/>
              </a:ln>
            </p:spPr>
          </p:cxnSp>
          <p:sp>
            <p:nvSpPr>
              <p:cNvPr id="1679" name="Google Shape;1679;p24"/>
              <p:cNvSpPr/>
              <p:nvPr/>
            </p:nvSpPr>
            <p:spPr>
              <a:xfrm>
                <a:off x="114" y="1011"/>
                <a:ext cx="2814" cy="5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3200">
                  <a:solidFill>
                    <a:schemeClr val="dk1"/>
                  </a:solidFill>
                  <a:latin typeface="Arial"/>
                  <a:ea typeface="Arial"/>
                  <a:cs typeface="Arial"/>
                  <a:sym typeface="Arial"/>
                </a:endParaRPr>
              </a:p>
            </p:txBody>
          </p:sp>
        </p:grpSp>
      </p:grpSp>
      <p:grpSp>
        <p:nvGrpSpPr>
          <p:cNvPr id="1680" name="Google Shape;1680;p24"/>
          <p:cNvGrpSpPr/>
          <p:nvPr/>
        </p:nvGrpSpPr>
        <p:grpSpPr>
          <a:xfrm>
            <a:off x="276225" y="4381501"/>
            <a:ext cx="4502150" cy="2146301"/>
            <a:chOff x="174" y="2760"/>
            <a:chExt cx="2370" cy="1352"/>
          </a:xfrm>
        </p:grpSpPr>
        <p:sp>
          <p:nvSpPr>
            <p:cNvPr id="1681" name="Google Shape;1681;p24"/>
            <p:cNvSpPr txBox="1"/>
            <p:nvPr/>
          </p:nvSpPr>
          <p:spPr>
            <a:xfrm>
              <a:off x="233" y="3356"/>
              <a:ext cx="2311" cy="7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0000"/>
                  </a:solidFill>
                  <a:latin typeface="Arial"/>
                  <a:ea typeface="Arial"/>
                  <a:cs typeface="Arial"/>
                  <a:sym typeface="Arial"/>
                </a:rPr>
                <a:t>udt_send():</a:t>
              </a:r>
              <a:r>
                <a:rPr i="0" lang="en-US" sz="2400">
                  <a:solidFill>
                    <a:schemeClr val="dk1"/>
                  </a:solidFill>
                  <a:latin typeface="Arial"/>
                  <a:ea typeface="Arial"/>
                  <a:cs typeface="Arial"/>
                  <a:sym typeface="Arial"/>
                </a:rPr>
                <a:t> called by rdt, to transfer packet over unreliable channel to receiver</a:t>
              </a:r>
              <a:endParaRPr i="0" sz="3200">
                <a:solidFill>
                  <a:schemeClr val="dk1"/>
                </a:solidFill>
                <a:latin typeface="Arial"/>
                <a:ea typeface="Arial"/>
                <a:cs typeface="Arial"/>
                <a:sym typeface="Arial"/>
              </a:endParaRPr>
            </a:p>
          </p:txBody>
        </p:sp>
        <p:grpSp>
          <p:nvGrpSpPr>
            <p:cNvPr id="1682" name="Google Shape;1682;p24"/>
            <p:cNvGrpSpPr/>
            <p:nvPr/>
          </p:nvGrpSpPr>
          <p:grpSpPr>
            <a:xfrm>
              <a:off x="174" y="2760"/>
              <a:ext cx="2370" cy="1170"/>
              <a:chOff x="174" y="2760"/>
              <a:chExt cx="2370" cy="1170"/>
            </a:xfrm>
          </p:grpSpPr>
          <p:cxnSp>
            <p:nvCxnSpPr>
              <p:cNvPr id="1683" name="Google Shape;1683;p24"/>
              <p:cNvCxnSpPr/>
              <p:nvPr/>
            </p:nvCxnSpPr>
            <p:spPr>
              <a:xfrm flipH="1" rot="10800000">
                <a:off x="882" y="2760"/>
                <a:ext cx="228" cy="606"/>
              </a:xfrm>
              <a:prstGeom prst="straightConnector1">
                <a:avLst/>
              </a:prstGeom>
              <a:noFill/>
              <a:ln cap="flat" cmpd="sng" w="19050">
                <a:solidFill>
                  <a:srgbClr val="FF0000"/>
                </a:solidFill>
                <a:prstDash val="solid"/>
                <a:round/>
                <a:headEnd len="med" w="med" type="none"/>
                <a:tailEnd len="med" w="med" type="triangle"/>
              </a:ln>
            </p:spPr>
          </p:cxnSp>
          <p:sp>
            <p:nvSpPr>
              <p:cNvPr id="1684" name="Google Shape;1684;p24"/>
              <p:cNvSpPr/>
              <p:nvPr/>
            </p:nvSpPr>
            <p:spPr>
              <a:xfrm>
                <a:off x="174" y="3372"/>
                <a:ext cx="2370" cy="55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3200">
                  <a:solidFill>
                    <a:schemeClr val="dk1"/>
                  </a:solidFill>
                  <a:latin typeface="Arial"/>
                  <a:ea typeface="Arial"/>
                  <a:cs typeface="Arial"/>
                  <a:sym typeface="Arial"/>
                </a:endParaRPr>
              </a:p>
            </p:txBody>
          </p:sp>
        </p:grpSp>
      </p:grpSp>
      <p:grpSp>
        <p:nvGrpSpPr>
          <p:cNvPr id="1685" name="Google Shape;1685;p24"/>
          <p:cNvGrpSpPr/>
          <p:nvPr/>
        </p:nvGrpSpPr>
        <p:grpSpPr>
          <a:xfrm>
            <a:off x="4922838" y="4362451"/>
            <a:ext cx="3965575" cy="1868488"/>
            <a:chOff x="3101" y="2748"/>
            <a:chExt cx="2498" cy="1177"/>
          </a:xfrm>
        </p:grpSpPr>
        <p:sp>
          <p:nvSpPr>
            <p:cNvPr id="1686" name="Google Shape;1686;p24"/>
            <p:cNvSpPr txBox="1"/>
            <p:nvPr/>
          </p:nvSpPr>
          <p:spPr>
            <a:xfrm>
              <a:off x="3101" y="3368"/>
              <a:ext cx="2498" cy="5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0000"/>
                  </a:solidFill>
                  <a:latin typeface="Arial"/>
                  <a:ea typeface="Arial"/>
                  <a:cs typeface="Arial"/>
                  <a:sym typeface="Arial"/>
                </a:rPr>
                <a:t>rdt_rcv():</a:t>
              </a:r>
              <a:r>
                <a:rPr i="0" lang="en-US" sz="2400">
                  <a:solidFill>
                    <a:schemeClr val="dk1"/>
                  </a:solidFill>
                  <a:latin typeface="Arial"/>
                  <a:ea typeface="Arial"/>
                  <a:cs typeface="Arial"/>
                  <a:sym typeface="Arial"/>
                </a:rPr>
                <a:t> called when packet arrives on rcv-side of channel</a:t>
              </a:r>
              <a:endParaRPr i="0" sz="3200">
                <a:solidFill>
                  <a:schemeClr val="dk1"/>
                </a:solidFill>
                <a:latin typeface="Arial"/>
                <a:ea typeface="Arial"/>
                <a:cs typeface="Arial"/>
                <a:sym typeface="Arial"/>
              </a:endParaRPr>
            </a:p>
          </p:txBody>
        </p:sp>
        <p:grpSp>
          <p:nvGrpSpPr>
            <p:cNvPr id="1687" name="Google Shape;1687;p24"/>
            <p:cNvGrpSpPr/>
            <p:nvPr/>
          </p:nvGrpSpPr>
          <p:grpSpPr>
            <a:xfrm>
              <a:off x="3162" y="2748"/>
              <a:ext cx="2370" cy="1177"/>
              <a:chOff x="3162" y="2748"/>
              <a:chExt cx="2370" cy="1177"/>
            </a:xfrm>
          </p:grpSpPr>
          <p:cxnSp>
            <p:nvCxnSpPr>
              <p:cNvPr id="1688" name="Google Shape;1688;p24"/>
              <p:cNvCxnSpPr/>
              <p:nvPr/>
            </p:nvCxnSpPr>
            <p:spPr>
              <a:xfrm rot="10800000">
                <a:off x="4596" y="2748"/>
                <a:ext cx="300" cy="630"/>
              </a:xfrm>
              <a:prstGeom prst="straightConnector1">
                <a:avLst/>
              </a:prstGeom>
              <a:noFill/>
              <a:ln cap="flat" cmpd="sng" w="19050">
                <a:solidFill>
                  <a:srgbClr val="FF0000"/>
                </a:solidFill>
                <a:prstDash val="solid"/>
                <a:round/>
                <a:headEnd len="med" w="med" type="none"/>
                <a:tailEnd len="med" w="med" type="triangle"/>
              </a:ln>
            </p:spPr>
          </p:cxnSp>
          <p:sp>
            <p:nvSpPr>
              <p:cNvPr id="1689" name="Google Shape;1689;p24"/>
              <p:cNvSpPr/>
              <p:nvPr/>
            </p:nvSpPr>
            <p:spPr>
              <a:xfrm>
                <a:off x="3162" y="3390"/>
                <a:ext cx="2370" cy="535"/>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3200">
                  <a:solidFill>
                    <a:schemeClr val="dk1"/>
                  </a:solidFill>
                  <a:latin typeface="Arial"/>
                  <a:ea typeface="Arial"/>
                  <a:cs typeface="Arial"/>
                  <a:sym typeface="Arial"/>
                </a:endParaRPr>
              </a:p>
            </p:txBody>
          </p:sp>
        </p:grpSp>
      </p:grpSp>
      <p:grpSp>
        <p:nvGrpSpPr>
          <p:cNvPr id="1690" name="Google Shape;1690;p24"/>
          <p:cNvGrpSpPr/>
          <p:nvPr/>
        </p:nvGrpSpPr>
        <p:grpSpPr>
          <a:xfrm>
            <a:off x="4981575" y="1470025"/>
            <a:ext cx="3762375" cy="1349375"/>
            <a:chOff x="3138" y="926"/>
            <a:chExt cx="2370" cy="850"/>
          </a:xfrm>
        </p:grpSpPr>
        <p:sp>
          <p:nvSpPr>
            <p:cNvPr id="1691" name="Google Shape;1691;p24"/>
            <p:cNvSpPr txBox="1"/>
            <p:nvPr/>
          </p:nvSpPr>
          <p:spPr>
            <a:xfrm>
              <a:off x="3215" y="926"/>
              <a:ext cx="2078" cy="5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a:solidFill>
                    <a:srgbClr val="FF0000"/>
                  </a:solidFill>
                  <a:latin typeface="Arial"/>
                  <a:ea typeface="Arial"/>
                  <a:cs typeface="Arial"/>
                  <a:sym typeface="Arial"/>
                </a:rPr>
                <a:t>deliver_data():</a:t>
              </a:r>
              <a:r>
                <a:rPr i="0" lang="en-US" sz="2400">
                  <a:solidFill>
                    <a:schemeClr val="dk1"/>
                  </a:solidFill>
                  <a:latin typeface="Arial"/>
                  <a:ea typeface="Arial"/>
                  <a:cs typeface="Arial"/>
                  <a:sym typeface="Arial"/>
                </a:rPr>
                <a:t> called by </a:t>
              </a:r>
              <a:r>
                <a:rPr b="1" i="0" lang="en-US" sz="2400">
                  <a:solidFill>
                    <a:schemeClr val="dk1"/>
                  </a:solidFill>
                  <a:latin typeface="Arial"/>
                  <a:ea typeface="Arial"/>
                  <a:cs typeface="Arial"/>
                  <a:sym typeface="Arial"/>
                </a:rPr>
                <a:t>rdt</a:t>
              </a:r>
              <a:r>
                <a:rPr i="0" lang="en-US" sz="2400">
                  <a:solidFill>
                    <a:schemeClr val="dk1"/>
                  </a:solidFill>
                  <a:latin typeface="Arial"/>
                  <a:ea typeface="Arial"/>
                  <a:cs typeface="Arial"/>
                  <a:sym typeface="Arial"/>
                </a:rPr>
                <a:t> to deliver data to upper</a:t>
              </a:r>
              <a:endParaRPr i="0" sz="3200">
                <a:solidFill>
                  <a:schemeClr val="dk1"/>
                </a:solidFill>
                <a:latin typeface="Arial"/>
                <a:ea typeface="Arial"/>
                <a:cs typeface="Arial"/>
                <a:sym typeface="Arial"/>
              </a:endParaRPr>
            </a:p>
          </p:txBody>
        </p:sp>
        <p:grpSp>
          <p:nvGrpSpPr>
            <p:cNvPr id="1692" name="Google Shape;1692;p24"/>
            <p:cNvGrpSpPr/>
            <p:nvPr/>
          </p:nvGrpSpPr>
          <p:grpSpPr>
            <a:xfrm>
              <a:off x="3138" y="942"/>
              <a:ext cx="2370" cy="834"/>
              <a:chOff x="3138" y="942"/>
              <a:chExt cx="2370" cy="834"/>
            </a:xfrm>
          </p:grpSpPr>
          <p:cxnSp>
            <p:nvCxnSpPr>
              <p:cNvPr id="1693" name="Google Shape;1693;p24"/>
              <p:cNvCxnSpPr/>
              <p:nvPr/>
            </p:nvCxnSpPr>
            <p:spPr>
              <a:xfrm flipH="1">
                <a:off x="4560" y="1344"/>
                <a:ext cx="150" cy="432"/>
              </a:xfrm>
              <a:prstGeom prst="straightConnector1">
                <a:avLst/>
              </a:prstGeom>
              <a:noFill/>
              <a:ln cap="flat" cmpd="sng" w="19050">
                <a:solidFill>
                  <a:srgbClr val="FF0000"/>
                </a:solidFill>
                <a:prstDash val="solid"/>
                <a:round/>
                <a:headEnd len="med" w="med" type="none"/>
                <a:tailEnd len="med" w="med" type="triangle"/>
              </a:ln>
            </p:spPr>
          </p:cxnSp>
          <p:sp>
            <p:nvSpPr>
              <p:cNvPr id="1694" name="Google Shape;1694;p24"/>
              <p:cNvSpPr/>
              <p:nvPr/>
            </p:nvSpPr>
            <p:spPr>
              <a:xfrm>
                <a:off x="3138" y="942"/>
                <a:ext cx="2370" cy="50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3200">
                  <a:solidFill>
                    <a:schemeClr val="dk1"/>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1000"/>
                                        <p:tgtEl>
                                          <p:spTgt spid="1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5"/>
          <p:cNvSpPr txBox="1"/>
          <p:nvPr>
            <p:ph idx="1" type="body"/>
          </p:nvPr>
        </p:nvSpPr>
        <p:spPr>
          <a:xfrm>
            <a:off x="609600" y="1514475"/>
            <a:ext cx="8534400" cy="278765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440"/>
              <a:buFont typeface="Noto Sans Symbols"/>
              <a:buNone/>
            </a:pPr>
            <a:r>
              <a:rPr lang="en-US" sz="2400">
                <a:solidFill>
                  <a:srgbClr val="CC0000"/>
                </a:solidFill>
              </a:rPr>
              <a:t>we’ll:</a:t>
            </a:r>
            <a:endParaRPr/>
          </a:p>
          <a:p>
            <a:pPr indent="-319088" lvl="0" marL="319088" rtl="0" algn="l">
              <a:spcBef>
                <a:spcPts val="700"/>
              </a:spcBef>
              <a:spcAft>
                <a:spcPts val="0"/>
              </a:spcAft>
              <a:buSzPts val="1440"/>
              <a:buChar char="◻"/>
            </a:pPr>
            <a:r>
              <a:rPr lang="en-US" sz="2400"/>
              <a:t>incrementally develop sender and receiver sides of </a:t>
            </a:r>
            <a:r>
              <a:rPr lang="en-US" sz="2400" u="sng">
                <a:solidFill>
                  <a:srgbClr val="CC0000"/>
                </a:solidFill>
              </a:rPr>
              <a:t>r</a:t>
            </a:r>
            <a:r>
              <a:rPr lang="en-US" sz="2400"/>
              <a:t>eliable </a:t>
            </a:r>
            <a:r>
              <a:rPr lang="en-US" sz="2400" u="sng">
                <a:solidFill>
                  <a:srgbClr val="CC0000"/>
                </a:solidFill>
              </a:rPr>
              <a:t>d</a:t>
            </a:r>
            <a:r>
              <a:rPr lang="en-US" sz="2400"/>
              <a:t>ata </a:t>
            </a:r>
            <a:r>
              <a:rPr lang="en-US" sz="2400" u="sng">
                <a:solidFill>
                  <a:srgbClr val="CC0000"/>
                </a:solidFill>
              </a:rPr>
              <a:t>t</a:t>
            </a:r>
            <a:r>
              <a:rPr lang="en-US" sz="2400"/>
              <a:t>ransfer protocol (rdt)</a:t>
            </a:r>
            <a:endParaRPr/>
          </a:p>
          <a:p>
            <a:pPr indent="-319088" lvl="0" marL="319088" rtl="0" algn="l">
              <a:spcBef>
                <a:spcPts val="700"/>
              </a:spcBef>
              <a:spcAft>
                <a:spcPts val="0"/>
              </a:spcAft>
              <a:buSzPts val="1440"/>
              <a:buChar char="◻"/>
            </a:pPr>
            <a:r>
              <a:rPr lang="en-US" sz="2400"/>
              <a:t>consider only unidirectional data transfer</a:t>
            </a:r>
            <a:endParaRPr/>
          </a:p>
          <a:p>
            <a:pPr indent="-273049" lvl="1" marL="639763" rtl="0" algn="l">
              <a:spcBef>
                <a:spcPts val="550"/>
              </a:spcBef>
              <a:spcAft>
                <a:spcPts val="0"/>
              </a:spcAft>
              <a:buSzPts val="1680"/>
              <a:buChar char="🞑"/>
            </a:pPr>
            <a:r>
              <a:rPr lang="en-US"/>
              <a:t>but control info will flow on both directions!</a:t>
            </a:r>
            <a:endParaRPr/>
          </a:p>
          <a:p>
            <a:pPr indent="-319088" lvl="0" marL="319088" rtl="0" algn="l">
              <a:spcBef>
                <a:spcPts val="700"/>
              </a:spcBef>
              <a:spcAft>
                <a:spcPts val="0"/>
              </a:spcAft>
              <a:buSzPts val="1440"/>
              <a:buChar char="◻"/>
            </a:pPr>
            <a:r>
              <a:rPr lang="en-US" sz="2400"/>
              <a:t>use finite state machines (FSM)  to specify sender and receiver</a:t>
            </a:r>
            <a:endParaRPr/>
          </a:p>
        </p:txBody>
      </p:sp>
      <p:sp>
        <p:nvSpPr>
          <p:cNvPr id="1700" name="Google Shape;1700;p25"/>
          <p:cNvSpPr/>
          <p:nvPr/>
        </p:nvSpPr>
        <p:spPr>
          <a:xfrm>
            <a:off x="3141663" y="5170488"/>
            <a:ext cx="809625" cy="876300"/>
          </a:xfrm>
          <a:prstGeom prst="ellipse">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01" name="Google Shape;1701;p25"/>
          <p:cNvSpPr/>
          <p:nvPr/>
        </p:nvSpPr>
        <p:spPr>
          <a:xfrm>
            <a:off x="3076575" y="5203825"/>
            <a:ext cx="809625" cy="876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02" name="Google Shape;1702;p25"/>
          <p:cNvSpPr txBox="1"/>
          <p:nvPr/>
        </p:nvSpPr>
        <p:spPr>
          <a:xfrm>
            <a:off x="3084513" y="5334000"/>
            <a:ext cx="735012" cy="7016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000">
                <a:solidFill>
                  <a:schemeClr val="dk1"/>
                </a:solidFill>
                <a:latin typeface="Tahoma"/>
                <a:ea typeface="Tahoma"/>
                <a:cs typeface="Tahoma"/>
                <a:sym typeface="Tahoma"/>
              </a:rPr>
              <a:t>state</a:t>
            </a:r>
            <a:endParaRPr/>
          </a:p>
          <a:p>
            <a:pPr indent="0" lvl="0" marL="0" marR="0" rtl="0" algn="ctr">
              <a:spcBef>
                <a:spcPts val="0"/>
              </a:spcBef>
              <a:spcAft>
                <a:spcPts val="0"/>
              </a:spcAft>
              <a:buNone/>
            </a:pPr>
            <a:r>
              <a:rPr i="0" lang="en-US" sz="2000">
                <a:solidFill>
                  <a:schemeClr val="dk1"/>
                </a:solidFill>
                <a:latin typeface="Tahoma"/>
                <a:ea typeface="Tahoma"/>
                <a:cs typeface="Tahoma"/>
                <a:sym typeface="Tahoma"/>
              </a:rPr>
              <a:t>1</a:t>
            </a:r>
            <a:endParaRPr/>
          </a:p>
        </p:txBody>
      </p:sp>
      <p:sp>
        <p:nvSpPr>
          <p:cNvPr id="1703" name="Google Shape;1703;p25"/>
          <p:cNvSpPr/>
          <p:nvPr/>
        </p:nvSpPr>
        <p:spPr>
          <a:xfrm>
            <a:off x="3962400" y="5156200"/>
            <a:ext cx="3952875" cy="285750"/>
          </a:xfrm>
          <a:custGeom>
            <a:rect b="b" l="l" r="r" t="t"/>
            <a:pathLst>
              <a:path extrusionOk="0" h="180" w="1446">
                <a:moveTo>
                  <a:pt x="0" y="180"/>
                </a:moveTo>
                <a:cubicBezTo>
                  <a:pt x="540" y="30"/>
                  <a:pt x="972" y="0"/>
                  <a:pt x="1446" y="168"/>
                </a:cubicBezTo>
              </a:path>
            </a:pathLst>
          </a:cu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04" name="Google Shape;1704;p25"/>
          <p:cNvSpPr/>
          <p:nvPr/>
        </p:nvSpPr>
        <p:spPr>
          <a:xfrm>
            <a:off x="7894638" y="5264150"/>
            <a:ext cx="809625" cy="876300"/>
          </a:xfrm>
          <a:prstGeom prst="ellipse">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05" name="Google Shape;1705;p25"/>
          <p:cNvSpPr/>
          <p:nvPr/>
        </p:nvSpPr>
        <p:spPr>
          <a:xfrm>
            <a:off x="7829550" y="5308600"/>
            <a:ext cx="809625" cy="876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06" name="Google Shape;1706;p25"/>
          <p:cNvSpPr txBox="1"/>
          <p:nvPr/>
        </p:nvSpPr>
        <p:spPr>
          <a:xfrm>
            <a:off x="7837488" y="5438775"/>
            <a:ext cx="735012" cy="7016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000">
                <a:solidFill>
                  <a:schemeClr val="dk1"/>
                </a:solidFill>
                <a:latin typeface="Tahoma"/>
                <a:ea typeface="Tahoma"/>
                <a:cs typeface="Tahoma"/>
                <a:sym typeface="Tahoma"/>
              </a:rPr>
              <a:t>state</a:t>
            </a:r>
            <a:endParaRPr/>
          </a:p>
          <a:p>
            <a:pPr indent="0" lvl="0" marL="0" marR="0" rtl="0" algn="ctr">
              <a:spcBef>
                <a:spcPts val="0"/>
              </a:spcBef>
              <a:spcAft>
                <a:spcPts val="0"/>
              </a:spcAft>
              <a:buNone/>
            </a:pPr>
            <a:r>
              <a:rPr i="0" lang="en-US" sz="2000">
                <a:solidFill>
                  <a:schemeClr val="dk1"/>
                </a:solidFill>
                <a:latin typeface="Tahoma"/>
                <a:ea typeface="Tahoma"/>
                <a:cs typeface="Tahoma"/>
                <a:sym typeface="Tahoma"/>
              </a:rPr>
              <a:t>2</a:t>
            </a:r>
            <a:endParaRPr/>
          </a:p>
        </p:txBody>
      </p:sp>
      <p:sp>
        <p:nvSpPr>
          <p:cNvPr id="1707" name="Google Shape;1707;p25"/>
          <p:cNvSpPr txBox="1"/>
          <p:nvPr/>
        </p:nvSpPr>
        <p:spPr>
          <a:xfrm>
            <a:off x="4192588" y="4521200"/>
            <a:ext cx="3152775"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rgbClr val="CC0000"/>
                </a:solidFill>
                <a:latin typeface="Tahoma"/>
                <a:ea typeface="Tahoma"/>
                <a:cs typeface="Tahoma"/>
                <a:sym typeface="Tahoma"/>
              </a:rPr>
              <a:t>event causing state transition</a:t>
            </a:r>
            <a:endParaRPr i="0" sz="2400">
              <a:solidFill>
                <a:srgbClr val="CC0000"/>
              </a:solidFill>
              <a:latin typeface="Tahoma"/>
              <a:ea typeface="Tahoma"/>
              <a:cs typeface="Tahoma"/>
              <a:sym typeface="Tahoma"/>
            </a:endParaRPr>
          </a:p>
        </p:txBody>
      </p:sp>
      <p:sp>
        <p:nvSpPr>
          <p:cNvPr id="1708" name="Google Shape;1708;p25"/>
          <p:cNvSpPr txBox="1"/>
          <p:nvPr/>
        </p:nvSpPr>
        <p:spPr>
          <a:xfrm>
            <a:off x="4119563" y="4816475"/>
            <a:ext cx="3421062"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rgbClr val="CC0000"/>
                </a:solidFill>
                <a:latin typeface="Tahoma"/>
                <a:ea typeface="Tahoma"/>
                <a:cs typeface="Tahoma"/>
                <a:sym typeface="Tahoma"/>
              </a:rPr>
              <a:t>actions taken on state transition</a:t>
            </a:r>
            <a:endParaRPr i="0" sz="2400">
              <a:solidFill>
                <a:srgbClr val="CC0000"/>
              </a:solidFill>
              <a:latin typeface="Tahoma"/>
              <a:ea typeface="Tahoma"/>
              <a:cs typeface="Tahoma"/>
              <a:sym typeface="Tahoma"/>
            </a:endParaRPr>
          </a:p>
        </p:txBody>
      </p:sp>
      <p:cxnSp>
        <p:nvCxnSpPr>
          <p:cNvPr id="1709" name="Google Shape;1709;p25"/>
          <p:cNvCxnSpPr/>
          <p:nvPr/>
        </p:nvCxnSpPr>
        <p:spPr>
          <a:xfrm>
            <a:off x="4086225" y="4870450"/>
            <a:ext cx="3381375" cy="0"/>
          </a:xfrm>
          <a:prstGeom prst="straightConnector1">
            <a:avLst/>
          </a:prstGeom>
          <a:noFill/>
          <a:ln cap="flat" cmpd="sng" w="28575">
            <a:solidFill>
              <a:srgbClr val="CC0000"/>
            </a:solidFill>
            <a:prstDash val="solid"/>
            <a:round/>
            <a:headEnd len="med" w="med" type="none"/>
            <a:tailEnd len="med" w="med" type="none"/>
          </a:ln>
        </p:spPr>
      </p:cxnSp>
      <p:sp>
        <p:nvSpPr>
          <p:cNvPr id="1710" name="Google Shape;1710;p25"/>
          <p:cNvSpPr/>
          <p:nvPr/>
        </p:nvSpPr>
        <p:spPr>
          <a:xfrm>
            <a:off x="104775" y="5203825"/>
            <a:ext cx="2771775" cy="123825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rgbClr val="000099"/>
              </a:buClr>
              <a:buSzPts val="1170"/>
              <a:buFont typeface="Noto Sans Symbols"/>
              <a:buNone/>
            </a:pPr>
            <a:r>
              <a:rPr i="0" lang="en-US" sz="1800">
                <a:solidFill>
                  <a:srgbClr val="CC0000"/>
                </a:solidFill>
                <a:latin typeface="Tahoma"/>
                <a:ea typeface="Tahoma"/>
                <a:cs typeface="Tahoma"/>
                <a:sym typeface="Tahoma"/>
              </a:rPr>
              <a:t>state:</a:t>
            </a:r>
            <a:r>
              <a:rPr i="0" lang="en-US" sz="1800">
                <a:solidFill>
                  <a:schemeClr val="dk1"/>
                </a:solidFill>
                <a:latin typeface="Tahoma"/>
                <a:ea typeface="Tahoma"/>
                <a:cs typeface="Tahoma"/>
                <a:sym typeface="Tahoma"/>
              </a:rPr>
              <a:t> when in this “state” next state uniquely determined by next event</a:t>
            </a:r>
            <a:endParaRPr i="0" sz="1800">
              <a:solidFill>
                <a:schemeClr val="dk1"/>
              </a:solidFill>
              <a:latin typeface="Tahoma"/>
              <a:ea typeface="Tahoma"/>
              <a:cs typeface="Tahoma"/>
              <a:sym typeface="Tahoma"/>
            </a:endParaRPr>
          </a:p>
        </p:txBody>
      </p:sp>
      <p:sp>
        <p:nvSpPr>
          <p:cNvPr id="1711" name="Google Shape;1711;p25"/>
          <p:cNvSpPr/>
          <p:nvPr/>
        </p:nvSpPr>
        <p:spPr>
          <a:xfrm>
            <a:off x="3362325" y="6080125"/>
            <a:ext cx="95250" cy="581025"/>
          </a:xfrm>
          <a:custGeom>
            <a:rect b="b" l="l" r="r" t="t"/>
            <a:pathLst>
              <a:path extrusionOk="0" h="366" w="60">
                <a:moveTo>
                  <a:pt x="48" y="366"/>
                </a:moveTo>
                <a:cubicBezTo>
                  <a:pt x="0" y="204"/>
                  <a:pt x="60" y="55"/>
                  <a:pt x="60" y="0"/>
                </a:cubicBezTo>
              </a:path>
            </a:pathLst>
          </a:cu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sp>
        <p:nvSpPr>
          <p:cNvPr id="1712" name="Google Shape;1712;p25"/>
          <p:cNvSpPr/>
          <p:nvPr/>
        </p:nvSpPr>
        <p:spPr>
          <a:xfrm rot="10800000">
            <a:off x="8505825" y="6118225"/>
            <a:ext cx="95250" cy="581025"/>
          </a:xfrm>
          <a:custGeom>
            <a:rect b="b" l="l" r="r" t="t"/>
            <a:pathLst>
              <a:path extrusionOk="0" h="366" w="60">
                <a:moveTo>
                  <a:pt x="48" y="366"/>
                </a:moveTo>
                <a:cubicBezTo>
                  <a:pt x="0" y="204"/>
                  <a:pt x="60" y="55"/>
                  <a:pt x="60" y="0"/>
                </a:cubicBezTo>
              </a:path>
            </a:pathLst>
          </a:cu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ahoma"/>
              <a:ea typeface="Tahoma"/>
              <a:cs typeface="Tahoma"/>
              <a:sym typeface="Tahoma"/>
            </a:endParaRPr>
          </a:p>
        </p:txBody>
      </p:sp>
      <p:cxnSp>
        <p:nvCxnSpPr>
          <p:cNvPr id="1713" name="Google Shape;1713;p25"/>
          <p:cNvCxnSpPr/>
          <p:nvPr/>
        </p:nvCxnSpPr>
        <p:spPr>
          <a:xfrm>
            <a:off x="3886200" y="5822950"/>
            <a:ext cx="1571625" cy="752475"/>
          </a:xfrm>
          <a:prstGeom prst="straightConnector1">
            <a:avLst/>
          </a:prstGeom>
          <a:noFill/>
          <a:ln cap="flat" cmpd="sng" w="28575">
            <a:solidFill>
              <a:srgbClr val="CC0000"/>
            </a:solidFill>
            <a:prstDash val="solid"/>
            <a:round/>
            <a:headEnd len="med" w="med" type="none"/>
            <a:tailEnd len="med" w="med" type="triangle"/>
          </a:ln>
        </p:spPr>
      </p:cxnSp>
      <p:sp>
        <p:nvSpPr>
          <p:cNvPr id="1714" name="Google Shape;1714;p25"/>
          <p:cNvSpPr txBox="1"/>
          <p:nvPr/>
        </p:nvSpPr>
        <p:spPr>
          <a:xfrm>
            <a:off x="4652963" y="5616575"/>
            <a:ext cx="7429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rgbClr val="CC0000"/>
                </a:solidFill>
                <a:latin typeface="Tahoma"/>
                <a:ea typeface="Tahoma"/>
                <a:cs typeface="Tahoma"/>
                <a:sym typeface="Tahoma"/>
              </a:rPr>
              <a:t>event</a:t>
            </a:r>
            <a:endParaRPr i="0" sz="2400">
              <a:solidFill>
                <a:srgbClr val="CC0000"/>
              </a:solidFill>
              <a:latin typeface="Tahoma"/>
              <a:ea typeface="Tahoma"/>
              <a:cs typeface="Tahoma"/>
              <a:sym typeface="Tahoma"/>
            </a:endParaRPr>
          </a:p>
        </p:txBody>
      </p:sp>
      <p:sp>
        <p:nvSpPr>
          <p:cNvPr id="1715" name="Google Shape;1715;p25"/>
          <p:cNvSpPr txBox="1"/>
          <p:nvPr/>
        </p:nvSpPr>
        <p:spPr>
          <a:xfrm>
            <a:off x="4613275" y="5921375"/>
            <a:ext cx="890588"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rgbClr val="CC0000"/>
                </a:solidFill>
                <a:latin typeface="Tahoma"/>
                <a:ea typeface="Tahoma"/>
                <a:cs typeface="Tahoma"/>
                <a:sym typeface="Tahoma"/>
              </a:rPr>
              <a:t>actions</a:t>
            </a:r>
            <a:endParaRPr i="0" sz="2400">
              <a:solidFill>
                <a:srgbClr val="CC0000"/>
              </a:solidFill>
              <a:latin typeface="Tahoma"/>
              <a:ea typeface="Tahoma"/>
              <a:cs typeface="Tahoma"/>
              <a:sym typeface="Tahoma"/>
            </a:endParaRPr>
          </a:p>
        </p:txBody>
      </p:sp>
      <p:cxnSp>
        <p:nvCxnSpPr>
          <p:cNvPr id="1716" name="Google Shape;1716;p25"/>
          <p:cNvCxnSpPr/>
          <p:nvPr/>
        </p:nvCxnSpPr>
        <p:spPr>
          <a:xfrm>
            <a:off x="4562475" y="5975350"/>
            <a:ext cx="942975" cy="0"/>
          </a:xfrm>
          <a:prstGeom prst="straightConnector1">
            <a:avLst/>
          </a:prstGeom>
          <a:noFill/>
          <a:ln cap="flat" cmpd="sng" w="28575">
            <a:solidFill>
              <a:srgbClr val="CC0000"/>
            </a:solidFill>
            <a:prstDash val="solid"/>
            <a:round/>
            <a:headEnd len="med" w="med" type="none"/>
            <a:tailEnd len="med" w="med" type="none"/>
          </a:ln>
        </p:spPr>
      </p:cxnSp>
      <p:pic>
        <p:nvPicPr>
          <p:cNvPr descr="underline_base" id="1717" name="Google Shape;1717;p25"/>
          <p:cNvPicPr preferRelativeResize="0"/>
          <p:nvPr/>
        </p:nvPicPr>
        <p:blipFill rotWithShape="1">
          <a:blip r:embed="rId3">
            <a:alphaModFix/>
          </a:blip>
          <a:srcRect b="0" l="0" r="0" t="0"/>
          <a:stretch/>
        </p:blipFill>
        <p:spPr>
          <a:xfrm>
            <a:off x="412750" y="831850"/>
            <a:ext cx="7313613" cy="134938"/>
          </a:xfrm>
          <a:prstGeom prst="rect">
            <a:avLst/>
          </a:prstGeom>
          <a:noFill/>
          <a:ln>
            <a:noFill/>
          </a:ln>
        </p:spPr>
      </p:pic>
      <p:sp>
        <p:nvSpPr>
          <p:cNvPr id="1718" name="Google Shape;1718;p25"/>
          <p:cNvSpPr txBox="1"/>
          <p:nvPr>
            <p:ph type="title"/>
          </p:nvPr>
        </p:nvSpPr>
        <p:spPr>
          <a:xfrm>
            <a:off x="411163" y="193675"/>
            <a:ext cx="7772400" cy="88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Reliable data transfer: getting started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6"/>
          <p:cNvSpPr txBox="1"/>
          <p:nvPr>
            <p:ph type="title"/>
          </p:nvPr>
        </p:nvSpPr>
        <p:spPr>
          <a:xfrm>
            <a:off x="411162" y="188913"/>
            <a:ext cx="8428037" cy="10048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rdt1.0: </a:t>
            </a:r>
            <a:r>
              <a:rPr lang="en-US" sz="3200"/>
              <a:t>reliable transfer over a reliable channel</a:t>
            </a:r>
            <a:endParaRPr/>
          </a:p>
        </p:txBody>
      </p:sp>
      <p:sp>
        <p:nvSpPr>
          <p:cNvPr id="1724" name="Google Shape;1724;p26"/>
          <p:cNvSpPr txBox="1"/>
          <p:nvPr>
            <p:ph idx="1" type="body"/>
          </p:nvPr>
        </p:nvSpPr>
        <p:spPr>
          <a:xfrm>
            <a:off x="540758" y="1479073"/>
            <a:ext cx="8603242" cy="3019425"/>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underlying channel perfectly reliable</a:t>
            </a:r>
            <a:endParaRPr/>
          </a:p>
          <a:p>
            <a:pPr indent="-273049" lvl="1" marL="639763" rtl="0" algn="l">
              <a:spcBef>
                <a:spcPts val="550"/>
              </a:spcBef>
              <a:spcAft>
                <a:spcPts val="0"/>
              </a:spcAft>
              <a:buSzPts val="1680"/>
              <a:buFont typeface="Noto Sans Symbols"/>
              <a:buChar char="▪"/>
            </a:pPr>
            <a:r>
              <a:rPr lang="en-US"/>
              <a:t>no bit errors</a:t>
            </a:r>
            <a:endParaRPr/>
          </a:p>
          <a:p>
            <a:pPr indent="-273049" lvl="1" marL="639763" rtl="0" algn="l">
              <a:spcBef>
                <a:spcPts val="550"/>
              </a:spcBef>
              <a:spcAft>
                <a:spcPts val="0"/>
              </a:spcAft>
              <a:buSzPts val="1680"/>
              <a:buFont typeface="Noto Sans Symbols"/>
              <a:buChar char="▪"/>
            </a:pPr>
            <a:r>
              <a:rPr lang="en-US"/>
              <a:t>no loss of packets</a:t>
            </a:r>
            <a:endParaRPr/>
          </a:p>
          <a:p>
            <a:pPr indent="-319088" lvl="0" marL="319088" rtl="0" algn="l">
              <a:spcBef>
                <a:spcPts val="700"/>
              </a:spcBef>
              <a:spcAft>
                <a:spcPts val="0"/>
              </a:spcAft>
              <a:buSzPts val="1680"/>
              <a:buFont typeface="Noto Sans Symbols"/>
              <a:buChar char="❖"/>
            </a:pPr>
            <a:r>
              <a:rPr lang="en-US"/>
              <a:t>separate FSMs for sender and receiver:</a:t>
            </a:r>
            <a:endParaRPr/>
          </a:p>
          <a:p>
            <a:pPr indent="-273049" lvl="1" marL="639763" rtl="0" algn="l">
              <a:spcBef>
                <a:spcPts val="550"/>
              </a:spcBef>
              <a:spcAft>
                <a:spcPts val="0"/>
              </a:spcAft>
              <a:buSzPts val="1680"/>
              <a:buFont typeface="Noto Sans Symbols"/>
              <a:buChar char="▪"/>
            </a:pPr>
            <a:r>
              <a:rPr lang="en-US"/>
              <a:t>sender sends data into underlying channel</a:t>
            </a:r>
            <a:endParaRPr/>
          </a:p>
          <a:p>
            <a:pPr indent="-273049" lvl="1" marL="639763" rtl="0" algn="l">
              <a:spcBef>
                <a:spcPts val="550"/>
              </a:spcBef>
              <a:spcAft>
                <a:spcPts val="0"/>
              </a:spcAft>
              <a:buSzPts val="1680"/>
              <a:buFont typeface="Noto Sans Symbols"/>
              <a:buChar char="▪"/>
            </a:pPr>
            <a:r>
              <a:rPr lang="en-US"/>
              <a:t>receiver reads data from underlying channel</a:t>
            </a:r>
            <a:endParaRPr/>
          </a:p>
        </p:txBody>
      </p:sp>
      <p:sp>
        <p:nvSpPr>
          <p:cNvPr id="1725" name="Google Shape;1725;p26"/>
          <p:cNvSpPr/>
          <p:nvPr/>
        </p:nvSpPr>
        <p:spPr>
          <a:xfrm>
            <a:off x="561975" y="4957763"/>
            <a:ext cx="955675" cy="1011237"/>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chemeClr val="dk1"/>
              </a:solidFill>
              <a:latin typeface="Arimo"/>
              <a:ea typeface="Arimo"/>
              <a:cs typeface="Arimo"/>
              <a:sym typeface="Arimo"/>
            </a:endParaRPr>
          </a:p>
        </p:txBody>
      </p:sp>
      <p:sp>
        <p:nvSpPr>
          <p:cNvPr id="1726" name="Google Shape;1726;p26"/>
          <p:cNvSpPr txBox="1"/>
          <p:nvPr/>
        </p:nvSpPr>
        <p:spPr>
          <a:xfrm>
            <a:off x="498475" y="5043488"/>
            <a:ext cx="1098550" cy="9128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chemeClr val="dk1"/>
                </a:solidFill>
                <a:latin typeface="Arimo"/>
                <a:ea typeface="Arimo"/>
                <a:cs typeface="Arimo"/>
                <a:sym typeface="Arimo"/>
              </a:rPr>
              <a:t>Wait for call from above</a:t>
            </a:r>
            <a:endParaRPr/>
          </a:p>
        </p:txBody>
      </p:sp>
      <p:sp>
        <p:nvSpPr>
          <p:cNvPr id="1727" name="Google Shape;1727;p26"/>
          <p:cNvSpPr/>
          <p:nvPr/>
        </p:nvSpPr>
        <p:spPr>
          <a:xfrm>
            <a:off x="1371600" y="4941888"/>
            <a:ext cx="611187" cy="1027112"/>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Arimo"/>
              <a:ea typeface="Arimo"/>
              <a:cs typeface="Arimo"/>
              <a:sym typeface="Arimo"/>
            </a:endParaRPr>
          </a:p>
        </p:txBody>
      </p:sp>
      <p:sp>
        <p:nvSpPr>
          <p:cNvPr id="1728" name="Google Shape;1728;p26"/>
          <p:cNvSpPr txBox="1"/>
          <p:nvPr/>
        </p:nvSpPr>
        <p:spPr>
          <a:xfrm>
            <a:off x="1939925" y="5405597"/>
            <a:ext cx="2682875" cy="5984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chemeClr val="dk1"/>
                </a:solidFill>
                <a:latin typeface="Arimo"/>
                <a:ea typeface="Arimo"/>
                <a:cs typeface="Arimo"/>
                <a:sym typeface="Arimo"/>
              </a:rPr>
              <a:t>packet = make_pkt(data)</a:t>
            </a:r>
            <a:endParaRPr/>
          </a:p>
          <a:p>
            <a:pPr indent="0" lvl="0" marL="0" marR="0" rtl="0" algn="l">
              <a:spcBef>
                <a:spcPts val="0"/>
              </a:spcBef>
              <a:spcAft>
                <a:spcPts val="0"/>
              </a:spcAft>
              <a:buNone/>
            </a:pPr>
            <a:r>
              <a:rPr i="0" lang="en-US" sz="1600">
                <a:solidFill>
                  <a:schemeClr val="dk1"/>
                </a:solidFill>
                <a:latin typeface="Arimo"/>
                <a:ea typeface="Arimo"/>
                <a:cs typeface="Arimo"/>
                <a:sym typeface="Arimo"/>
              </a:rPr>
              <a:t>udt_send(packet)</a:t>
            </a:r>
            <a:endParaRPr/>
          </a:p>
        </p:txBody>
      </p:sp>
      <p:sp>
        <p:nvSpPr>
          <p:cNvPr id="1729" name="Google Shape;1729;p26"/>
          <p:cNvSpPr txBox="1"/>
          <p:nvPr/>
        </p:nvSpPr>
        <p:spPr>
          <a:xfrm>
            <a:off x="1629093" y="4981575"/>
            <a:ext cx="2255838" cy="4286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a:solidFill>
                  <a:srgbClr val="0000FF"/>
                </a:solidFill>
                <a:latin typeface="Arimo"/>
                <a:ea typeface="Arimo"/>
                <a:cs typeface="Arimo"/>
                <a:sym typeface="Arimo"/>
              </a:rPr>
              <a:t>rdt_send(data)</a:t>
            </a:r>
            <a:endParaRPr/>
          </a:p>
        </p:txBody>
      </p:sp>
      <p:cxnSp>
        <p:nvCxnSpPr>
          <p:cNvPr id="1730" name="Google Shape;1730;p26"/>
          <p:cNvCxnSpPr/>
          <p:nvPr/>
        </p:nvCxnSpPr>
        <p:spPr>
          <a:xfrm>
            <a:off x="1882775" y="5341938"/>
            <a:ext cx="1296987" cy="0"/>
          </a:xfrm>
          <a:prstGeom prst="straightConnector1">
            <a:avLst/>
          </a:prstGeom>
          <a:noFill/>
          <a:ln cap="flat" cmpd="sng" w="19050">
            <a:solidFill>
              <a:srgbClr val="000000"/>
            </a:solidFill>
            <a:prstDash val="solid"/>
            <a:round/>
            <a:headEnd len="med" w="med" type="none"/>
            <a:tailEnd len="med" w="med" type="none"/>
          </a:ln>
        </p:spPr>
      </p:cxnSp>
      <p:cxnSp>
        <p:nvCxnSpPr>
          <p:cNvPr id="1731" name="Google Shape;1731;p26"/>
          <p:cNvCxnSpPr/>
          <p:nvPr/>
        </p:nvCxnSpPr>
        <p:spPr>
          <a:xfrm>
            <a:off x="238125" y="4941888"/>
            <a:ext cx="385762" cy="242887"/>
          </a:xfrm>
          <a:prstGeom prst="straightConnector1">
            <a:avLst/>
          </a:prstGeom>
          <a:noFill/>
          <a:ln cap="flat" cmpd="sng" w="9525">
            <a:solidFill>
              <a:srgbClr val="000000"/>
            </a:solidFill>
            <a:prstDash val="dash"/>
            <a:round/>
            <a:headEnd len="med" w="med" type="none"/>
            <a:tailEnd len="med" w="med" type="triangle"/>
          </a:ln>
        </p:spPr>
      </p:cxnSp>
      <p:sp>
        <p:nvSpPr>
          <p:cNvPr id="1732" name="Google Shape;1732;p26"/>
          <p:cNvSpPr txBox="1"/>
          <p:nvPr/>
        </p:nvSpPr>
        <p:spPr>
          <a:xfrm>
            <a:off x="6242051" y="5337651"/>
            <a:ext cx="2487612"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chemeClr val="dk1"/>
                </a:solidFill>
                <a:latin typeface="Arimo"/>
                <a:ea typeface="Arimo"/>
                <a:cs typeface="Arimo"/>
                <a:sym typeface="Arimo"/>
              </a:rPr>
              <a:t>extract (packet,data)</a:t>
            </a:r>
            <a:endParaRPr/>
          </a:p>
          <a:p>
            <a:pPr indent="0" lvl="0" marL="0" marR="0" rtl="0" algn="l">
              <a:spcBef>
                <a:spcPts val="0"/>
              </a:spcBef>
              <a:spcAft>
                <a:spcPts val="0"/>
              </a:spcAft>
              <a:buNone/>
            </a:pPr>
            <a:r>
              <a:rPr i="0" lang="en-US" sz="1600">
                <a:solidFill>
                  <a:schemeClr val="dk1"/>
                </a:solidFill>
                <a:latin typeface="Arimo"/>
                <a:ea typeface="Arimo"/>
                <a:cs typeface="Arimo"/>
                <a:sym typeface="Arimo"/>
              </a:rPr>
              <a:t>deliver_data(data)</a:t>
            </a:r>
            <a:endParaRPr/>
          </a:p>
        </p:txBody>
      </p:sp>
      <p:sp>
        <p:nvSpPr>
          <p:cNvPr id="1733" name="Google Shape;1733;p26"/>
          <p:cNvSpPr/>
          <p:nvPr/>
        </p:nvSpPr>
        <p:spPr>
          <a:xfrm>
            <a:off x="4870450" y="4943475"/>
            <a:ext cx="955675" cy="101123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chemeClr val="dk1"/>
              </a:solidFill>
              <a:latin typeface="Arimo"/>
              <a:ea typeface="Arimo"/>
              <a:cs typeface="Arimo"/>
              <a:sym typeface="Arimo"/>
            </a:endParaRPr>
          </a:p>
        </p:txBody>
      </p:sp>
      <p:sp>
        <p:nvSpPr>
          <p:cNvPr id="1734" name="Google Shape;1734;p26"/>
          <p:cNvSpPr txBox="1"/>
          <p:nvPr/>
        </p:nvSpPr>
        <p:spPr>
          <a:xfrm>
            <a:off x="4806950" y="5029200"/>
            <a:ext cx="1098550" cy="9128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chemeClr val="dk1"/>
                </a:solidFill>
                <a:latin typeface="Arimo"/>
                <a:ea typeface="Arimo"/>
                <a:cs typeface="Arimo"/>
                <a:sym typeface="Arimo"/>
              </a:rPr>
              <a:t>Wait for call from below</a:t>
            </a:r>
            <a:endParaRPr/>
          </a:p>
        </p:txBody>
      </p:sp>
      <p:sp>
        <p:nvSpPr>
          <p:cNvPr id="1735" name="Google Shape;1735;p26"/>
          <p:cNvSpPr/>
          <p:nvPr/>
        </p:nvSpPr>
        <p:spPr>
          <a:xfrm>
            <a:off x="5680075" y="4927600"/>
            <a:ext cx="611187" cy="1027113"/>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Arimo"/>
              <a:ea typeface="Arimo"/>
              <a:cs typeface="Arimo"/>
              <a:sym typeface="Arimo"/>
            </a:endParaRPr>
          </a:p>
        </p:txBody>
      </p:sp>
      <p:sp>
        <p:nvSpPr>
          <p:cNvPr id="1736" name="Google Shape;1736;p26"/>
          <p:cNvSpPr txBox="1"/>
          <p:nvPr/>
        </p:nvSpPr>
        <p:spPr>
          <a:xfrm>
            <a:off x="6126798" y="4908549"/>
            <a:ext cx="2255838" cy="4286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chemeClr val="dk1"/>
              </a:solidFill>
              <a:latin typeface="Arimo"/>
              <a:ea typeface="Arimo"/>
              <a:cs typeface="Arimo"/>
              <a:sym typeface="Arimo"/>
            </a:endParaRPr>
          </a:p>
        </p:txBody>
      </p:sp>
      <p:cxnSp>
        <p:nvCxnSpPr>
          <p:cNvPr id="1737" name="Google Shape;1737;p26"/>
          <p:cNvCxnSpPr/>
          <p:nvPr/>
        </p:nvCxnSpPr>
        <p:spPr>
          <a:xfrm>
            <a:off x="6191250" y="5327650"/>
            <a:ext cx="1296987" cy="0"/>
          </a:xfrm>
          <a:prstGeom prst="straightConnector1">
            <a:avLst/>
          </a:prstGeom>
          <a:noFill/>
          <a:ln cap="flat" cmpd="sng" w="19050">
            <a:solidFill>
              <a:srgbClr val="000000"/>
            </a:solidFill>
            <a:prstDash val="solid"/>
            <a:round/>
            <a:headEnd len="med" w="med" type="none"/>
            <a:tailEnd len="med" w="med" type="none"/>
          </a:ln>
        </p:spPr>
      </p:cxnSp>
      <p:cxnSp>
        <p:nvCxnSpPr>
          <p:cNvPr id="1738" name="Google Shape;1738;p26"/>
          <p:cNvCxnSpPr/>
          <p:nvPr/>
        </p:nvCxnSpPr>
        <p:spPr>
          <a:xfrm>
            <a:off x="4546600" y="4927600"/>
            <a:ext cx="385762" cy="242888"/>
          </a:xfrm>
          <a:prstGeom prst="straightConnector1">
            <a:avLst/>
          </a:prstGeom>
          <a:noFill/>
          <a:ln cap="flat" cmpd="sng" w="9525">
            <a:solidFill>
              <a:srgbClr val="000000"/>
            </a:solidFill>
            <a:prstDash val="dash"/>
            <a:round/>
            <a:headEnd len="med" w="med" type="none"/>
            <a:tailEnd len="med" w="med" type="triangle"/>
          </a:ln>
        </p:spPr>
      </p:cxnSp>
      <p:sp>
        <p:nvSpPr>
          <p:cNvPr id="1739" name="Google Shape;1739;p26"/>
          <p:cNvSpPr/>
          <p:nvPr/>
        </p:nvSpPr>
        <p:spPr>
          <a:xfrm>
            <a:off x="6244573" y="4953000"/>
            <a:ext cx="17107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800">
                <a:solidFill>
                  <a:srgbClr val="0000FF"/>
                </a:solidFill>
                <a:latin typeface="Arimo"/>
                <a:ea typeface="Arimo"/>
                <a:cs typeface="Arimo"/>
                <a:sym typeface="Arimo"/>
              </a:rPr>
              <a:t>rdt_rcv(packet)</a:t>
            </a:r>
            <a:endParaRPr/>
          </a:p>
        </p:txBody>
      </p:sp>
      <p:sp>
        <p:nvSpPr>
          <p:cNvPr id="1740" name="Google Shape;1740;p26"/>
          <p:cNvSpPr txBox="1"/>
          <p:nvPr/>
        </p:nvSpPr>
        <p:spPr>
          <a:xfrm>
            <a:off x="1870075" y="6251575"/>
            <a:ext cx="112723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400">
                <a:solidFill>
                  <a:srgbClr val="CC0000"/>
                </a:solidFill>
                <a:latin typeface="Arimo"/>
                <a:ea typeface="Arimo"/>
                <a:cs typeface="Arimo"/>
                <a:sym typeface="Arimo"/>
              </a:rPr>
              <a:t>sender</a:t>
            </a:r>
            <a:endParaRPr/>
          </a:p>
        </p:txBody>
      </p:sp>
      <p:sp>
        <p:nvSpPr>
          <p:cNvPr id="1741" name="Google Shape;1741;p26"/>
          <p:cNvSpPr txBox="1"/>
          <p:nvPr/>
        </p:nvSpPr>
        <p:spPr>
          <a:xfrm>
            <a:off x="5715000" y="6248400"/>
            <a:ext cx="128112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400">
                <a:solidFill>
                  <a:srgbClr val="CC0000"/>
                </a:solidFill>
                <a:latin typeface="Arimo"/>
                <a:ea typeface="Arimo"/>
                <a:cs typeface="Arimo"/>
                <a:sym typeface="Arimo"/>
              </a:rPr>
              <a:t>receiver</a:t>
            </a:r>
            <a:endParaRPr/>
          </a:p>
        </p:txBody>
      </p:sp>
      <p:pic>
        <p:nvPicPr>
          <p:cNvPr descr="underline_base" id="1742" name="Google Shape;1742;p26"/>
          <p:cNvPicPr preferRelativeResize="0"/>
          <p:nvPr/>
        </p:nvPicPr>
        <p:blipFill rotWithShape="1">
          <a:blip r:embed="rId3">
            <a:alphaModFix/>
          </a:blip>
          <a:srcRect b="0" l="0" r="0" t="0"/>
          <a:stretch/>
        </p:blipFill>
        <p:spPr>
          <a:xfrm>
            <a:off x="498475" y="963135"/>
            <a:ext cx="7313613" cy="1730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27"/>
          <p:cNvSpPr txBox="1"/>
          <p:nvPr>
            <p:ph idx="1" type="body"/>
          </p:nvPr>
        </p:nvSpPr>
        <p:spPr>
          <a:xfrm>
            <a:off x="561975" y="1500505"/>
            <a:ext cx="8597265" cy="189865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underlying channel may flip bits in packet</a:t>
            </a:r>
            <a:endParaRPr/>
          </a:p>
          <a:p>
            <a:pPr indent="-273049" lvl="1" marL="639763" rtl="0" algn="l">
              <a:spcBef>
                <a:spcPts val="550"/>
              </a:spcBef>
              <a:spcAft>
                <a:spcPts val="0"/>
              </a:spcAft>
              <a:buSzPts val="1680"/>
              <a:buFont typeface="Noto Sans Symbols"/>
              <a:buChar char="▪"/>
            </a:pPr>
            <a:r>
              <a:rPr lang="en-US"/>
              <a:t>checksum to detect bit errors</a:t>
            </a:r>
            <a:endParaRPr/>
          </a:p>
          <a:p>
            <a:pPr indent="-319088" lvl="0" marL="319088" rtl="0" algn="l">
              <a:spcBef>
                <a:spcPts val="700"/>
              </a:spcBef>
              <a:spcAft>
                <a:spcPts val="0"/>
              </a:spcAft>
              <a:buSzPts val="1680"/>
              <a:buFont typeface="Noto Sans Symbols"/>
              <a:buChar char="❖"/>
            </a:pPr>
            <a:r>
              <a:rPr lang="en-US"/>
              <a:t>the question: how to recover from errors:</a:t>
            </a:r>
            <a:endParaRPr/>
          </a:p>
        </p:txBody>
      </p:sp>
      <p:sp>
        <p:nvSpPr>
          <p:cNvPr id="1748" name="Google Shape;1748;p27"/>
          <p:cNvSpPr txBox="1"/>
          <p:nvPr>
            <p:ph type="title"/>
          </p:nvPr>
        </p:nvSpPr>
        <p:spPr>
          <a:xfrm>
            <a:off x="533400" y="163513"/>
            <a:ext cx="8001000" cy="9969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rdt2.0: channel with bit errors</a:t>
            </a:r>
            <a:endParaRPr/>
          </a:p>
        </p:txBody>
      </p:sp>
      <p:pic>
        <p:nvPicPr>
          <p:cNvPr descr="underline_base" id="1749" name="Google Shape;1749;p27"/>
          <p:cNvPicPr preferRelativeResize="0"/>
          <p:nvPr/>
        </p:nvPicPr>
        <p:blipFill rotWithShape="1">
          <a:blip r:embed="rId3">
            <a:alphaModFix/>
          </a:blip>
          <a:srcRect b="0" l="0" r="0" t="0"/>
          <a:stretch/>
        </p:blipFill>
        <p:spPr>
          <a:xfrm>
            <a:off x="544513" y="871538"/>
            <a:ext cx="6856412" cy="173037"/>
          </a:xfrm>
          <a:prstGeom prst="rect">
            <a:avLst/>
          </a:prstGeom>
          <a:noFill/>
          <a:ln>
            <a:noFill/>
          </a:ln>
        </p:spPr>
      </p:pic>
      <p:sp>
        <p:nvSpPr>
          <p:cNvPr id="1750" name="Google Shape;1750;p27"/>
          <p:cNvSpPr txBox="1"/>
          <p:nvPr/>
        </p:nvSpPr>
        <p:spPr>
          <a:xfrm>
            <a:off x="1681927" y="3678238"/>
            <a:ext cx="619131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3200">
                <a:solidFill>
                  <a:srgbClr val="CC0000"/>
                </a:solidFill>
                <a:latin typeface="Gill Sans"/>
                <a:ea typeface="Gill Sans"/>
                <a:cs typeface="Gill Sans"/>
                <a:sym typeface="Gill Sans"/>
              </a:rPr>
              <a:t>How do humans recover from “errors”</a:t>
            </a:r>
            <a:endParaRPr i="1" sz="3200">
              <a:solidFill>
                <a:srgbClr val="CC0000"/>
              </a:solidFill>
              <a:latin typeface="Gill Sans"/>
              <a:ea typeface="Gill Sans"/>
              <a:cs typeface="Gill Sans"/>
              <a:sym typeface="Gill Sans"/>
            </a:endParaRPr>
          </a:p>
          <a:p>
            <a:pPr indent="0" lvl="0" marL="0" marR="0" rtl="0" algn="ctr">
              <a:spcBef>
                <a:spcPts val="0"/>
              </a:spcBef>
              <a:spcAft>
                <a:spcPts val="0"/>
              </a:spcAft>
              <a:buNone/>
            </a:pPr>
            <a:r>
              <a:rPr i="1" lang="en-US" sz="3200">
                <a:solidFill>
                  <a:srgbClr val="CC0000"/>
                </a:solidFill>
                <a:latin typeface="Gill Sans"/>
                <a:ea typeface="Gill Sans"/>
                <a:cs typeface="Gill Sans"/>
                <a:sym typeface="Gill Sans"/>
              </a:rPr>
              <a:t>during conversation?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28"/>
          <p:cNvSpPr txBox="1"/>
          <p:nvPr>
            <p:ph idx="1" type="body"/>
          </p:nvPr>
        </p:nvSpPr>
        <p:spPr>
          <a:xfrm>
            <a:off x="533401" y="1524000"/>
            <a:ext cx="8584566" cy="5334000"/>
          </a:xfrm>
          <a:prstGeom prst="rect">
            <a:avLst/>
          </a:prstGeom>
          <a:noFill/>
          <a:ln>
            <a:noFill/>
          </a:ln>
        </p:spPr>
        <p:txBody>
          <a:bodyPr anchorCtr="0" anchor="t" bIns="45700" lIns="91425" spcFirstLastPara="1" rIns="91425" wrap="square" tIns="45700">
            <a:noAutofit/>
          </a:bodyPr>
          <a:lstStyle/>
          <a:p>
            <a:pPr indent="-319088" lvl="0" marL="319088" rtl="0" algn="l">
              <a:lnSpc>
                <a:spcPct val="75000"/>
              </a:lnSpc>
              <a:spcBef>
                <a:spcPts val="0"/>
              </a:spcBef>
              <a:spcAft>
                <a:spcPts val="0"/>
              </a:spcAft>
              <a:buSzPts val="1680"/>
              <a:buFont typeface="Noto Sans Symbols"/>
              <a:buChar char="❖"/>
            </a:pPr>
            <a:r>
              <a:rPr lang="en-US"/>
              <a:t>The question: how to recover from errors:</a:t>
            </a:r>
            <a:endParaRPr/>
          </a:p>
          <a:p>
            <a:pPr indent="-273049" lvl="1" marL="639763" rtl="0" algn="l">
              <a:spcBef>
                <a:spcPts val="600"/>
              </a:spcBef>
              <a:spcAft>
                <a:spcPts val="0"/>
              </a:spcAft>
              <a:buSzPts val="1680"/>
              <a:buFont typeface="Noto Sans Symbols"/>
              <a:buChar char="▪"/>
            </a:pPr>
            <a:r>
              <a:rPr lang="en-US"/>
              <a:t>Acknowledgements (ACKs): </a:t>
            </a:r>
            <a:endParaRPr/>
          </a:p>
          <a:p>
            <a:pPr indent="-228600" lvl="2" marL="914400" rtl="0" algn="l">
              <a:spcBef>
                <a:spcPts val="600"/>
              </a:spcBef>
              <a:spcAft>
                <a:spcPts val="0"/>
              </a:spcAft>
              <a:buSzPts val="1500"/>
              <a:buFont typeface="Noto Sans Symbols"/>
              <a:buChar char="▪"/>
            </a:pPr>
            <a:r>
              <a:rPr lang="en-US"/>
              <a:t>receiver explicitly tells sender that pkt received OK</a:t>
            </a:r>
            <a:endParaRPr/>
          </a:p>
          <a:p>
            <a:pPr indent="-273049" lvl="1" marL="639763" rtl="0" algn="l">
              <a:spcBef>
                <a:spcPts val="600"/>
              </a:spcBef>
              <a:spcAft>
                <a:spcPts val="0"/>
              </a:spcAft>
              <a:buSzPts val="1680"/>
              <a:buFont typeface="Noto Sans Symbols"/>
              <a:buChar char="▪"/>
            </a:pPr>
            <a:r>
              <a:rPr lang="en-US"/>
              <a:t>Negative Acknowledgements (NAKs): </a:t>
            </a:r>
            <a:endParaRPr/>
          </a:p>
          <a:p>
            <a:pPr indent="-228600" lvl="2" marL="914400" rtl="0" algn="l">
              <a:spcBef>
                <a:spcPts val="500"/>
              </a:spcBef>
              <a:spcAft>
                <a:spcPts val="0"/>
              </a:spcAft>
              <a:buSzPts val="1500"/>
              <a:buFont typeface="Noto Sans Symbols"/>
              <a:buChar char="▪"/>
            </a:pPr>
            <a:r>
              <a:rPr lang="en-US"/>
              <a:t>receiver explicitly tells sender that pkt had errors</a:t>
            </a:r>
            <a:endParaRPr/>
          </a:p>
          <a:p>
            <a:pPr indent="-228600" lvl="2" marL="914400" rtl="0" algn="l">
              <a:spcBef>
                <a:spcPts val="500"/>
              </a:spcBef>
              <a:spcAft>
                <a:spcPts val="0"/>
              </a:spcAft>
              <a:buSzPts val="1500"/>
              <a:buFont typeface="Noto Sans Symbols"/>
              <a:buChar char="▪"/>
            </a:pPr>
            <a:r>
              <a:rPr lang="en-US"/>
              <a:t>sender retransmits pkt on receipt of NAK</a:t>
            </a:r>
            <a:endParaRPr/>
          </a:p>
          <a:p>
            <a:pPr indent="-319088" lvl="0" marL="319088" rtl="0" algn="l">
              <a:lnSpc>
                <a:spcPct val="75000"/>
              </a:lnSpc>
              <a:spcBef>
                <a:spcPts val="700"/>
              </a:spcBef>
              <a:spcAft>
                <a:spcPts val="0"/>
              </a:spcAft>
              <a:buSzPts val="1680"/>
              <a:buFont typeface="Noto Sans Symbols"/>
              <a:buChar char="❖"/>
            </a:pPr>
            <a:r>
              <a:rPr lang="en-US"/>
              <a:t>New mechanisms in </a:t>
            </a:r>
            <a:r>
              <a:rPr b="1" lang="en-US" sz="2400"/>
              <a:t>rdt2.0</a:t>
            </a:r>
            <a:r>
              <a:rPr lang="en-US"/>
              <a:t> (beyond </a:t>
            </a:r>
            <a:r>
              <a:rPr b="1" lang="en-US" sz="2400"/>
              <a:t>rdt1.0</a:t>
            </a:r>
            <a:r>
              <a:rPr lang="en-US"/>
              <a:t>):</a:t>
            </a:r>
            <a:endParaRPr/>
          </a:p>
          <a:p>
            <a:pPr indent="-273049" lvl="1" marL="639763" rtl="0" algn="l">
              <a:lnSpc>
                <a:spcPct val="75000"/>
              </a:lnSpc>
              <a:spcBef>
                <a:spcPts val="600"/>
              </a:spcBef>
              <a:spcAft>
                <a:spcPts val="0"/>
              </a:spcAft>
              <a:buSzPts val="1680"/>
              <a:buFont typeface="Noto Sans Symbols"/>
              <a:buChar char="▪"/>
            </a:pPr>
            <a:r>
              <a:rPr lang="en-US"/>
              <a:t>error detection</a:t>
            </a:r>
            <a:endParaRPr/>
          </a:p>
          <a:p>
            <a:pPr indent="-273049" lvl="1" marL="639763" rtl="0" algn="l">
              <a:lnSpc>
                <a:spcPct val="75000"/>
              </a:lnSpc>
              <a:spcBef>
                <a:spcPts val="600"/>
              </a:spcBef>
              <a:spcAft>
                <a:spcPts val="0"/>
              </a:spcAft>
              <a:buSzPts val="1680"/>
              <a:buFont typeface="Noto Sans Symbols"/>
              <a:buChar char="▪"/>
            </a:pPr>
            <a:r>
              <a:rPr lang="en-US"/>
              <a:t>Feedback –</a:t>
            </a:r>
            <a:endParaRPr/>
          </a:p>
          <a:p>
            <a:pPr indent="-228600" lvl="2" marL="914400" rtl="0" algn="l">
              <a:lnSpc>
                <a:spcPct val="75000"/>
              </a:lnSpc>
              <a:spcBef>
                <a:spcPts val="500"/>
              </a:spcBef>
              <a:spcAft>
                <a:spcPts val="0"/>
              </a:spcAft>
              <a:buSzPts val="1500"/>
              <a:buFont typeface="Noto Sans Symbols"/>
              <a:buChar char="▪"/>
            </a:pPr>
            <a:r>
              <a:rPr lang="en-US"/>
              <a:t>control msgs (ACK,NAK) from receiver to sender</a:t>
            </a:r>
            <a:endParaRPr/>
          </a:p>
        </p:txBody>
      </p:sp>
      <p:sp>
        <p:nvSpPr>
          <p:cNvPr id="1756" name="Google Shape;1756;p28"/>
          <p:cNvSpPr txBox="1"/>
          <p:nvPr>
            <p:ph type="title"/>
          </p:nvPr>
        </p:nvSpPr>
        <p:spPr>
          <a:xfrm>
            <a:off x="533400" y="163513"/>
            <a:ext cx="8001000" cy="9969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rdt2.0: channel with bit errors</a:t>
            </a:r>
            <a:endParaRPr/>
          </a:p>
        </p:txBody>
      </p:sp>
      <p:pic>
        <p:nvPicPr>
          <p:cNvPr descr="underline_base" id="1757" name="Google Shape;1757;p28"/>
          <p:cNvPicPr preferRelativeResize="0"/>
          <p:nvPr/>
        </p:nvPicPr>
        <p:blipFill rotWithShape="1">
          <a:blip r:embed="rId3">
            <a:alphaModFix/>
          </a:blip>
          <a:srcRect b="0" l="0" r="0" t="0"/>
          <a:stretch/>
        </p:blipFill>
        <p:spPr>
          <a:xfrm>
            <a:off x="544513" y="871538"/>
            <a:ext cx="6856412" cy="1730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29"/>
          <p:cNvSpPr/>
          <p:nvPr/>
        </p:nvSpPr>
        <p:spPr>
          <a:xfrm>
            <a:off x="5628004" y="1635363"/>
            <a:ext cx="3538378" cy="4676933"/>
          </a:xfrm>
          <a:prstGeom prst="rect">
            <a:avLst/>
          </a:prstGeom>
          <a:solidFill>
            <a:srgbClr val="C2E2C4"/>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763" name="Google Shape;1763;p29"/>
          <p:cNvSpPr/>
          <p:nvPr/>
        </p:nvSpPr>
        <p:spPr>
          <a:xfrm>
            <a:off x="0" y="2058670"/>
            <a:ext cx="5461317" cy="3696335"/>
          </a:xfrm>
          <a:prstGeom prst="rect">
            <a:avLst/>
          </a:prstGeom>
          <a:solidFill>
            <a:srgbClr val="F2F2F2"/>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pic>
        <p:nvPicPr>
          <p:cNvPr descr="underline_base" id="1764" name="Google Shape;1764;p29"/>
          <p:cNvPicPr preferRelativeResize="0"/>
          <p:nvPr/>
        </p:nvPicPr>
        <p:blipFill rotWithShape="1">
          <a:blip r:embed="rId3">
            <a:alphaModFix/>
          </a:blip>
          <a:srcRect b="0" l="0" r="0" t="0"/>
          <a:stretch/>
        </p:blipFill>
        <p:spPr>
          <a:xfrm>
            <a:off x="563563" y="855663"/>
            <a:ext cx="5484812" cy="173037"/>
          </a:xfrm>
          <a:prstGeom prst="rect">
            <a:avLst/>
          </a:prstGeom>
          <a:noFill/>
          <a:ln>
            <a:noFill/>
          </a:ln>
        </p:spPr>
      </p:pic>
      <p:sp>
        <p:nvSpPr>
          <p:cNvPr id="1765" name="Google Shape;1765;p29"/>
          <p:cNvSpPr txBox="1"/>
          <p:nvPr>
            <p:ph type="title"/>
          </p:nvPr>
        </p:nvSpPr>
        <p:spPr>
          <a:xfrm>
            <a:off x="533400" y="141288"/>
            <a:ext cx="7772400" cy="10302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rdt2.0: FSM specification</a:t>
            </a:r>
            <a:endParaRPr/>
          </a:p>
        </p:txBody>
      </p:sp>
      <p:sp>
        <p:nvSpPr>
          <p:cNvPr id="1766" name="Google Shape;1766;p29"/>
          <p:cNvSpPr/>
          <p:nvPr/>
        </p:nvSpPr>
        <p:spPr>
          <a:xfrm>
            <a:off x="535305" y="3183255"/>
            <a:ext cx="985837" cy="9620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767" name="Google Shape;1767;p29"/>
          <p:cNvSpPr txBox="1"/>
          <p:nvPr/>
        </p:nvSpPr>
        <p:spPr>
          <a:xfrm>
            <a:off x="433705" y="3267393"/>
            <a:ext cx="120015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rgbClr val="000000"/>
                </a:solidFill>
                <a:latin typeface="Arial"/>
                <a:ea typeface="Arial"/>
                <a:cs typeface="Arial"/>
                <a:sym typeface="Arial"/>
              </a:rPr>
              <a:t>Wait for call from above</a:t>
            </a:r>
            <a:endParaRPr i="0" sz="1600">
              <a:solidFill>
                <a:srgbClr val="000000"/>
              </a:solidFill>
              <a:latin typeface="Times New Roman"/>
              <a:ea typeface="Times New Roman"/>
              <a:cs typeface="Times New Roman"/>
              <a:sym typeface="Times New Roman"/>
            </a:endParaRPr>
          </a:p>
        </p:txBody>
      </p:sp>
      <p:grpSp>
        <p:nvGrpSpPr>
          <p:cNvPr id="1768" name="Google Shape;1768;p29"/>
          <p:cNvGrpSpPr/>
          <p:nvPr/>
        </p:nvGrpSpPr>
        <p:grpSpPr>
          <a:xfrm>
            <a:off x="6158386" y="4750832"/>
            <a:ext cx="2165350" cy="1152525"/>
            <a:chOff x="6136005" y="5296535"/>
            <a:chExt cx="2165350" cy="1152525"/>
          </a:xfrm>
        </p:grpSpPr>
        <p:sp>
          <p:nvSpPr>
            <p:cNvPr id="1769" name="Google Shape;1769;p29"/>
            <p:cNvSpPr txBox="1"/>
            <p:nvPr/>
          </p:nvSpPr>
          <p:spPr>
            <a:xfrm>
              <a:off x="6158230" y="5829935"/>
              <a:ext cx="2143125" cy="619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extract(rcvpkt,data)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deliver_data(data)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udt_send(ACK)</a:t>
              </a:r>
              <a:endParaRPr i="0" sz="1600">
                <a:solidFill>
                  <a:srgbClr val="000000"/>
                </a:solidFill>
                <a:latin typeface="Times New Roman"/>
                <a:ea typeface="Times New Roman"/>
                <a:cs typeface="Times New Roman"/>
                <a:sym typeface="Times New Roman"/>
              </a:endParaRPr>
            </a:p>
          </p:txBody>
        </p:sp>
        <p:sp>
          <p:nvSpPr>
            <p:cNvPr id="1770" name="Google Shape;1770;p29"/>
            <p:cNvSpPr txBox="1"/>
            <p:nvPr/>
          </p:nvSpPr>
          <p:spPr>
            <a:xfrm>
              <a:off x="6136005" y="5296535"/>
              <a:ext cx="2157412"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notcorrupt(rcvpkt)</a:t>
              </a:r>
              <a:endParaRPr i="0" sz="1600">
                <a:solidFill>
                  <a:srgbClr val="0000FF"/>
                </a:solidFill>
                <a:latin typeface="Times New Roman"/>
                <a:ea typeface="Times New Roman"/>
                <a:cs typeface="Times New Roman"/>
                <a:sym typeface="Times New Roman"/>
              </a:endParaRPr>
            </a:p>
          </p:txBody>
        </p:sp>
        <p:cxnSp>
          <p:nvCxnSpPr>
            <p:cNvPr id="1771" name="Google Shape;1771;p29"/>
            <p:cNvCxnSpPr/>
            <p:nvPr/>
          </p:nvCxnSpPr>
          <p:spPr>
            <a:xfrm>
              <a:off x="6258242" y="5885498"/>
              <a:ext cx="1489075" cy="0"/>
            </a:xfrm>
            <a:prstGeom prst="straightConnector1">
              <a:avLst/>
            </a:prstGeom>
            <a:noFill/>
            <a:ln cap="flat" cmpd="sng" w="28575">
              <a:solidFill>
                <a:srgbClr val="000000"/>
              </a:solidFill>
              <a:prstDash val="solid"/>
              <a:round/>
              <a:headEnd len="med" w="med" type="none"/>
              <a:tailEnd len="med" w="med" type="none"/>
            </a:ln>
          </p:spPr>
        </p:cxnSp>
      </p:grpSp>
      <p:sp>
        <p:nvSpPr>
          <p:cNvPr id="1772" name="Google Shape;1772;p29"/>
          <p:cNvSpPr/>
          <p:nvPr/>
        </p:nvSpPr>
        <p:spPr>
          <a:xfrm>
            <a:off x="943292" y="4113530"/>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773" name="Google Shape;1773;p29"/>
          <p:cNvSpPr/>
          <p:nvPr/>
        </p:nvSpPr>
        <p:spPr>
          <a:xfrm>
            <a:off x="3091180" y="3259455"/>
            <a:ext cx="466725" cy="893763"/>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774" name="Google Shape;1774;p29"/>
          <p:cNvGrpSpPr/>
          <p:nvPr/>
        </p:nvGrpSpPr>
        <p:grpSpPr>
          <a:xfrm>
            <a:off x="3375342" y="2899093"/>
            <a:ext cx="2085975" cy="1074737"/>
            <a:chOff x="3375342" y="2440623"/>
            <a:chExt cx="2085975" cy="1074737"/>
          </a:xfrm>
        </p:grpSpPr>
        <p:sp>
          <p:nvSpPr>
            <p:cNvPr id="1775" name="Google Shape;1775;p29"/>
            <p:cNvSpPr txBox="1"/>
            <p:nvPr/>
          </p:nvSpPr>
          <p:spPr>
            <a:xfrm>
              <a:off x="3400742" y="3115310"/>
              <a:ext cx="1763713"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776" name="Google Shape;1776;p29"/>
            <p:cNvSpPr txBox="1"/>
            <p:nvPr/>
          </p:nvSpPr>
          <p:spPr>
            <a:xfrm>
              <a:off x="3375342" y="2440623"/>
              <a:ext cx="2085975" cy="6318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isNAK(rcvpkt)</a:t>
              </a:r>
              <a:endParaRPr i="0" sz="1600">
                <a:solidFill>
                  <a:srgbClr val="0000FF"/>
                </a:solidFill>
                <a:latin typeface="Times New Roman"/>
                <a:ea typeface="Times New Roman"/>
                <a:cs typeface="Times New Roman"/>
                <a:sym typeface="Times New Roman"/>
              </a:endParaRPr>
            </a:p>
          </p:txBody>
        </p:sp>
        <p:cxnSp>
          <p:nvCxnSpPr>
            <p:cNvPr id="1777" name="Google Shape;1777;p29"/>
            <p:cNvCxnSpPr/>
            <p:nvPr/>
          </p:nvCxnSpPr>
          <p:spPr>
            <a:xfrm>
              <a:off x="3494405" y="3115310"/>
              <a:ext cx="990600" cy="0"/>
            </a:xfrm>
            <a:prstGeom prst="straightConnector1">
              <a:avLst/>
            </a:prstGeom>
            <a:noFill/>
            <a:ln cap="flat" cmpd="sng" w="28575">
              <a:solidFill>
                <a:srgbClr val="000000"/>
              </a:solidFill>
              <a:prstDash val="solid"/>
              <a:round/>
              <a:headEnd len="med" w="med" type="none"/>
              <a:tailEnd len="med" w="med" type="none"/>
            </a:ln>
          </p:spPr>
        </p:cxnSp>
      </p:grpSp>
      <p:grpSp>
        <p:nvGrpSpPr>
          <p:cNvPr id="1778" name="Google Shape;1778;p29"/>
          <p:cNvGrpSpPr/>
          <p:nvPr/>
        </p:nvGrpSpPr>
        <p:grpSpPr>
          <a:xfrm>
            <a:off x="6434611" y="2321957"/>
            <a:ext cx="1924050" cy="858838"/>
            <a:chOff x="2222" y="2660"/>
            <a:chExt cx="1212" cy="541"/>
          </a:xfrm>
        </p:grpSpPr>
        <p:sp>
          <p:nvSpPr>
            <p:cNvPr id="1779" name="Google Shape;1779;p29"/>
            <p:cNvSpPr txBox="1"/>
            <p:nvPr/>
          </p:nvSpPr>
          <p:spPr>
            <a:xfrm>
              <a:off x="2222" y="3039"/>
              <a:ext cx="1152" cy="1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udt_send(NAK)</a:t>
              </a:r>
              <a:endParaRPr i="0" sz="1600">
                <a:solidFill>
                  <a:srgbClr val="000000"/>
                </a:solidFill>
                <a:latin typeface="Times New Roman"/>
                <a:ea typeface="Times New Roman"/>
                <a:cs typeface="Times New Roman"/>
                <a:sym typeface="Times New Roman"/>
              </a:endParaRPr>
            </a:p>
          </p:txBody>
        </p:sp>
        <p:sp>
          <p:nvSpPr>
            <p:cNvPr id="1780" name="Google Shape;1780;p29"/>
            <p:cNvSpPr txBox="1"/>
            <p:nvPr/>
          </p:nvSpPr>
          <p:spPr>
            <a:xfrm>
              <a:off x="2225" y="2660"/>
              <a:ext cx="1209" cy="1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corrupt(rcvpkt)</a:t>
              </a:r>
              <a:endParaRPr i="0" sz="1600">
                <a:solidFill>
                  <a:srgbClr val="0000FF"/>
                </a:solidFill>
                <a:latin typeface="Times New Roman"/>
                <a:ea typeface="Times New Roman"/>
                <a:cs typeface="Times New Roman"/>
                <a:sym typeface="Times New Roman"/>
              </a:endParaRPr>
            </a:p>
          </p:txBody>
        </p:sp>
        <p:cxnSp>
          <p:nvCxnSpPr>
            <p:cNvPr id="1781" name="Google Shape;1781;p29"/>
            <p:cNvCxnSpPr/>
            <p:nvPr/>
          </p:nvCxnSpPr>
          <p:spPr>
            <a:xfrm>
              <a:off x="2285" y="3040"/>
              <a:ext cx="1089" cy="5"/>
            </a:xfrm>
            <a:prstGeom prst="straightConnector1">
              <a:avLst/>
            </a:prstGeom>
            <a:noFill/>
            <a:ln cap="flat" cmpd="sng" w="28575">
              <a:solidFill>
                <a:srgbClr val="000000"/>
              </a:solidFill>
              <a:prstDash val="solid"/>
              <a:round/>
              <a:headEnd len="med" w="med" type="none"/>
              <a:tailEnd len="med" w="med" type="none"/>
            </a:ln>
          </p:spPr>
        </p:cxnSp>
      </p:grpSp>
      <p:grpSp>
        <p:nvGrpSpPr>
          <p:cNvPr id="1782" name="Google Shape;1782;p29"/>
          <p:cNvGrpSpPr/>
          <p:nvPr/>
        </p:nvGrpSpPr>
        <p:grpSpPr>
          <a:xfrm>
            <a:off x="2130742" y="3195955"/>
            <a:ext cx="1074738" cy="962025"/>
            <a:chOff x="1540" y="2116"/>
            <a:chExt cx="677" cy="606"/>
          </a:xfrm>
        </p:grpSpPr>
        <p:sp>
          <p:nvSpPr>
            <p:cNvPr id="1783" name="Google Shape;1783;p29"/>
            <p:cNvSpPr/>
            <p:nvPr/>
          </p:nvSpPr>
          <p:spPr>
            <a:xfrm>
              <a:off x="1565" y="2116"/>
              <a:ext cx="621" cy="60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784" name="Google Shape;1784;p29"/>
            <p:cNvSpPr txBox="1"/>
            <p:nvPr/>
          </p:nvSpPr>
          <p:spPr>
            <a:xfrm>
              <a:off x="1540" y="2163"/>
              <a:ext cx="677"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Wait for ACK or NAK</a:t>
              </a:r>
              <a:endParaRPr b="0" i="0" sz="1600" u="none" cap="none" strike="noStrike">
                <a:solidFill>
                  <a:srgbClr val="000000"/>
                </a:solidFill>
                <a:latin typeface="Times New Roman"/>
                <a:ea typeface="Times New Roman"/>
                <a:cs typeface="Times New Roman"/>
                <a:sym typeface="Times New Roman"/>
              </a:endParaRPr>
            </a:p>
          </p:txBody>
        </p:sp>
      </p:grpSp>
      <p:cxnSp>
        <p:nvCxnSpPr>
          <p:cNvPr id="1785" name="Google Shape;1785;p29"/>
          <p:cNvCxnSpPr/>
          <p:nvPr/>
        </p:nvCxnSpPr>
        <p:spPr>
          <a:xfrm>
            <a:off x="6194898" y="3466545"/>
            <a:ext cx="433388" cy="244475"/>
          </a:xfrm>
          <a:prstGeom prst="straightConnector1">
            <a:avLst/>
          </a:prstGeom>
          <a:noFill/>
          <a:ln cap="flat" cmpd="sng" w="28575">
            <a:solidFill>
              <a:srgbClr val="000000"/>
            </a:solidFill>
            <a:prstDash val="dash"/>
            <a:round/>
            <a:headEnd len="med" w="med" type="none"/>
            <a:tailEnd len="med" w="med" type="triangle"/>
          </a:ln>
        </p:spPr>
      </p:cxnSp>
      <p:sp>
        <p:nvSpPr>
          <p:cNvPr id="1786" name="Google Shape;1786;p29"/>
          <p:cNvSpPr/>
          <p:nvPr/>
        </p:nvSpPr>
        <p:spPr>
          <a:xfrm>
            <a:off x="6533036" y="3117295"/>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787" name="Google Shape;1787;p29"/>
          <p:cNvGrpSpPr/>
          <p:nvPr/>
        </p:nvGrpSpPr>
        <p:grpSpPr>
          <a:xfrm>
            <a:off x="6537798" y="3537982"/>
            <a:ext cx="1200150" cy="962025"/>
            <a:chOff x="1335" y="3347"/>
            <a:chExt cx="756" cy="606"/>
          </a:xfrm>
        </p:grpSpPr>
        <p:sp>
          <p:nvSpPr>
            <p:cNvPr id="1788" name="Google Shape;1788;p29"/>
            <p:cNvSpPr/>
            <p:nvPr/>
          </p:nvSpPr>
          <p:spPr>
            <a:xfrm>
              <a:off x="1390" y="3347"/>
              <a:ext cx="621" cy="60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789" name="Google Shape;1789;p29"/>
            <p:cNvSpPr txBox="1"/>
            <p:nvPr/>
          </p:nvSpPr>
          <p:spPr>
            <a:xfrm>
              <a:off x="1335" y="3400"/>
              <a:ext cx="756"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Wait for call from below</a:t>
              </a:r>
              <a:endParaRPr b="0" i="0" sz="1600" u="none" cap="none" strike="noStrike">
                <a:solidFill>
                  <a:srgbClr val="000000"/>
                </a:solidFill>
                <a:latin typeface="Times New Roman"/>
                <a:ea typeface="Times New Roman"/>
                <a:cs typeface="Times New Roman"/>
                <a:sym typeface="Times New Roman"/>
              </a:endParaRPr>
            </a:p>
          </p:txBody>
        </p:sp>
      </p:grpSp>
      <p:sp>
        <p:nvSpPr>
          <p:cNvPr id="1790" name="Google Shape;1790;p29"/>
          <p:cNvSpPr/>
          <p:nvPr/>
        </p:nvSpPr>
        <p:spPr>
          <a:xfrm flipH="1" rot="10800000">
            <a:off x="6545736" y="4433332"/>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791" name="Google Shape;1791;p29"/>
          <p:cNvSpPr txBox="1"/>
          <p:nvPr/>
        </p:nvSpPr>
        <p:spPr>
          <a:xfrm>
            <a:off x="2002155" y="5066030"/>
            <a:ext cx="108902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Tahoma"/>
              <a:buNone/>
            </a:pPr>
            <a:r>
              <a:rPr b="0" i="0" lang="en-US" sz="2400" u="none" cap="none" strike="noStrike">
                <a:solidFill>
                  <a:srgbClr val="CC0000"/>
                </a:solidFill>
                <a:latin typeface="Tahoma"/>
                <a:ea typeface="Tahoma"/>
                <a:cs typeface="Tahoma"/>
                <a:sym typeface="Tahoma"/>
              </a:rPr>
              <a:t>sender</a:t>
            </a:r>
            <a:endParaRPr/>
          </a:p>
        </p:txBody>
      </p:sp>
      <p:sp>
        <p:nvSpPr>
          <p:cNvPr id="1792" name="Google Shape;1792;p29"/>
          <p:cNvSpPr txBox="1"/>
          <p:nvPr/>
        </p:nvSpPr>
        <p:spPr>
          <a:xfrm>
            <a:off x="6636540" y="1635364"/>
            <a:ext cx="1247775"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Tahoma"/>
              <a:buNone/>
            </a:pPr>
            <a:r>
              <a:rPr b="0" i="0" lang="en-US" sz="2400" u="none" cap="none" strike="noStrike">
                <a:solidFill>
                  <a:srgbClr val="CC0000"/>
                </a:solidFill>
                <a:latin typeface="Tahoma"/>
                <a:ea typeface="Tahoma"/>
                <a:cs typeface="Tahoma"/>
                <a:sym typeface="Tahoma"/>
              </a:rPr>
              <a:t>receiver</a:t>
            </a:r>
            <a:endParaRPr/>
          </a:p>
        </p:txBody>
      </p:sp>
      <p:cxnSp>
        <p:nvCxnSpPr>
          <p:cNvPr id="1793" name="Google Shape;1793;p29"/>
          <p:cNvCxnSpPr/>
          <p:nvPr/>
        </p:nvCxnSpPr>
        <p:spPr>
          <a:xfrm>
            <a:off x="187642" y="3140393"/>
            <a:ext cx="433388" cy="244475"/>
          </a:xfrm>
          <a:prstGeom prst="straightConnector1">
            <a:avLst/>
          </a:prstGeom>
          <a:noFill/>
          <a:ln cap="flat" cmpd="sng" w="28575">
            <a:solidFill>
              <a:srgbClr val="000000"/>
            </a:solidFill>
            <a:prstDash val="dash"/>
            <a:round/>
            <a:headEnd len="med" w="med" type="none"/>
            <a:tailEnd len="med" w="med" type="triangle"/>
          </a:ln>
        </p:spPr>
      </p:cxnSp>
      <p:sp>
        <p:nvSpPr>
          <p:cNvPr id="1794" name="Google Shape;1794;p29"/>
          <p:cNvSpPr/>
          <p:nvPr/>
        </p:nvSpPr>
        <p:spPr>
          <a:xfrm flipH="1" rot="10800000">
            <a:off x="895667" y="2953068"/>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795" name="Google Shape;1795;p29"/>
          <p:cNvGrpSpPr/>
          <p:nvPr/>
        </p:nvGrpSpPr>
        <p:grpSpPr>
          <a:xfrm>
            <a:off x="843280" y="2186305"/>
            <a:ext cx="3643312" cy="677863"/>
            <a:chOff x="843280" y="1727835"/>
            <a:chExt cx="3643312" cy="677863"/>
          </a:xfrm>
        </p:grpSpPr>
        <p:sp>
          <p:nvSpPr>
            <p:cNvPr id="1796" name="Google Shape;1796;p29"/>
            <p:cNvSpPr txBox="1"/>
            <p:nvPr/>
          </p:nvSpPr>
          <p:spPr>
            <a:xfrm>
              <a:off x="843280" y="2005648"/>
              <a:ext cx="3643312"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sndpkt = make_pkt(data, checksum)</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cxnSp>
          <p:nvCxnSpPr>
            <p:cNvPr id="1797" name="Google Shape;1797;p29"/>
            <p:cNvCxnSpPr/>
            <p:nvPr/>
          </p:nvCxnSpPr>
          <p:spPr>
            <a:xfrm>
              <a:off x="948055" y="2050098"/>
              <a:ext cx="990600" cy="0"/>
            </a:xfrm>
            <a:prstGeom prst="straightConnector1">
              <a:avLst/>
            </a:prstGeom>
            <a:noFill/>
            <a:ln cap="flat" cmpd="sng" w="28575">
              <a:solidFill>
                <a:srgbClr val="000000"/>
              </a:solidFill>
              <a:prstDash val="solid"/>
              <a:round/>
              <a:headEnd len="med" w="med" type="none"/>
              <a:tailEnd len="med" w="med" type="none"/>
            </a:ln>
          </p:spPr>
        </p:cxnSp>
        <p:sp>
          <p:nvSpPr>
            <p:cNvPr id="1798" name="Google Shape;1798;p29"/>
            <p:cNvSpPr txBox="1"/>
            <p:nvPr/>
          </p:nvSpPr>
          <p:spPr>
            <a:xfrm>
              <a:off x="870267" y="1727835"/>
              <a:ext cx="2255838"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rdt_send(data)</a:t>
              </a:r>
              <a:endParaRPr i="0" sz="1600">
                <a:solidFill>
                  <a:srgbClr val="0000FF"/>
                </a:solidFill>
                <a:latin typeface="Times New Roman"/>
                <a:ea typeface="Times New Roman"/>
                <a:cs typeface="Times New Roman"/>
                <a:sym typeface="Times New Roman"/>
              </a:endParaRPr>
            </a:p>
          </p:txBody>
        </p:sp>
      </p:grpSp>
      <p:grpSp>
        <p:nvGrpSpPr>
          <p:cNvPr id="1799" name="Google Shape;1799;p29"/>
          <p:cNvGrpSpPr/>
          <p:nvPr/>
        </p:nvGrpSpPr>
        <p:grpSpPr>
          <a:xfrm>
            <a:off x="909955" y="4465955"/>
            <a:ext cx="3548062" cy="630238"/>
            <a:chOff x="909955" y="4007485"/>
            <a:chExt cx="3548062" cy="630238"/>
          </a:xfrm>
        </p:grpSpPr>
        <p:sp>
          <p:nvSpPr>
            <p:cNvPr id="1800" name="Google Shape;1800;p29"/>
            <p:cNvSpPr txBox="1"/>
            <p:nvPr/>
          </p:nvSpPr>
          <p:spPr>
            <a:xfrm>
              <a:off x="909955" y="4007485"/>
              <a:ext cx="3548062"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isACK(rcvpkt)</a:t>
              </a:r>
              <a:endParaRPr i="0" sz="1600">
                <a:solidFill>
                  <a:srgbClr val="0000FF"/>
                </a:solidFill>
                <a:latin typeface="Times New Roman"/>
                <a:ea typeface="Times New Roman"/>
                <a:cs typeface="Times New Roman"/>
                <a:sym typeface="Times New Roman"/>
              </a:endParaRPr>
            </a:p>
          </p:txBody>
        </p:sp>
        <p:cxnSp>
          <p:nvCxnSpPr>
            <p:cNvPr id="1801" name="Google Shape;1801;p29"/>
            <p:cNvCxnSpPr/>
            <p:nvPr/>
          </p:nvCxnSpPr>
          <p:spPr>
            <a:xfrm flipH="1" rot="10800000">
              <a:off x="978852" y="4301172"/>
              <a:ext cx="3212148" cy="15081"/>
            </a:xfrm>
            <a:prstGeom prst="straightConnector1">
              <a:avLst/>
            </a:prstGeom>
            <a:noFill/>
            <a:ln cap="flat" cmpd="sng" w="28575">
              <a:solidFill>
                <a:srgbClr val="000000"/>
              </a:solidFill>
              <a:prstDash val="solid"/>
              <a:round/>
              <a:headEnd len="med" w="med" type="none"/>
              <a:tailEnd len="med" w="med" type="none"/>
            </a:ln>
          </p:spPr>
        </p:cxnSp>
        <p:sp>
          <p:nvSpPr>
            <p:cNvPr id="1802" name="Google Shape;1802;p29"/>
            <p:cNvSpPr txBox="1"/>
            <p:nvPr/>
          </p:nvSpPr>
          <p:spPr>
            <a:xfrm>
              <a:off x="1300480" y="4301173"/>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500"/>
                                        <p:tgtEl>
                                          <p:spTgt spid="1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500"/>
                                        <p:tgtEl>
                                          <p:spTgt spid="1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500"/>
                                        <p:tgtEl>
                                          <p:spTgt spid="1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brandinglogo" id="143" name="Google Shape;143;p3"/>
          <p:cNvPicPr preferRelativeResize="0"/>
          <p:nvPr/>
        </p:nvPicPr>
        <p:blipFill rotWithShape="1">
          <a:blip r:embed="rId3">
            <a:alphaModFix/>
          </a:blip>
          <a:srcRect b="0" l="0" r="0" t="0"/>
          <a:stretch/>
        </p:blipFill>
        <p:spPr>
          <a:xfrm>
            <a:off x="0" y="0"/>
            <a:ext cx="9144000" cy="533400"/>
          </a:xfrm>
          <a:prstGeom prst="rect">
            <a:avLst/>
          </a:prstGeom>
          <a:noFill/>
          <a:ln>
            <a:noFill/>
          </a:ln>
        </p:spPr>
      </p:pic>
      <p:sp>
        <p:nvSpPr>
          <p:cNvPr id="144" name="Google Shape;144;p3"/>
          <p:cNvSpPr txBox="1"/>
          <p:nvPr/>
        </p:nvSpPr>
        <p:spPr>
          <a:xfrm>
            <a:off x="187325" y="1524000"/>
            <a:ext cx="4156075" cy="8239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800" u="none" cap="none" strike="noStrike">
                <a:solidFill>
                  <a:srgbClr val="FF0000"/>
                </a:solidFill>
                <a:latin typeface="Times"/>
                <a:ea typeface="Times"/>
                <a:cs typeface="Times"/>
                <a:sym typeface="Times"/>
              </a:rPr>
              <a:t>Chapter 23</a:t>
            </a:r>
            <a:endParaRPr/>
          </a:p>
        </p:txBody>
      </p:sp>
      <p:pic>
        <p:nvPicPr>
          <p:cNvPr id="145" name="Google Shape;145;p3"/>
          <p:cNvPicPr preferRelativeResize="0"/>
          <p:nvPr/>
        </p:nvPicPr>
        <p:blipFill rotWithShape="1">
          <a:blip r:embed="rId4">
            <a:alphaModFix/>
          </a:blip>
          <a:srcRect b="0" l="0" r="0" t="0"/>
          <a:stretch/>
        </p:blipFill>
        <p:spPr>
          <a:xfrm>
            <a:off x="4419600" y="762000"/>
            <a:ext cx="4470400" cy="5765800"/>
          </a:xfrm>
          <a:prstGeom prst="rect">
            <a:avLst/>
          </a:prstGeom>
          <a:noFill/>
          <a:ln>
            <a:noFill/>
          </a:ln>
        </p:spPr>
      </p:pic>
      <p:sp>
        <p:nvSpPr>
          <p:cNvPr id="146" name="Google Shape;146;p3"/>
          <p:cNvSpPr txBox="1"/>
          <p:nvPr/>
        </p:nvSpPr>
        <p:spPr>
          <a:xfrm>
            <a:off x="152400" y="3048000"/>
            <a:ext cx="4156075" cy="30464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4800" u="none" cap="none" strike="noStrike">
                <a:solidFill>
                  <a:srgbClr val="002060"/>
                </a:solidFill>
                <a:latin typeface="Times"/>
                <a:ea typeface="Times"/>
                <a:cs typeface="Times"/>
                <a:sym typeface="Times"/>
              </a:rPr>
              <a:t>Introduction</a:t>
            </a:r>
            <a:endParaRPr/>
          </a:p>
          <a:p>
            <a:pPr indent="0" lvl="0" marL="0" marR="0" rtl="0" algn="ctr">
              <a:spcBef>
                <a:spcPts val="0"/>
              </a:spcBef>
              <a:spcAft>
                <a:spcPts val="0"/>
              </a:spcAft>
              <a:buNone/>
            </a:pPr>
            <a:r>
              <a:rPr b="1" i="1" lang="en-US" sz="4800" u="none" cap="none" strike="noStrike">
                <a:solidFill>
                  <a:srgbClr val="002060"/>
                </a:solidFill>
                <a:latin typeface="Times"/>
                <a:ea typeface="Times"/>
                <a:cs typeface="Times"/>
                <a:sym typeface="Times"/>
              </a:rPr>
              <a:t>To</a:t>
            </a:r>
            <a:endParaRPr/>
          </a:p>
          <a:p>
            <a:pPr indent="0" lvl="0" marL="0" marR="0" rtl="0" algn="ctr">
              <a:spcBef>
                <a:spcPts val="0"/>
              </a:spcBef>
              <a:spcAft>
                <a:spcPts val="0"/>
              </a:spcAft>
              <a:buNone/>
            </a:pPr>
            <a:r>
              <a:rPr b="1" i="1" lang="en-US" sz="4800" u="none" cap="none" strike="noStrike">
                <a:solidFill>
                  <a:srgbClr val="002060"/>
                </a:solidFill>
                <a:latin typeface="Times"/>
                <a:ea typeface="Times"/>
                <a:cs typeface="Times"/>
                <a:sym typeface="Times"/>
              </a:rPr>
              <a:t>Transport Layer</a:t>
            </a:r>
            <a:endParaRPr/>
          </a:p>
        </p:txBody>
      </p:sp>
      <p:sp>
        <p:nvSpPr>
          <p:cNvPr id="147" name="Google Shape;147;p3"/>
          <p:cNvSpPr txBox="1"/>
          <p:nvPr/>
        </p:nvSpPr>
        <p:spPr>
          <a:xfrm>
            <a:off x="0" y="6604000"/>
            <a:ext cx="9144000" cy="254000"/>
          </a:xfrm>
          <a:prstGeom prst="rect">
            <a:avLst/>
          </a:prstGeom>
          <a:noFill/>
          <a:ln>
            <a:noFill/>
          </a:ln>
        </p:spPr>
        <p:txBody>
          <a:bodyPr anchorCtr="0" anchor="t" bIns="51400" lIns="102825" spcFirstLastPara="1" rIns="102825" wrap="square" tIns="514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Copyright © The McGraw-Hill Companies, Inc. Permission required for reproduction or display.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30"/>
          <p:cNvSpPr/>
          <p:nvPr/>
        </p:nvSpPr>
        <p:spPr>
          <a:xfrm>
            <a:off x="5620861" y="2776538"/>
            <a:ext cx="3549999" cy="3935610"/>
          </a:xfrm>
          <a:prstGeom prst="rect">
            <a:avLst/>
          </a:prstGeom>
          <a:solidFill>
            <a:srgbClr val="C2E2C4"/>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808" name="Google Shape;1808;p30"/>
          <p:cNvSpPr/>
          <p:nvPr/>
        </p:nvSpPr>
        <p:spPr>
          <a:xfrm>
            <a:off x="-7142" y="1556941"/>
            <a:ext cx="5479253" cy="4408884"/>
          </a:xfrm>
          <a:prstGeom prst="rect">
            <a:avLst/>
          </a:prstGeom>
          <a:solidFill>
            <a:srgbClr val="F2F2F2"/>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pic>
        <p:nvPicPr>
          <p:cNvPr descr="underline_base" id="1809" name="Google Shape;1809;p30"/>
          <p:cNvPicPr preferRelativeResize="0"/>
          <p:nvPr/>
        </p:nvPicPr>
        <p:blipFill rotWithShape="1">
          <a:blip r:embed="rId3">
            <a:alphaModFix/>
          </a:blip>
          <a:srcRect b="0" l="0" r="0" t="0"/>
          <a:stretch/>
        </p:blipFill>
        <p:spPr>
          <a:xfrm>
            <a:off x="503238" y="798513"/>
            <a:ext cx="6856412" cy="173037"/>
          </a:xfrm>
          <a:prstGeom prst="rect">
            <a:avLst/>
          </a:prstGeom>
          <a:noFill/>
          <a:ln>
            <a:noFill/>
          </a:ln>
        </p:spPr>
      </p:pic>
      <p:sp>
        <p:nvSpPr>
          <p:cNvPr id="1810" name="Google Shape;1810;p30"/>
          <p:cNvSpPr txBox="1"/>
          <p:nvPr>
            <p:ph type="title"/>
          </p:nvPr>
        </p:nvSpPr>
        <p:spPr>
          <a:xfrm>
            <a:off x="411163" y="185738"/>
            <a:ext cx="7772400" cy="8286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rdt2.0: operation with no errors</a:t>
            </a:r>
            <a:endParaRPr/>
          </a:p>
        </p:txBody>
      </p:sp>
      <p:sp>
        <p:nvSpPr>
          <p:cNvPr id="1811" name="Google Shape;1811;p30"/>
          <p:cNvSpPr/>
          <p:nvPr/>
        </p:nvSpPr>
        <p:spPr>
          <a:xfrm>
            <a:off x="696913" y="2692400"/>
            <a:ext cx="985837" cy="9620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12" name="Google Shape;1812;p30"/>
          <p:cNvSpPr txBox="1"/>
          <p:nvPr/>
        </p:nvSpPr>
        <p:spPr>
          <a:xfrm>
            <a:off x="595313" y="2776538"/>
            <a:ext cx="120015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rgbClr val="000000"/>
                </a:solidFill>
                <a:latin typeface="Arial"/>
                <a:ea typeface="Arial"/>
                <a:cs typeface="Arial"/>
                <a:sym typeface="Arial"/>
              </a:rPr>
              <a:t>Wait for call from above</a:t>
            </a:r>
            <a:endParaRPr i="0" sz="1600">
              <a:solidFill>
                <a:srgbClr val="000000"/>
              </a:solidFill>
              <a:latin typeface="Times New Roman"/>
              <a:ea typeface="Times New Roman"/>
              <a:cs typeface="Times New Roman"/>
              <a:sym typeface="Times New Roman"/>
            </a:endParaRPr>
          </a:p>
        </p:txBody>
      </p:sp>
      <p:sp>
        <p:nvSpPr>
          <p:cNvPr id="1813" name="Google Shape;1813;p30"/>
          <p:cNvSpPr txBox="1"/>
          <p:nvPr/>
        </p:nvSpPr>
        <p:spPr>
          <a:xfrm>
            <a:off x="1004888" y="1973263"/>
            <a:ext cx="3643312"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snkpkt = make_pkt(data, checksum)</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cxnSp>
        <p:nvCxnSpPr>
          <p:cNvPr id="1814" name="Google Shape;1814;p30"/>
          <p:cNvCxnSpPr/>
          <p:nvPr/>
        </p:nvCxnSpPr>
        <p:spPr>
          <a:xfrm>
            <a:off x="1109663" y="2017713"/>
            <a:ext cx="990600" cy="0"/>
          </a:xfrm>
          <a:prstGeom prst="straightConnector1">
            <a:avLst/>
          </a:prstGeom>
          <a:noFill/>
          <a:ln cap="flat" cmpd="sng" w="28575">
            <a:solidFill>
              <a:srgbClr val="000000"/>
            </a:solidFill>
            <a:prstDash val="solid"/>
            <a:round/>
            <a:headEnd len="med" w="med" type="none"/>
            <a:tailEnd len="med" w="med" type="none"/>
          </a:ln>
        </p:spPr>
      </p:cxnSp>
      <p:sp>
        <p:nvSpPr>
          <p:cNvPr id="1815" name="Google Shape;1815;p30"/>
          <p:cNvSpPr txBox="1"/>
          <p:nvPr/>
        </p:nvSpPr>
        <p:spPr>
          <a:xfrm>
            <a:off x="6319838" y="5797550"/>
            <a:ext cx="2143125" cy="619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extract(rcvpkt,data)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deliver_data(data)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udt_send(ACK)</a:t>
            </a:r>
            <a:endParaRPr i="0" sz="1600">
              <a:solidFill>
                <a:srgbClr val="000000"/>
              </a:solidFill>
              <a:latin typeface="Times New Roman"/>
              <a:ea typeface="Times New Roman"/>
              <a:cs typeface="Times New Roman"/>
              <a:sym typeface="Times New Roman"/>
            </a:endParaRPr>
          </a:p>
        </p:txBody>
      </p:sp>
      <p:sp>
        <p:nvSpPr>
          <p:cNvPr id="1816" name="Google Shape;1816;p30"/>
          <p:cNvSpPr txBox="1"/>
          <p:nvPr/>
        </p:nvSpPr>
        <p:spPr>
          <a:xfrm>
            <a:off x="6297613" y="5264150"/>
            <a:ext cx="2157412"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notcorrupt(rcvpkt)</a:t>
            </a:r>
            <a:endParaRPr i="0" sz="1600">
              <a:solidFill>
                <a:srgbClr val="0000FF"/>
              </a:solidFill>
              <a:latin typeface="Times New Roman"/>
              <a:ea typeface="Times New Roman"/>
              <a:cs typeface="Times New Roman"/>
              <a:sym typeface="Times New Roman"/>
            </a:endParaRPr>
          </a:p>
        </p:txBody>
      </p:sp>
      <p:cxnSp>
        <p:nvCxnSpPr>
          <p:cNvPr id="1817" name="Google Shape;1817;p30"/>
          <p:cNvCxnSpPr/>
          <p:nvPr/>
        </p:nvCxnSpPr>
        <p:spPr>
          <a:xfrm>
            <a:off x="6419850" y="5853113"/>
            <a:ext cx="1489075" cy="0"/>
          </a:xfrm>
          <a:prstGeom prst="straightConnector1">
            <a:avLst/>
          </a:prstGeom>
          <a:noFill/>
          <a:ln cap="flat" cmpd="sng" w="28575">
            <a:solidFill>
              <a:srgbClr val="000000"/>
            </a:solidFill>
            <a:prstDash val="solid"/>
            <a:round/>
            <a:headEnd len="med" w="med" type="none"/>
            <a:tailEnd len="med" w="med" type="none"/>
          </a:ln>
        </p:spPr>
      </p:cxnSp>
      <p:sp>
        <p:nvSpPr>
          <p:cNvPr id="1818" name="Google Shape;1818;p30"/>
          <p:cNvSpPr/>
          <p:nvPr/>
        </p:nvSpPr>
        <p:spPr>
          <a:xfrm flipH="1" rot="10800000">
            <a:off x="1057275" y="2462213"/>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19" name="Google Shape;1819;p30"/>
          <p:cNvSpPr/>
          <p:nvPr/>
        </p:nvSpPr>
        <p:spPr>
          <a:xfrm>
            <a:off x="1104900" y="3622675"/>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20" name="Google Shape;1820;p30"/>
          <p:cNvSpPr txBox="1"/>
          <p:nvPr/>
        </p:nvSpPr>
        <p:spPr>
          <a:xfrm>
            <a:off x="1071563" y="3975100"/>
            <a:ext cx="3548062"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isACK(rcvpkt)</a:t>
            </a:r>
            <a:endParaRPr i="0" sz="1600">
              <a:solidFill>
                <a:srgbClr val="0000FF"/>
              </a:solidFill>
              <a:latin typeface="Times New Roman"/>
              <a:ea typeface="Times New Roman"/>
              <a:cs typeface="Times New Roman"/>
              <a:sym typeface="Times New Roman"/>
            </a:endParaRPr>
          </a:p>
        </p:txBody>
      </p:sp>
      <p:cxnSp>
        <p:nvCxnSpPr>
          <p:cNvPr id="1821" name="Google Shape;1821;p30"/>
          <p:cNvCxnSpPr/>
          <p:nvPr/>
        </p:nvCxnSpPr>
        <p:spPr>
          <a:xfrm>
            <a:off x="1173163" y="4298950"/>
            <a:ext cx="990600" cy="0"/>
          </a:xfrm>
          <a:prstGeom prst="straightConnector1">
            <a:avLst/>
          </a:prstGeom>
          <a:noFill/>
          <a:ln cap="flat" cmpd="sng" w="28575">
            <a:solidFill>
              <a:srgbClr val="000000"/>
            </a:solidFill>
            <a:prstDash val="solid"/>
            <a:round/>
            <a:headEnd len="med" w="med" type="none"/>
            <a:tailEnd len="med" w="med" type="none"/>
          </a:ln>
        </p:spPr>
      </p:cxnSp>
      <p:sp>
        <p:nvSpPr>
          <p:cNvPr id="1822" name="Google Shape;1822;p30"/>
          <p:cNvSpPr/>
          <p:nvPr/>
        </p:nvSpPr>
        <p:spPr>
          <a:xfrm>
            <a:off x="3252788" y="2768600"/>
            <a:ext cx="466725" cy="893763"/>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23" name="Google Shape;1823;p30"/>
          <p:cNvSpPr txBox="1"/>
          <p:nvPr/>
        </p:nvSpPr>
        <p:spPr>
          <a:xfrm>
            <a:off x="3562350" y="3082925"/>
            <a:ext cx="1763713"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824" name="Google Shape;1824;p30"/>
          <p:cNvSpPr txBox="1"/>
          <p:nvPr/>
        </p:nvSpPr>
        <p:spPr>
          <a:xfrm>
            <a:off x="3536950" y="2408238"/>
            <a:ext cx="2085975" cy="6318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rdt_rcv(rcvpkt) &amp;&amp;</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   isNAK(rcvpkt)</a:t>
            </a:r>
            <a:endParaRPr i="0" sz="1600">
              <a:solidFill>
                <a:srgbClr val="000000"/>
              </a:solidFill>
              <a:latin typeface="Times New Roman"/>
              <a:ea typeface="Times New Roman"/>
              <a:cs typeface="Times New Roman"/>
              <a:sym typeface="Times New Roman"/>
            </a:endParaRPr>
          </a:p>
        </p:txBody>
      </p:sp>
      <p:cxnSp>
        <p:nvCxnSpPr>
          <p:cNvPr id="1825" name="Google Shape;1825;p30"/>
          <p:cNvCxnSpPr/>
          <p:nvPr/>
        </p:nvCxnSpPr>
        <p:spPr>
          <a:xfrm>
            <a:off x="3656013" y="3082925"/>
            <a:ext cx="990600" cy="0"/>
          </a:xfrm>
          <a:prstGeom prst="straightConnector1">
            <a:avLst/>
          </a:prstGeom>
          <a:noFill/>
          <a:ln cap="flat" cmpd="sng" w="28575">
            <a:solidFill>
              <a:srgbClr val="000000"/>
            </a:solidFill>
            <a:prstDash val="solid"/>
            <a:round/>
            <a:headEnd len="med" w="med" type="none"/>
            <a:tailEnd len="med" w="med" type="none"/>
          </a:ln>
        </p:spPr>
      </p:cxnSp>
      <p:grpSp>
        <p:nvGrpSpPr>
          <p:cNvPr id="1826" name="Google Shape;1826;p30"/>
          <p:cNvGrpSpPr/>
          <p:nvPr/>
        </p:nvGrpSpPr>
        <p:grpSpPr>
          <a:xfrm>
            <a:off x="6573838" y="2835275"/>
            <a:ext cx="1924050" cy="858838"/>
            <a:chOff x="2222" y="2660"/>
            <a:chExt cx="1212" cy="541"/>
          </a:xfrm>
        </p:grpSpPr>
        <p:sp>
          <p:nvSpPr>
            <p:cNvPr id="1827" name="Google Shape;1827;p30"/>
            <p:cNvSpPr txBox="1"/>
            <p:nvPr/>
          </p:nvSpPr>
          <p:spPr>
            <a:xfrm>
              <a:off x="2222" y="3039"/>
              <a:ext cx="1152" cy="1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udt_send(NAK)</a:t>
              </a:r>
              <a:endParaRPr i="0" sz="1600">
                <a:solidFill>
                  <a:srgbClr val="000000"/>
                </a:solidFill>
                <a:latin typeface="Times New Roman"/>
                <a:ea typeface="Times New Roman"/>
                <a:cs typeface="Times New Roman"/>
                <a:sym typeface="Times New Roman"/>
              </a:endParaRPr>
            </a:p>
          </p:txBody>
        </p:sp>
        <p:sp>
          <p:nvSpPr>
            <p:cNvPr id="1828" name="Google Shape;1828;p30"/>
            <p:cNvSpPr txBox="1"/>
            <p:nvPr/>
          </p:nvSpPr>
          <p:spPr>
            <a:xfrm>
              <a:off x="2225" y="2660"/>
              <a:ext cx="1209" cy="1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corrupt(rcvpkt)</a:t>
              </a:r>
              <a:endParaRPr i="0" sz="1600">
                <a:solidFill>
                  <a:srgbClr val="0000FF"/>
                </a:solidFill>
                <a:latin typeface="Times New Roman"/>
                <a:ea typeface="Times New Roman"/>
                <a:cs typeface="Times New Roman"/>
                <a:sym typeface="Times New Roman"/>
              </a:endParaRPr>
            </a:p>
          </p:txBody>
        </p:sp>
        <p:cxnSp>
          <p:nvCxnSpPr>
            <p:cNvPr id="1829" name="Google Shape;1829;p30"/>
            <p:cNvCxnSpPr/>
            <p:nvPr/>
          </p:nvCxnSpPr>
          <p:spPr>
            <a:xfrm>
              <a:off x="2285" y="3040"/>
              <a:ext cx="624" cy="0"/>
            </a:xfrm>
            <a:prstGeom prst="straightConnector1">
              <a:avLst/>
            </a:prstGeom>
            <a:noFill/>
            <a:ln cap="flat" cmpd="sng" w="28575">
              <a:solidFill>
                <a:srgbClr val="000000"/>
              </a:solidFill>
              <a:prstDash val="solid"/>
              <a:round/>
              <a:headEnd len="med" w="med" type="none"/>
              <a:tailEnd len="med" w="med" type="none"/>
            </a:ln>
          </p:spPr>
        </p:cxnSp>
      </p:grpSp>
      <p:grpSp>
        <p:nvGrpSpPr>
          <p:cNvPr id="1830" name="Google Shape;1830;p30"/>
          <p:cNvGrpSpPr/>
          <p:nvPr/>
        </p:nvGrpSpPr>
        <p:grpSpPr>
          <a:xfrm>
            <a:off x="2292350" y="2705100"/>
            <a:ext cx="1074738" cy="962025"/>
            <a:chOff x="1540" y="2116"/>
            <a:chExt cx="677" cy="606"/>
          </a:xfrm>
        </p:grpSpPr>
        <p:sp>
          <p:nvSpPr>
            <p:cNvPr id="1831" name="Google Shape;1831;p30"/>
            <p:cNvSpPr/>
            <p:nvPr/>
          </p:nvSpPr>
          <p:spPr>
            <a:xfrm>
              <a:off x="1565" y="2116"/>
              <a:ext cx="621" cy="60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32" name="Google Shape;1832;p30"/>
            <p:cNvSpPr txBox="1"/>
            <p:nvPr/>
          </p:nvSpPr>
          <p:spPr>
            <a:xfrm>
              <a:off x="1540" y="2163"/>
              <a:ext cx="677"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Wait for ACK or NAK</a:t>
              </a:r>
              <a:endParaRPr b="0" i="0" sz="1600" u="none" cap="none" strike="noStrike">
                <a:solidFill>
                  <a:srgbClr val="000000"/>
                </a:solidFill>
                <a:latin typeface="Times New Roman"/>
                <a:ea typeface="Times New Roman"/>
                <a:cs typeface="Times New Roman"/>
                <a:sym typeface="Times New Roman"/>
              </a:endParaRPr>
            </a:p>
          </p:txBody>
        </p:sp>
      </p:grpSp>
      <p:sp>
        <p:nvSpPr>
          <p:cNvPr id="1833" name="Google Shape;1833;p30"/>
          <p:cNvSpPr/>
          <p:nvPr/>
        </p:nvSpPr>
        <p:spPr>
          <a:xfrm>
            <a:off x="6672263" y="3630613"/>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34" name="Google Shape;1834;p30"/>
          <p:cNvSpPr/>
          <p:nvPr/>
        </p:nvSpPr>
        <p:spPr>
          <a:xfrm>
            <a:off x="6764338" y="4051300"/>
            <a:ext cx="985837" cy="9620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35" name="Google Shape;1835;p30"/>
          <p:cNvSpPr txBox="1"/>
          <p:nvPr/>
        </p:nvSpPr>
        <p:spPr>
          <a:xfrm>
            <a:off x="6677025" y="4135438"/>
            <a:ext cx="120015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rgbClr val="000000"/>
                </a:solidFill>
                <a:latin typeface="Arial"/>
                <a:ea typeface="Arial"/>
                <a:cs typeface="Arial"/>
                <a:sym typeface="Arial"/>
              </a:rPr>
              <a:t>Wait for call from below</a:t>
            </a:r>
            <a:endParaRPr i="0" sz="1600">
              <a:solidFill>
                <a:srgbClr val="000000"/>
              </a:solidFill>
              <a:latin typeface="Times New Roman"/>
              <a:ea typeface="Times New Roman"/>
              <a:cs typeface="Times New Roman"/>
              <a:sym typeface="Times New Roman"/>
            </a:endParaRPr>
          </a:p>
        </p:txBody>
      </p:sp>
      <p:sp>
        <p:nvSpPr>
          <p:cNvPr id="1836" name="Google Shape;1836;p30"/>
          <p:cNvSpPr/>
          <p:nvPr/>
        </p:nvSpPr>
        <p:spPr>
          <a:xfrm flipH="1" rot="10800000">
            <a:off x="6684963" y="4946650"/>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837" name="Google Shape;1837;p30"/>
          <p:cNvGrpSpPr/>
          <p:nvPr/>
        </p:nvGrpSpPr>
        <p:grpSpPr>
          <a:xfrm>
            <a:off x="349250" y="2649538"/>
            <a:ext cx="1333500" cy="1004887"/>
            <a:chOff x="220" y="1365"/>
            <a:chExt cx="840" cy="633"/>
          </a:xfrm>
        </p:grpSpPr>
        <p:cxnSp>
          <p:nvCxnSpPr>
            <p:cNvPr id="1838" name="Google Shape;1838;p30"/>
            <p:cNvCxnSpPr/>
            <p:nvPr/>
          </p:nvCxnSpPr>
          <p:spPr>
            <a:xfrm>
              <a:off x="220" y="1365"/>
              <a:ext cx="273" cy="154"/>
            </a:xfrm>
            <a:prstGeom prst="straightConnector1">
              <a:avLst/>
            </a:prstGeom>
            <a:noFill/>
            <a:ln cap="flat" cmpd="sng" w="28575">
              <a:solidFill>
                <a:srgbClr val="FF0000"/>
              </a:solidFill>
              <a:prstDash val="dash"/>
              <a:round/>
              <a:headEnd len="med" w="med" type="none"/>
              <a:tailEnd len="med" w="med" type="triangle"/>
            </a:ln>
          </p:spPr>
        </p:cxnSp>
        <p:sp>
          <p:nvSpPr>
            <p:cNvPr id="1839" name="Google Shape;1839;p30"/>
            <p:cNvSpPr/>
            <p:nvPr/>
          </p:nvSpPr>
          <p:spPr>
            <a:xfrm>
              <a:off x="439" y="1392"/>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grpSp>
        <p:nvGrpSpPr>
          <p:cNvPr id="1840" name="Google Shape;1840;p30"/>
          <p:cNvGrpSpPr/>
          <p:nvPr/>
        </p:nvGrpSpPr>
        <p:grpSpPr>
          <a:xfrm>
            <a:off x="6334125" y="3979863"/>
            <a:ext cx="1414463" cy="1033462"/>
            <a:chOff x="3990" y="2203"/>
            <a:chExt cx="891" cy="651"/>
          </a:xfrm>
        </p:grpSpPr>
        <p:cxnSp>
          <p:nvCxnSpPr>
            <p:cNvPr id="1841" name="Google Shape;1841;p30"/>
            <p:cNvCxnSpPr/>
            <p:nvPr/>
          </p:nvCxnSpPr>
          <p:spPr>
            <a:xfrm>
              <a:off x="3990" y="2203"/>
              <a:ext cx="273" cy="154"/>
            </a:xfrm>
            <a:prstGeom prst="straightConnector1">
              <a:avLst/>
            </a:prstGeom>
            <a:noFill/>
            <a:ln cap="flat" cmpd="sng" w="28575">
              <a:solidFill>
                <a:srgbClr val="FF0000"/>
              </a:solidFill>
              <a:prstDash val="dash"/>
              <a:round/>
              <a:headEnd len="med" w="med" type="none"/>
              <a:tailEnd len="med" w="med" type="triangle"/>
            </a:ln>
          </p:spPr>
        </p:cxnSp>
        <p:sp>
          <p:nvSpPr>
            <p:cNvPr id="1842" name="Google Shape;1842;p30"/>
            <p:cNvSpPr/>
            <p:nvPr/>
          </p:nvSpPr>
          <p:spPr>
            <a:xfrm>
              <a:off x="4260" y="2248"/>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843" name="Google Shape;1843;p30"/>
          <p:cNvSpPr txBox="1"/>
          <p:nvPr/>
        </p:nvSpPr>
        <p:spPr>
          <a:xfrm>
            <a:off x="1030288" y="1682750"/>
            <a:ext cx="2255837"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rdt_send(data)</a:t>
            </a:r>
            <a:endParaRPr i="0" sz="1600">
              <a:solidFill>
                <a:srgbClr val="0000FF"/>
              </a:solidFill>
              <a:latin typeface="Times New Roman"/>
              <a:ea typeface="Times New Roman"/>
              <a:cs typeface="Times New Roman"/>
              <a:sym typeface="Times New Roman"/>
            </a:endParaRPr>
          </a:p>
        </p:txBody>
      </p:sp>
      <p:cxnSp>
        <p:nvCxnSpPr>
          <p:cNvPr id="1844" name="Google Shape;1844;p30"/>
          <p:cNvCxnSpPr/>
          <p:nvPr/>
        </p:nvCxnSpPr>
        <p:spPr>
          <a:xfrm>
            <a:off x="1011238" y="1771650"/>
            <a:ext cx="12700" cy="747713"/>
          </a:xfrm>
          <a:prstGeom prst="straightConnector1">
            <a:avLst/>
          </a:prstGeom>
          <a:noFill/>
          <a:ln cap="flat" cmpd="sng" w="76200">
            <a:solidFill>
              <a:srgbClr val="FF0000"/>
            </a:solidFill>
            <a:prstDash val="solid"/>
            <a:round/>
            <a:headEnd len="med" w="med" type="none"/>
            <a:tailEnd len="med" w="med" type="none"/>
          </a:ln>
        </p:spPr>
      </p:cxnSp>
      <p:sp>
        <p:nvSpPr>
          <p:cNvPr id="1845" name="Google Shape;1845;p30"/>
          <p:cNvSpPr/>
          <p:nvPr/>
        </p:nvSpPr>
        <p:spPr>
          <a:xfrm>
            <a:off x="1011238" y="2489200"/>
            <a:ext cx="6697662" cy="3060700"/>
          </a:xfrm>
          <a:custGeom>
            <a:rect b="b" l="l" r="r" t="t"/>
            <a:pathLst>
              <a:path extrusionOk="0" h="1928" w="4219">
                <a:moveTo>
                  <a:pt x="0" y="10"/>
                </a:moveTo>
                <a:lnTo>
                  <a:pt x="1003" y="0"/>
                </a:lnTo>
                <a:lnTo>
                  <a:pt x="3387" y="1928"/>
                </a:lnTo>
                <a:lnTo>
                  <a:pt x="4219" y="1928"/>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846" name="Google Shape;1846;p30"/>
          <p:cNvGrpSpPr/>
          <p:nvPr/>
        </p:nvGrpSpPr>
        <p:grpSpPr>
          <a:xfrm>
            <a:off x="347663" y="2649538"/>
            <a:ext cx="1333500" cy="1004887"/>
            <a:chOff x="220" y="1365"/>
            <a:chExt cx="840" cy="633"/>
          </a:xfrm>
        </p:grpSpPr>
        <p:cxnSp>
          <p:nvCxnSpPr>
            <p:cNvPr id="1847" name="Google Shape;1847;p30"/>
            <p:cNvCxnSpPr/>
            <p:nvPr/>
          </p:nvCxnSpPr>
          <p:spPr>
            <a:xfrm>
              <a:off x="220" y="1365"/>
              <a:ext cx="273" cy="154"/>
            </a:xfrm>
            <a:prstGeom prst="straightConnector1">
              <a:avLst/>
            </a:prstGeom>
            <a:noFill/>
            <a:ln cap="flat" cmpd="sng" w="28575">
              <a:solidFill>
                <a:srgbClr val="000000"/>
              </a:solidFill>
              <a:prstDash val="dash"/>
              <a:round/>
              <a:headEnd len="med" w="med" type="none"/>
              <a:tailEnd len="med" w="med" type="triangle"/>
            </a:ln>
          </p:spPr>
        </p:cxnSp>
        <p:sp>
          <p:nvSpPr>
            <p:cNvPr id="1848" name="Google Shape;1848;p30"/>
            <p:cNvSpPr/>
            <p:nvPr/>
          </p:nvSpPr>
          <p:spPr>
            <a:xfrm>
              <a:off x="439" y="1392"/>
              <a:ext cx="621" cy="606"/>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849" name="Google Shape;1849;p30"/>
          <p:cNvSpPr/>
          <p:nvPr/>
        </p:nvSpPr>
        <p:spPr>
          <a:xfrm>
            <a:off x="2332038" y="2705100"/>
            <a:ext cx="985837" cy="962025"/>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cxnSp>
        <p:nvCxnSpPr>
          <p:cNvPr id="1850" name="Google Shape;1850;p30"/>
          <p:cNvCxnSpPr/>
          <p:nvPr/>
        </p:nvCxnSpPr>
        <p:spPr>
          <a:xfrm flipH="1">
            <a:off x="6261100" y="5384800"/>
            <a:ext cx="12700" cy="1193800"/>
          </a:xfrm>
          <a:prstGeom prst="straightConnector1">
            <a:avLst/>
          </a:prstGeom>
          <a:noFill/>
          <a:ln cap="flat" cmpd="sng" w="76200">
            <a:solidFill>
              <a:srgbClr val="FF0000"/>
            </a:solidFill>
            <a:prstDash val="solid"/>
            <a:round/>
            <a:headEnd len="med" w="med" type="none"/>
            <a:tailEnd len="med" w="med" type="none"/>
          </a:ln>
        </p:spPr>
      </p:cxnSp>
      <p:sp>
        <p:nvSpPr>
          <p:cNvPr id="1851" name="Google Shape;1851;p30"/>
          <p:cNvSpPr/>
          <p:nvPr/>
        </p:nvSpPr>
        <p:spPr>
          <a:xfrm>
            <a:off x="1155700" y="4368800"/>
            <a:ext cx="6667500" cy="2260600"/>
          </a:xfrm>
          <a:custGeom>
            <a:rect b="b" l="l" r="r" t="t"/>
            <a:pathLst>
              <a:path extrusionOk="0" h="1424" w="4200">
                <a:moveTo>
                  <a:pt x="4200" y="1424"/>
                </a:moveTo>
                <a:lnTo>
                  <a:pt x="3224" y="1424"/>
                </a:lnTo>
                <a:lnTo>
                  <a:pt x="1880" y="0"/>
                </a:lnTo>
                <a:lnTo>
                  <a:pt x="0" y="0"/>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852" name="Google Shape;1852;p30"/>
          <p:cNvGrpSpPr/>
          <p:nvPr/>
        </p:nvGrpSpPr>
        <p:grpSpPr>
          <a:xfrm>
            <a:off x="347663" y="2649538"/>
            <a:ext cx="1333500" cy="1004887"/>
            <a:chOff x="220" y="1365"/>
            <a:chExt cx="840" cy="633"/>
          </a:xfrm>
        </p:grpSpPr>
        <p:cxnSp>
          <p:nvCxnSpPr>
            <p:cNvPr id="1853" name="Google Shape;1853;p30"/>
            <p:cNvCxnSpPr/>
            <p:nvPr/>
          </p:nvCxnSpPr>
          <p:spPr>
            <a:xfrm>
              <a:off x="220" y="1365"/>
              <a:ext cx="273" cy="154"/>
            </a:xfrm>
            <a:prstGeom prst="straightConnector1">
              <a:avLst/>
            </a:prstGeom>
            <a:noFill/>
            <a:ln cap="flat" cmpd="sng" w="28575">
              <a:solidFill>
                <a:srgbClr val="000000"/>
              </a:solidFill>
              <a:prstDash val="dash"/>
              <a:round/>
              <a:headEnd len="med" w="med" type="none"/>
              <a:tailEnd len="med" w="med" type="triangle"/>
            </a:ln>
          </p:spPr>
        </p:cxnSp>
        <p:sp>
          <p:nvSpPr>
            <p:cNvPr id="1854" name="Google Shape;1854;p30"/>
            <p:cNvSpPr/>
            <p:nvPr/>
          </p:nvSpPr>
          <p:spPr>
            <a:xfrm>
              <a:off x="439" y="1392"/>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855" name="Google Shape;1855;p30"/>
          <p:cNvSpPr/>
          <p:nvPr/>
        </p:nvSpPr>
        <p:spPr>
          <a:xfrm>
            <a:off x="2328863" y="2709863"/>
            <a:ext cx="985837" cy="962025"/>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56" name="Google Shape;1856;p30"/>
          <p:cNvSpPr txBox="1"/>
          <p:nvPr/>
        </p:nvSpPr>
        <p:spPr>
          <a:xfrm>
            <a:off x="1409700" y="4337050"/>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1000"/>
                                        <p:tgtEl>
                                          <p:spTgt spid="1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000"/>
                                        <p:tgtEl>
                                          <p:spTgt spid="1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2250"/>
                                        <p:tgtEl>
                                          <p:spTgt spid="1845"/>
                                        </p:tgtEl>
                                      </p:cBhvr>
                                    </p:animEffect>
                                  </p:childTnLst>
                                </p:cTn>
                              </p:par>
                              <p:par>
                                <p:cTn fill="hold" nodeType="withEffect" presetClass="entr" presetID="1" presetSubtype="0">
                                  <p:stCondLst>
                                    <p:cond delay="0"/>
                                  </p:stCondLst>
                                  <p:childTnLst>
                                    <p:set>
                                      <p:cBhvr>
                                        <p:cTn dur="1" fill="hold">
                                          <p:stCondLst>
                                            <p:cond delay="0"/>
                                          </p:stCondLst>
                                        </p:cTn>
                                        <p:tgtEl>
                                          <p:spTgt spid="1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1000"/>
                                        <p:tgtEl>
                                          <p:spTgt spid="1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3000"/>
                                        <p:tgtEl>
                                          <p:spTgt spid="1851"/>
                                        </p:tgtEl>
                                      </p:cBhvr>
                                    </p:animEffect>
                                  </p:childTnLst>
                                </p:cTn>
                              </p:par>
                            </p:childTnLst>
                          </p:cTn>
                        </p:par>
                        <p:par>
                          <p:cTn fill="hold">
                            <p:stCondLst>
                              <p:cond delay="3000"/>
                            </p:stCondLst>
                            <p:childTnLst>
                              <p:par>
                                <p:cTn fill="hold" nodeType="afterEffect" presetClass="entr" presetID="1" presetSubtype="0">
                                  <p:stCondLst>
                                    <p:cond delay="2500"/>
                                  </p:stCondLst>
                                  <p:childTnLst>
                                    <p:set>
                                      <p:cBhvr>
                                        <p:cTn dur="1" fill="hold">
                                          <p:stCondLst>
                                            <p:cond delay="0"/>
                                          </p:stCondLst>
                                        </p:cTn>
                                        <p:tgtEl>
                                          <p:spTgt spid="1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31"/>
          <p:cNvSpPr/>
          <p:nvPr/>
        </p:nvSpPr>
        <p:spPr>
          <a:xfrm>
            <a:off x="5620861" y="2776538"/>
            <a:ext cx="3549999" cy="3935610"/>
          </a:xfrm>
          <a:prstGeom prst="rect">
            <a:avLst/>
          </a:prstGeom>
          <a:solidFill>
            <a:srgbClr val="C2E2C4"/>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862" name="Google Shape;1862;p31"/>
          <p:cNvSpPr/>
          <p:nvPr/>
        </p:nvSpPr>
        <p:spPr>
          <a:xfrm>
            <a:off x="-7142" y="1556941"/>
            <a:ext cx="5479253" cy="3486864"/>
          </a:xfrm>
          <a:prstGeom prst="rect">
            <a:avLst/>
          </a:prstGeom>
          <a:solidFill>
            <a:srgbClr val="F2F2F2"/>
          </a:solidFill>
          <a:ln cap="flat" cmpd="sng" w="1905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1863" name="Google Shape;1863;p31"/>
          <p:cNvSpPr txBox="1"/>
          <p:nvPr>
            <p:ph type="title"/>
          </p:nvPr>
        </p:nvSpPr>
        <p:spPr>
          <a:xfrm>
            <a:off x="500063" y="185738"/>
            <a:ext cx="7772400" cy="8858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rdt2.0: Error scenario</a:t>
            </a:r>
            <a:endParaRPr/>
          </a:p>
        </p:txBody>
      </p:sp>
      <p:pic>
        <p:nvPicPr>
          <p:cNvPr descr="underline_base" id="1864" name="Google Shape;1864;p31"/>
          <p:cNvPicPr preferRelativeResize="0"/>
          <p:nvPr/>
        </p:nvPicPr>
        <p:blipFill rotWithShape="1">
          <a:blip r:embed="rId3">
            <a:alphaModFix/>
          </a:blip>
          <a:srcRect b="0" l="0" r="0" t="0"/>
          <a:stretch/>
        </p:blipFill>
        <p:spPr>
          <a:xfrm>
            <a:off x="598488" y="847725"/>
            <a:ext cx="4570412" cy="173038"/>
          </a:xfrm>
          <a:prstGeom prst="rect">
            <a:avLst/>
          </a:prstGeom>
          <a:noFill/>
          <a:ln>
            <a:noFill/>
          </a:ln>
        </p:spPr>
      </p:pic>
      <p:sp>
        <p:nvSpPr>
          <p:cNvPr id="1865" name="Google Shape;1865;p31"/>
          <p:cNvSpPr/>
          <p:nvPr/>
        </p:nvSpPr>
        <p:spPr>
          <a:xfrm>
            <a:off x="684213" y="2722880"/>
            <a:ext cx="985837" cy="9620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66" name="Google Shape;1866;p31"/>
          <p:cNvSpPr txBox="1"/>
          <p:nvPr/>
        </p:nvSpPr>
        <p:spPr>
          <a:xfrm>
            <a:off x="582613" y="2807018"/>
            <a:ext cx="120015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rgbClr val="000000"/>
                </a:solidFill>
                <a:latin typeface="Arial"/>
                <a:ea typeface="Arial"/>
                <a:cs typeface="Arial"/>
                <a:sym typeface="Arial"/>
              </a:rPr>
              <a:t>Wait for call from above</a:t>
            </a:r>
            <a:endParaRPr i="0" sz="1600">
              <a:solidFill>
                <a:srgbClr val="000000"/>
              </a:solidFill>
              <a:latin typeface="Times New Roman"/>
              <a:ea typeface="Times New Roman"/>
              <a:cs typeface="Times New Roman"/>
              <a:sym typeface="Times New Roman"/>
            </a:endParaRPr>
          </a:p>
        </p:txBody>
      </p:sp>
      <p:sp>
        <p:nvSpPr>
          <p:cNvPr id="1867" name="Google Shape;1867;p31"/>
          <p:cNvSpPr txBox="1"/>
          <p:nvPr/>
        </p:nvSpPr>
        <p:spPr>
          <a:xfrm>
            <a:off x="992188" y="2003743"/>
            <a:ext cx="3643312"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snkpkt = make_pkt(data, checksum)</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cxnSp>
        <p:nvCxnSpPr>
          <p:cNvPr id="1868" name="Google Shape;1868;p31"/>
          <p:cNvCxnSpPr/>
          <p:nvPr/>
        </p:nvCxnSpPr>
        <p:spPr>
          <a:xfrm>
            <a:off x="1096963" y="2048193"/>
            <a:ext cx="990600" cy="0"/>
          </a:xfrm>
          <a:prstGeom prst="straightConnector1">
            <a:avLst/>
          </a:prstGeom>
          <a:noFill/>
          <a:ln cap="flat" cmpd="sng" w="28575">
            <a:solidFill>
              <a:srgbClr val="000000"/>
            </a:solidFill>
            <a:prstDash val="solid"/>
            <a:round/>
            <a:headEnd len="med" w="med" type="none"/>
            <a:tailEnd len="med" w="med" type="none"/>
          </a:ln>
        </p:spPr>
      </p:cxnSp>
      <p:sp>
        <p:nvSpPr>
          <p:cNvPr id="1869" name="Google Shape;1869;p31"/>
          <p:cNvSpPr txBox="1"/>
          <p:nvPr/>
        </p:nvSpPr>
        <p:spPr>
          <a:xfrm>
            <a:off x="6307138" y="5828030"/>
            <a:ext cx="2143125" cy="619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extract(rcvpkt,data)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deliver_data(data)</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udt_send(ACK)</a:t>
            </a:r>
            <a:endParaRPr i="0" sz="1600">
              <a:solidFill>
                <a:srgbClr val="000000"/>
              </a:solidFill>
              <a:latin typeface="Times New Roman"/>
              <a:ea typeface="Times New Roman"/>
              <a:cs typeface="Times New Roman"/>
              <a:sym typeface="Times New Roman"/>
            </a:endParaRPr>
          </a:p>
        </p:txBody>
      </p:sp>
      <p:sp>
        <p:nvSpPr>
          <p:cNvPr id="1870" name="Google Shape;1870;p31"/>
          <p:cNvSpPr txBox="1"/>
          <p:nvPr/>
        </p:nvSpPr>
        <p:spPr>
          <a:xfrm>
            <a:off x="6284913" y="5294630"/>
            <a:ext cx="2157412"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notcorrupt(rcvpkt)</a:t>
            </a:r>
            <a:endParaRPr i="0" sz="1600">
              <a:solidFill>
                <a:srgbClr val="0000FF"/>
              </a:solidFill>
              <a:latin typeface="Times New Roman"/>
              <a:ea typeface="Times New Roman"/>
              <a:cs typeface="Times New Roman"/>
              <a:sym typeface="Times New Roman"/>
            </a:endParaRPr>
          </a:p>
        </p:txBody>
      </p:sp>
      <p:cxnSp>
        <p:nvCxnSpPr>
          <p:cNvPr id="1871" name="Google Shape;1871;p31"/>
          <p:cNvCxnSpPr/>
          <p:nvPr/>
        </p:nvCxnSpPr>
        <p:spPr>
          <a:xfrm>
            <a:off x="6407150" y="5883593"/>
            <a:ext cx="1489075" cy="0"/>
          </a:xfrm>
          <a:prstGeom prst="straightConnector1">
            <a:avLst/>
          </a:prstGeom>
          <a:noFill/>
          <a:ln cap="flat" cmpd="sng" w="28575">
            <a:solidFill>
              <a:srgbClr val="000000"/>
            </a:solidFill>
            <a:prstDash val="solid"/>
            <a:round/>
            <a:headEnd len="med" w="med" type="none"/>
            <a:tailEnd len="med" w="med" type="none"/>
          </a:ln>
        </p:spPr>
      </p:cxnSp>
      <p:sp>
        <p:nvSpPr>
          <p:cNvPr id="1872" name="Google Shape;1872;p31"/>
          <p:cNvSpPr/>
          <p:nvPr/>
        </p:nvSpPr>
        <p:spPr>
          <a:xfrm flipH="1" rot="10800000">
            <a:off x="1044575" y="2492693"/>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73" name="Google Shape;1873;p31"/>
          <p:cNvSpPr/>
          <p:nvPr/>
        </p:nvSpPr>
        <p:spPr>
          <a:xfrm>
            <a:off x="1092200" y="3653155"/>
            <a:ext cx="1800225" cy="247650"/>
          </a:xfrm>
          <a:custGeom>
            <a:rect b="b" l="l" r="r" t="t"/>
            <a:pathLst>
              <a:path extrusionOk="0" h="525" w="2835">
                <a:moveTo>
                  <a:pt x="0" y="0"/>
                </a:moveTo>
                <a:cubicBezTo>
                  <a:pt x="60" y="525"/>
                  <a:pt x="2835" y="495"/>
                  <a:pt x="2835" y="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74" name="Google Shape;1874;p31"/>
          <p:cNvSpPr txBox="1"/>
          <p:nvPr/>
        </p:nvSpPr>
        <p:spPr>
          <a:xfrm>
            <a:off x="1058863" y="4005580"/>
            <a:ext cx="3548062"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isACK(rcvpkt)</a:t>
            </a:r>
            <a:endParaRPr i="0" sz="1600">
              <a:solidFill>
                <a:srgbClr val="0000FF"/>
              </a:solidFill>
              <a:latin typeface="Times New Roman"/>
              <a:ea typeface="Times New Roman"/>
              <a:cs typeface="Times New Roman"/>
              <a:sym typeface="Times New Roman"/>
            </a:endParaRPr>
          </a:p>
        </p:txBody>
      </p:sp>
      <p:cxnSp>
        <p:nvCxnSpPr>
          <p:cNvPr id="1875" name="Google Shape;1875;p31"/>
          <p:cNvCxnSpPr/>
          <p:nvPr/>
        </p:nvCxnSpPr>
        <p:spPr>
          <a:xfrm>
            <a:off x="1160463" y="4329430"/>
            <a:ext cx="990600" cy="0"/>
          </a:xfrm>
          <a:prstGeom prst="straightConnector1">
            <a:avLst/>
          </a:prstGeom>
          <a:noFill/>
          <a:ln cap="flat" cmpd="sng" w="28575">
            <a:solidFill>
              <a:srgbClr val="000000"/>
            </a:solidFill>
            <a:prstDash val="solid"/>
            <a:round/>
            <a:headEnd len="med" w="med" type="none"/>
            <a:tailEnd len="med" w="med" type="none"/>
          </a:ln>
        </p:spPr>
      </p:cxnSp>
      <p:sp>
        <p:nvSpPr>
          <p:cNvPr id="1876" name="Google Shape;1876;p31"/>
          <p:cNvSpPr/>
          <p:nvPr/>
        </p:nvSpPr>
        <p:spPr>
          <a:xfrm>
            <a:off x="3240088" y="2799080"/>
            <a:ext cx="466725" cy="893763"/>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77" name="Google Shape;1877;p31"/>
          <p:cNvSpPr txBox="1"/>
          <p:nvPr/>
        </p:nvSpPr>
        <p:spPr>
          <a:xfrm>
            <a:off x="3549650" y="3113405"/>
            <a:ext cx="1763713"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878" name="Google Shape;1878;p31"/>
          <p:cNvSpPr txBox="1"/>
          <p:nvPr/>
        </p:nvSpPr>
        <p:spPr>
          <a:xfrm>
            <a:off x="3524250" y="2438718"/>
            <a:ext cx="2085975" cy="6318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rdt_rcv(rcvpkt) &amp;&amp;</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   isNAK(rcvpkt)</a:t>
            </a:r>
            <a:endParaRPr i="0" sz="1600">
              <a:solidFill>
                <a:srgbClr val="000000"/>
              </a:solidFill>
              <a:latin typeface="Times New Roman"/>
              <a:ea typeface="Times New Roman"/>
              <a:cs typeface="Times New Roman"/>
              <a:sym typeface="Times New Roman"/>
            </a:endParaRPr>
          </a:p>
        </p:txBody>
      </p:sp>
      <p:cxnSp>
        <p:nvCxnSpPr>
          <p:cNvPr id="1879" name="Google Shape;1879;p31"/>
          <p:cNvCxnSpPr/>
          <p:nvPr/>
        </p:nvCxnSpPr>
        <p:spPr>
          <a:xfrm>
            <a:off x="3643313" y="3113405"/>
            <a:ext cx="990600" cy="0"/>
          </a:xfrm>
          <a:prstGeom prst="straightConnector1">
            <a:avLst/>
          </a:prstGeom>
          <a:noFill/>
          <a:ln cap="flat" cmpd="sng" w="28575">
            <a:solidFill>
              <a:srgbClr val="000000"/>
            </a:solidFill>
            <a:prstDash val="solid"/>
            <a:round/>
            <a:headEnd len="med" w="med" type="none"/>
            <a:tailEnd len="med" w="med" type="none"/>
          </a:ln>
        </p:spPr>
      </p:cxnSp>
      <p:grpSp>
        <p:nvGrpSpPr>
          <p:cNvPr id="1880" name="Google Shape;1880;p31"/>
          <p:cNvGrpSpPr/>
          <p:nvPr/>
        </p:nvGrpSpPr>
        <p:grpSpPr>
          <a:xfrm>
            <a:off x="6561138" y="2865755"/>
            <a:ext cx="1924050" cy="858838"/>
            <a:chOff x="2222" y="2660"/>
            <a:chExt cx="1212" cy="541"/>
          </a:xfrm>
        </p:grpSpPr>
        <p:sp>
          <p:nvSpPr>
            <p:cNvPr id="1881" name="Google Shape;1881;p31"/>
            <p:cNvSpPr txBox="1"/>
            <p:nvPr/>
          </p:nvSpPr>
          <p:spPr>
            <a:xfrm>
              <a:off x="2222" y="3039"/>
              <a:ext cx="1152" cy="1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udt_send(NAK)</a:t>
              </a:r>
              <a:endParaRPr i="0" sz="1600">
                <a:solidFill>
                  <a:srgbClr val="000000"/>
                </a:solidFill>
                <a:latin typeface="Times New Roman"/>
                <a:ea typeface="Times New Roman"/>
                <a:cs typeface="Times New Roman"/>
                <a:sym typeface="Times New Roman"/>
              </a:endParaRPr>
            </a:p>
          </p:txBody>
        </p:sp>
        <p:sp>
          <p:nvSpPr>
            <p:cNvPr id="1882" name="Google Shape;1882;p31"/>
            <p:cNvSpPr txBox="1"/>
            <p:nvPr/>
          </p:nvSpPr>
          <p:spPr>
            <a:xfrm>
              <a:off x="2225" y="2660"/>
              <a:ext cx="1209" cy="1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corrupt(rcvpkt)</a:t>
              </a:r>
              <a:endParaRPr i="0" sz="1600">
                <a:solidFill>
                  <a:srgbClr val="0000FF"/>
                </a:solidFill>
                <a:latin typeface="Times New Roman"/>
                <a:ea typeface="Times New Roman"/>
                <a:cs typeface="Times New Roman"/>
                <a:sym typeface="Times New Roman"/>
              </a:endParaRPr>
            </a:p>
          </p:txBody>
        </p:sp>
        <p:cxnSp>
          <p:nvCxnSpPr>
            <p:cNvPr id="1883" name="Google Shape;1883;p31"/>
            <p:cNvCxnSpPr/>
            <p:nvPr/>
          </p:nvCxnSpPr>
          <p:spPr>
            <a:xfrm>
              <a:off x="2285" y="3040"/>
              <a:ext cx="624" cy="0"/>
            </a:xfrm>
            <a:prstGeom prst="straightConnector1">
              <a:avLst/>
            </a:prstGeom>
            <a:noFill/>
            <a:ln cap="flat" cmpd="sng" w="28575">
              <a:solidFill>
                <a:srgbClr val="000000"/>
              </a:solidFill>
              <a:prstDash val="solid"/>
              <a:round/>
              <a:headEnd len="med" w="med" type="none"/>
              <a:tailEnd len="med" w="med" type="none"/>
            </a:ln>
          </p:spPr>
        </p:cxnSp>
      </p:grpSp>
      <p:grpSp>
        <p:nvGrpSpPr>
          <p:cNvPr id="1884" name="Google Shape;1884;p31"/>
          <p:cNvGrpSpPr/>
          <p:nvPr/>
        </p:nvGrpSpPr>
        <p:grpSpPr>
          <a:xfrm>
            <a:off x="2279650" y="2735580"/>
            <a:ext cx="1074738" cy="962025"/>
            <a:chOff x="1540" y="2116"/>
            <a:chExt cx="677" cy="606"/>
          </a:xfrm>
        </p:grpSpPr>
        <p:sp>
          <p:nvSpPr>
            <p:cNvPr id="1885" name="Google Shape;1885;p31"/>
            <p:cNvSpPr/>
            <p:nvPr/>
          </p:nvSpPr>
          <p:spPr>
            <a:xfrm>
              <a:off x="1565" y="2116"/>
              <a:ext cx="621" cy="60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86" name="Google Shape;1886;p31"/>
            <p:cNvSpPr txBox="1"/>
            <p:nvPr/>
          </p:nvSpPr>
          <p:spPr>
            <a:xfrm>
              <a:off x="1540" y="2163"/>
              <a:ext cx="677"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Wait for ACK or NAK</a:t>
              </a:r>
              <a:endParaRPr b="0" i="0" sz="1600" u="none" cap="none" strike="noStrike">
                <a:solidFill>
                  <a:srgbClr val="000000"/>
                </a:solidFill>
                <a:latin typeface="Times New Roman"/>
                <a:ea typeface="Times New Roman"/>
                <a:cs typeface="Times New Roman"/>
                <a:sym typeface="Times New Roman"/>
              </a:endParaRPr>
            </a:p>
          </p:txBody>
        </p:sp>
      </p:grpSp>
      <p:sp>
        <p:nvSpPr>
          <p:cNvPr id="1887" name="Google Shape;1887;p31"/>
          <p:cNvSpPr/>
          <p:nvPr/>
        </p:nvSpPr>
        <p:spPr>
          <a:xfrm>
            <a:off x="6659563" y="3661093"/>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888" name="Google Shape;1888;p31"/>
          <p:cNvSpPr/>
          <p:nvPr/>
        </p:nvSpPr>
        <p:spPr>
          <a:xfrm>
            <a:off x="6751638" y="4081780"/>
            <a:ext cx="985837" cy="9620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889" name="Google Shape;1889;p31"/>
          <p:cNvSpPr txBox="1"/>
          <p:nvPr/>
        </p:nvSpPr>
        <p:spPr>
          <a:xfrm>
            <a:off x="6664325" y="4165918"/>
            <a:ext cx="120015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rgbClr val="000000"/>
                </a:solidFill>
                <a:latin typeface="Arial"/>
                <a:ea typeface="Arial"/>
                <a:cs typeface="Arial"/>
                <a:sym typeface="Arial"/>
              </a:rPr>
              <a:t>Wait for call from below</a:t>
            </a:r>
            <a:endParaRPr i="0" sz="1600">
              <a:solidFill>
                <a:srgbClr val="000000"/>
              </a:solidFill>
              <a:latin typeface="Times New Roman"/>
              <a:ea typeface="Times New Roman"/>
              <a:cs typeface="Times New Roman"/>
              <a:sym typeface="Times New Roman"/>
            </a:endParaRPr>
          </a:p>
        </p:txBody>
      </p:sp>
      <p:sp>
        <p:nvSpPr>
          <p:cNvPr id="1890" name="Google Shape;1890;p31"/>
          <p:cNvSpPr/>
          <p:nvPr/>
        </p:nvSpPr>
        <p:spPr>
          <a:xfrm flipH="1" rot="10800000">
            <a:off x="6672263" y="4977130"/>
            <a:ext cx="1257300" cy="469900"/>
          </a:xfrm>
          <a:custGeom>
            <a:rect b="b" l="l" r="r" t="t"/>
            <a:pathLst>
              <a:path extrusionOk="0" h="740" w="1500">
                <a:moveTo>
                  <a:pt x="361" y="671"/>
                </a:moveTo>
                <a:cubicBezTo>
                  <a:pt x="0" y="0"/>
                  <a:pt x="1500" y="90"/>
                  <a:pt x="1017" y="740"/>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891" name="Google Shape;1891;p31"/>
          <p:cNvGrpSpPr/>
          <p:nvPr/>
        </p:nvGrpSpPr>
        <p:grpSpPr>
          <a:xfrm>
            <a:off x="336550" y="2680018"/>
            <a:ext cx="1333500" cy="1004887"/>
            <a:chOff x="220" y="1365"/>
            <a:chExt cx="840" cy="633"/>
          </a:xfrm>
        </p:grpSpPr>
        <p:cxnSp>
          <p:nvCxnSpPr>
            <p:cNvPr id="1892" name="Google Shape;1892;p31"/>
            <p:cNvCxnSpPr/>
            <p:nvPr/>
          </p:nvCxnSpPr>
          <p:spPr>
            <a:xfrm>
              <a:off x="220" y="1365"/>
              <a:ext cx="273" cy="154"/>
            </a:xfrm>
            <a:prstGeom prst="straightConnector1">
              <a:avLst/>
            </a:prstGeom>
            <a:noFill/>
            <a:ln cap="flat" cmpd="sng" w="28575">
              <a:solidFill>
                <a:srgbClr val="FF0000"/>
              </a:solidFill>
              <a:prstDash val="dash"/>
              <a:round/>
              <a:headEnd len="med" w="med" type="none"/>
              <a:tailEnd len="med" w="med" type="triangle"/>
            </a:ln>
          </p:spPr>
        </p:cxnSp>
        <p:sp>
          <p:nvSpPr>
            <p:cNvPr id="1893" name="Google Shape;1893;p31"/>
            <p:cNvSpPr/>
            <p:nvPr/>
          </p:nvSpPr>
          <p:spPr>
            <a:xfrm>
              <a:off x="439" y="1392"/>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grpSp>
        <p:nvGrpSpPr>
          <p:cNvPr id="1894" name="Google Shape;1894;p31"/>
          <p:cNvGrpSpPr/>
          <p:nvPr/>
        </p:nvGrpSpPr>
        <p:grpSpPr>
          <a:xfrm>
            <a:off x="6321425" y="4010343"/>
            <a:ext cx="1414463" cy="1033462"/>
            <a:chOff x="3990" y="2203"/>
            <a:chExt cx="891" cy="651"/>
          </a:xfrm>
        </p:grpSpPr>
        <p:cxnSp>
          <p:nvCxnSpPr>
            <p:cNvPr id="1895" name="Google Shape;1895;p31"/>
            <p:cNvCxnSpPr/>
            <p:nvPr/>
          </p:nvCxnSpPr>
          <p:spPr>
            <a:xfrm>
              <a:off x="3990" y="2203"/>
              <a:ext cx="273" cy="154"/>
            </a:xfrm>
            <a:prstGeom prst="straightConnector1">
              <a:avLst/>
            </a:prstGeom>
            <a:noFill/>
            <a:ln cap="flat" cmpd="sng" w="28575">
              <a:solidFill>
                <a:srgbClr val="FF0000"/>
              </a:solidFill>
              <a:prstDash val="dash"/>
              <a:round/>
              <a:headEnd len="med" w="med" type="none"/>
              <a:tailEnd len="med" w="med" type="triangle"/>
            </a:ln>
          </p:spPr>
        </p:cxnSp>
        <p:sp>
          <p:nvSpPr>
            <p:cNvPr id="1896" name="Google Shape;1896;p31"/>
            <p:cNvSpPr/>
            <p:nvPr/>
          </p:nvSpPr>
          <p:spPr>
            <a:xfrm>
              <a:off x="4260" y="2248"/>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897" name="Google Shape;1897;p31"/>
          <p:cNvSpPr txBox="1"/>
          <p:nvPr/>
        </p:nvSpPr>
        <p:spPr>
          <a:xfrm>
            <a:off x="1017588" y="1713230"/>
            <a:ext cx="2255837"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rdt_send(data)</a:t>
            </a:r>
            <a:endParaRPr i="0" sz="1600">
              <a:solidFill>
                <a:srgbClr val="0000FF"/>
              </a:solidFill>
              <a:latin typeface="Times New Roman"/>
              <a:ea typeface="Times New Roman"/>
              <a:cs typeface="Times New Roman"/>
              <a:sym typeface="Times New Roman"/>
            </a:endParaRPr>
          </a:p>
        </p:txBody>
      </p:sp>
      <p:cxnSp>
        <p:nvCxnSpPr>
          <p:cNvPr id="1898" name="Google Shape;1898;p31"/>
          <p:cNvCxnSpPr/>
          <p:nvPr/>
        </p:nvCxnSpPr>
        <p:spPr>
          <a:xfrm>
            <a:off x="998538" y="1802130"/>
            <a:ext cx="12700" cy="747713"/>
          </a:xfrm>
          <a:prstGeom prst="straightConnector1">
            <a:avLst/>
          </a:prstGeom>
          <a:noFill/>
          <a:ln cap="flat" cmpd="sng" w="76200">
            <a:solidFill>
              <a:srgbClr val="FF0000"/>
            </a:solidFill>
            <a:prstDash val="solid"/>
            <a:round/>
            <a:headEnd len="med" w="med" type="none"/>
            <a:tailEnd len="med" w="med" type="none"/>
          </a:ln>
        </p:spPr>
      </p:cxnSp>
      <p:sp>
        <p:nvSpPr>
          <p:cNvPr id="1899" name="Google Shape;1899;p31"/>
          <p:cNvSpPr/>
          <p:nvPr/>
        </p:nvSpPr>
        <p:spPr>
          <a:xfrm>
            <a:off x="998538" y="2519680"/>
            <a:ext cx="6940550" cy="654050"/>
          </a:xfrm>
          <a:custGeom>
            <a:rect b="b" l="l" r="r" t="t"/>
            <a:pathLst>
              <a:path extrusionOk="0" h="412" w="4372">
                <a:moveTo>
                  <a:pt x="0" y="10"/>
                </a:moveTo>
                <a:lnTo>
                  <a:pt x="1003" y="0"/>
                </a:lnTo>
                <a:lnTo>
                  <a:pt x="3508" y="412"/>
                </a:lnTo>
                <a:lnTo>
                  <a:pt x="4372" y="412"/>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00" name="Google Shape;1900;p31"/>
          <p:cNvGrpSpPr/>
          <p:nvPr/>
        </p:nvGrpSpPr>
        <p:grpSpPr>
          <a:xfrm>
            <a:off x="334963" y="2680018"/>
            <a:ext cx="1333500" cy="1004887"/>
            <a:chOff x="220" y="1365"/>
            <a:chExt cx="840" cy="633"/>
          </a:xfrm>
        </p:grpSpPr>
        <p:cxnSp>
          <p:nvCxnSpPr>
            <p:cNvPr id="1901" name="Google Shape;1901;p31"/>
            <p:cNvCxnSpPr/>
            <p:nvPr/>
          </p:nvCxnSpPr>
          <p:spPr>
            <a:xfrm>
              <a:off x="220" y="1365"/>
              <a:ext cx="273" cy="154"/>
            </a:xfrm>
            <a:prstGeom prst="straightConnector1">
              <a:avLst/>
            </a:prstGeom>
            <a:noFill/>
            <a:ln cap="flat" cmpd="sng" w="28575">
              <a:solidFill>
                <a:srgbClr val="000000"/>
              </a:solidFill>
              <a:prstDash val="dash"/>
              <a:round/>
              <a:headEnd len="med" w="med" type="none"/>
              <a:tailEnd len="med" w="med" type="triangle"/>
            </a:ln>
          </p:spPr>
        </p:cxnSp>
        <p:sp>
          <p:nvSpPr>
            <p:cNvPr id="1902" name="Google Shape;1902;p31"/>
            <p:cNvSpPr/>
            <p:nvPr/>
          </p:nvSpPr>
          <p:spPr>
            <a:xfrm>
              <a:off x="439" y="1392"/>
              <a:ext cx="621" cy="606"/>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903" name="Google Shape;1903;p31"/>
          <p:cNvSpPr/>
          <p:nvPr/>
        </p:nvSpPr>
        <p:spPr>
          <a:xfrm>
            <a:off x="2319338" y="2735580"/>
            <a:ext cx="985837" cy="962025"/>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cxnSp>
        <p:nvCxnSpPr>
          <p:cNvPr id="1904" name="Google Shape;1904;p31"/>
          <p:cNvCxnSpPr/>
          <p:nvPr/>
        </p:nvCxnSpPr>
        <p:spPr>
          <a:xfrm flipH="1">
            <a:off x="6248400" y="5415280"/>
            <a:ext cx="12700" cy="1193800"/>
          </a:xfrm>
          <a:prstGeom prst="straightConnector1">
            <a:avLst/>
          </a:prstGeom>
          <a:noFill/>
          <a:ln cap="flat" cmpd="sng" w="76200">
            <a:solidFill>
              <a:srgbClr val="FF0000"/>
            </a:solidFill>
            <a:prstDash val="solid"/>
            <a:round/>
            <a:headEnd len="med" w="med" type="none"/>
            <a:tailEnd len="med" w="med" type="none"/>
          </a:ln>
        </p:spPr>
      </p:cxnSp>
      <p:sp>
        <p:nvSpPr>
          <p:cNvPr id="1905" name="Google Shape;1905;p31"/>
          <p:cNvSpPr/>
          <p:nvPr/>
        </p:nvSpPr>
        <p:spPr>
          <a:xfrm>
            <a:off x="1143000" y="4399280"/>
            <a:ext cx="6667500" cy="2260600"/>
          </a:xfrm>
          <a:custGeom>
            <a:rect b="b" l="l" r="r" t="t"/>
            <a:pathLst>
              <a:path extrusionOk="0" h="1424" w="4200">
                <a:moveTo>
                  <a:pt x="4200" y="1424"/>
                </a:moveTo>
                <a:lnTo>
                  <a:pt x="3224" y="1424"/>
                </a:lnTo>
                <a:lnTo>
                  <a:pt x="1880" y="0"/>
                </a:lnTo>
                <a:lnTo>
                  <a:pt x="0" y="0"/>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06" name="Google Shape;1906;p31"/>
          <p:cNvGrpSpPr/>
          <p:nvPr/>
        </p:nvGrpSpPr>
        <p:grpSpPr>
          <a:xfrm>
            <a:off x="334963" y="2680018"/>
            <a:ext cx="1333500" cy="1004887"/>
            <a:chOff x="220" y="1365"/>
            <a:chExt cx="840" cy="633"/>
          </a:xfrm>
        </p:grpSpPr>
        <p:cxnSp>
          <p:nvCxnSpPr>
            <p:cNvPr id="1907" name="Google Shape;1907;p31"/>
            <p:cNvCxnSpPr/>
            <p:nvPr/>
          </p:nvCxnSpPr>
          <p:spPr>
            <a:xfrm>
              <a:off x="220" y="1365"/>
              <a:ext cx="273" cy="154"/>
            </a:xfrm>
            <a:prstGeom prst="straightConnector1">
              <a:avLst/>
            </a:prstGeom>
            <a:noFill/>
            <a:ln cap="flat" cmpd="sng" w="28575">
              <a:solidFill>
                <a:srgbClr val="000000"/>
              </a:solidFill>
              <a:prstDash val="dash"/>
              <a:round/>
              <a:headEnd len="med" w="med" type="none"/>
              <a:tailEnd len="med" w="med" type="triangle"/>
            </a:ln>
          </p:spPr>
        </p:cxnSp>
        <p:sp>
          <p:nvSpPr>
            <p:cNvPr id="1908" name="Google Shape;1908;p31"/>
            <p:cNvSpPr/>
            <p:nvPr/>
          </p:nvSpPr>
          <p:spPr>
            <a:xfrm>
              <a:off x="439" y="1392"/>
              <a:ext cx="621" cy="606"/>
            </a:xfrm>
            <a:prstGeom prst="ellipse">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grpSp>
      <p:sp>
        <p:nvSpPr>
          <p:cNvPr id="1909" name="Google Shape;1909;p31"/>
          <p:cNvSpPr/>
          <p:nvPr/>
        </p:nvSpPr>
        <p:spPr>
          <a:xfrm>
            <a:off x="2316163" y="2740343"/>
            <a:ext cx="985837" cy="962025"/>
          </a:xfrm>
          <a:prstGeom prst="ellipse">
            <a:avLst/>
          </a:pr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cxnSp>
        <p:nvCxnSpPr>
          <p:cNvPr id="1910" name="Google Shape;1910;p31"/>
          <p:cNvCxnSpPr/>
          <p:nvPr/>
        </p:nvCxnSpPr>
        <p:spPr>
          <a:xfrm>
            <a:off x="6540500" y="3007043"/>
            <a:ext cx="0" cy="817562"/>
          </a:xfrm>
          <a:prstGeom prst="straightConnector1">
            <a:avLst/>
          </a:prstGeom>
          <a:noFill/>
          <a:ln cap="flat" cmpd="sng" w="76200">
            <a:solidFill>
              <a:srgbClr val="FF0000"/>
            </a:solidFill>
            <a:prstDash val="solid"/>
            <a:round/>
            <a:headEnd len="med" w="med" type="none"/>
            <a:tailEnd len="med" w="med" type="none"/>
          </a:ln>
        </p:spPr>
      </p:cxnSp>
      <p:sp>
        <p:nvSpPr>
          <p:cNvPr id="1911" name="Google Shape;1911;p31"/>
          <p:cNvSpPr/>
          <p:nvPr/>
        </p:nvSpPr>
        <p:spPr>
          <a:xfrm>
            <a:off x="3644900" y="2729230"/>
            <a:ext cx="4378325" cy="1025525"/>
          </a:xfrm>
          <a:custGeom>
            <a:rect b="b" l="l" r="r" t="t"/>
            <a:pathLst>
              <a:path extrusionOk="0" h="646" w="2758">
                <a:moveTo>
                  <a:pt x="2758" y="646"/>
                </a:moveTo>
                <a:lnTo>
                  <a:pt x="1763" y="629"/>
                </a:lnTo>
                <a:lnTo>
                  <a:pt x="1039" y="0"/>
                </a:lnTo>
                <a:lnTo>
                  <a:pt x="0" y="0"/>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cxnSp>
        <p:nvCxnSpPr>
          <p:cNvPr id="1912" name="Google Shape;1912;p31"/>
          <p:cNvCxnSpPr/>
          <p:nvPr/>
        </p:nvCxnSpPr>
        <p:spPr>
          <a:xfrm>
            <a:off x="3535363" y="2603818"/>
            <a:ext cx="0" cy="846137"/>
          </a:xfrm>
          <a:prstGeom prst="straightConnector1">
            <a:avLst/>
          </a:prstGeom>
          <a:noFill/>
          <a:ln cap="flat" cmpd="sng" w="76200">
            <a:solidFill>
              <a:srgbClr val="FF0000"/>
            </a:solidFill>
            <a:prstDash val="solid"/>
            <a:round/>
            <a:headEnd len="med" w="med" type="none"/>
            <a:tailEnd len="med" w="med" type="none"/>
          </a:ln>
        </p:spPr>
      </p:cxnSp>
      <p:sp>
        <p:nvSpPr>
          <p:cNvPr id="1913" name="Google Shape;1913;p31"/>
          <p:cNvSpPr/>
          <p:nvPr/>
        </p:nvSpPr>
        <p:spPr>
          <a:xfrm>
            <a:off x="3630613" y="3464243"/>
            <a:ext cx="4073525" cy="2133600"/>
          </a:xfrm>
          <a:custGeom>
            <a:rect b="b" l="l" r="r" t="t"/>
            <a:pathLst>
              <a:path extrusionOk="0" h="1344" w="2566">
                <a:moveTo>
                  <a:pt x="0" y="0"/>
                </a:moveTo>
                <a:lnTo>
                  <a:pt x="1013" y="0"/>
                </a:lnTo>
                <a:lnTo>
                  <a:pt x="1650" y="1344"/>
                </a:lnTo>
                <a:lnTo>
                  <a:pt x="2566" y="1344"/>
                </a:lnTo>
              </a:path>
            </a:pathLst>
          </a:custGeom>
          <a:noFill/>
          <a:ln cap="flat" cmpd="sng" w="38100">
            <a:solidFill>
              <a:srgbClr val="FF0000"/>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914" name="Google Shape;1914;p31"/>
          <p:cNvSpPr txBox="1"/>
          <p:nvPr/>
        </p:nvSpPr>
        <p:spPr>
          <a:xfrm>
            <a:off x="1422400" y="4381818"/>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par>
                                <p:cTn fill="hold" nodeType="withEffect" presetClass="entr" presetID="1" presetSubtype="0">
                                  <p:stCondLst>
                                    <p:cond delay="0"/>
                                  </p:stCondLst>
                                  <p:childTnLst>
                                    <p:set>
                                      <p:cBhvr>
                                        <p:cTn dur="1" fill="hold">
                                          <p:stCondLst>
                                            <p:cond delay="0"/>
                                          </p:stCondLst>
                                        </p:cTn>
                                        <p:tgtEl>
                                          <p:spTgt spid="1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1000"/>
                                        <p:tgtEl>
                                          <p:spTgt spid="1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2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32"/>
          <p:cNvSpPr txBox="1"/>
          <p:nvPr>
            <p:ph type="title"/>
          </p:nvPr>
        </p:nvSpPr>
        <p:spPr>
          <a:xfrm>
            <a:off x="444500" y="185738"/>
            <a:ext cx="7772400" cy="10191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rdt2.0 has a fatal flaw!</a:t>
            </a:r>
            <a:endParaRPr/>
          </a:p>
        </p:txBody>
      </p:sp>
      <p:sp>
        <p:nvSpPr>
          <p:cNvPr id="1920" name="Google Shape;1920;p32"/>
          <p:cNvSpPr txBox="1"/>
          <p:nvPr>
            <p:ph idx="1" type="body"/>
          </p:nvPr>
        </p:nvSpPr>
        <p:spPr>
          <a:xfrm>
            <a:off x="485775" y="1618457"/>
            <a:ext cx="6981825" cy="1505744"/>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80000"/>
              </a:lnSpc>
              <a:spcBef>
                <a:spcPts val="0"/>
              </a:spcBef>
              <a:spcAft>
                <a:spcPts val="0"/>
              </a:spcAft>
              <a:buSzPts val="2160"/>
              <a:buFont typeface="Noto Sans Symbols"/>
              <a:buNone/>
            </a:pPr>
            <a:r>
              <a:rPr lang="en-US" sz="3600">
                <a:solidFill>
                  <a:srgbClr val="0000FF"/>
                </a:solidFill>
                <a:latin typeface="Arial"/>
                <a:ea typeface="Arial"/>
                <a:cs typeface="Arial"/>
                <a:sym typeface="Arial"/>
              </a:rPr>
              <a:t>what happens if ACK/NAK corrupted?</a:t>
            </a:r>
            <a:endParaRPr/>
          </a:p>
          <a:p>
            <a:pPr indent="-319088" lvl="0" marL="319088" rtl="0" algn="l">
              <a:lnSpc>
                <a:spcPct val="80000"/>
              </a:lnSpc>
              <a:spcBef>
                <a:spcPts val="700"/>
              </a:spcBef>
              <a:spcAft>
                <a:spcPts val="0"/>
              </a:spcAft>
              <a:buSzPts val="1680"/>
              <a:buChar char="◻"/>
            </a:pPr>
            <a:r>
              <a:rPr lang="en-US">
                <a:latin typeface="Arial"/>
                <a:ea typeface="Arial"/>
                <a:cs typeface="Arial"/>
                <a:sym typeface="Arial"/>
              </a:rPr>
              <a:t>sender doesn’t know what happened at receiver!</a:t>
            </a:r>
            <a:endParaRPr/>
          </a:p>
          <a:p>
            <a:pPr indent="-319088" lvl="0" marL="319088" rtl="0" algn="l">
              <a:lnSpc>
                <a:spcPct val="80000"/>
              </a:lnSpc>
              <a:spcBef>
                <a:spcPts val="700"/>
              </a:spcBef>
              <a:spcAft>
                <a:spcPts val="0"/>
              </a:spcAft>
              <a:buSzPts val="1680"/>
              <a:buChar char="◻"/>
            </a:pPr>
            <a:r>
              <a:rPr lang="en-US">
                <a:latin typeface="Arial"/>
                <a:ea typeface="Arial"/>
                <a:cs typeface="Arial"/>
                <a:sym typeface="Arial"/>
              </a:rPr>
              <a:t>Can’t just retransmit: </a:t>
            </a:r>
            <a:r>
              <a:rPr lang="en-US">
                <a:solidFill>
                  <a:srgbClr val="FF0000"/>
                </a:solidFill>
                <a:latin typeface="Arial"/>
                <a:ea typeface="Arial"/>
                <a:cs typeface="Arial"/>
                <a:sym typeface="Arial"/>
              </a:rPr>
              <a:t>possible duplicate</a:t>
            </a:r>
            <a:endParaRPr sz="3200">
              <a:solidFill>
                <a:srgbClr val="FF0000"/>
              </a:solidFill>
              <a:latin typeface="Arial"/>
              <a:ea typeface="Arial"/>
              <a:cs typeface="Arial"/>
              <a:sym typeface="Arial"/>
            </a:endParaRPr>
          </a:p>
        </p:txBody>
      </p:sp>
      <p:sp>
        <p:nvSpPr>
          <p:cNvPr id="1921" name="Google Shape;1921;p32"/>
          <p:cNvSpPr txBox="1"/>
          <p:nvPr>
            <p:ph idx="2" type="body"/>
          </p:nvPr>
        </p:nvSpPr>
        <p:spPr>
          <a:xfrm>
            <a:off x="4343399" y="3124201"/>
            <a:ext cx="4766797" cy="3581399"/>
          </a:xfrm>
          <a:prstGeom prst="rect">
            <a:avLst/>
          </a:prstGeom>
          <a:solidFill>
            <a:srgbClr val="C2E2C4"/>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2160"/>
              <a:buFont typeface="Noto Sans Symbols"/>
              <a:buNone/>
            </a:pPr>
            <a:r>
              <a:rPr lang="en-US" sz="3600">
                <a:solidFill>
                  <a:srgbClr val="0000FF"/>
                </a:solidFill>
                <a:latin typeface="Arial"/>
                <a:ea typeface="Arial"/>
                <a:cs typeface="Arial"/>
                <a:sym typeface="Arial"/>
              </a:rPr>
              <a:t>handling duplicates: </a:t>
            </a:r>
            <a:endParaRPr/>
          </a:p>
          <a:p>
            <a:pPr indent="-319088" lvl="0" marL="319088" rtl="0" algn="l">
              <a:spcBef>
                <a:spcPts val="700"/>
              </a:spcBef>
              <a:spcAft>
                <a:spcPts val="0"/>
              </a:spcAft>
              <a:buSzPts val="1680"/>
              <a:buChar char="◻"/>
            </a:pPr>
            <a:r>
              <a:rPr lang="en-US">
                <a:latin typeface="Arial"/>
                <a:ea typeface="Arial"/>
                <a:cs typeface="Arial"/>
                <a:sym typeface="Arial"/>
              </a:rPr>
              <a:t>sender retransmits current pkt if ACK/NAK corrupted</a:t>
            </a:r>
            <a:endParaRPr/>
          </a:p>
          <a:p>
            <a:pPr indent="-319088" lvl="0" marL="319088" rtl="0" algn="l">
              <a:spcBef>
                <a:spcPts val="700"/>
              </a:spcBef>
              <a:spcAft>
                <a:spcPts val="0"/>
              </a:spcAft>
              <a:buSzPts val="1680"/>
              <a:buChar char="◻"/>
            </a:pPr>
            <a:r>
              <a:rPr lang="en-US">
                <a:latin typeface="Arial"/>
                <a:ea typeface="Arial"/>
                <a:cs typeface="Arial"/>
                <a:sym typeface="Arial"/>
              </a:rPr>
              <a:t>sender adds </a:t>
            </a:r>
            <a:r>
              <a:rPr i="1" lang="en-US">
                <a:solidFill>
                  <a:srgbClr val="000099"/>
                </a:solidFill>
                <a:latin typeface="Arial"/>
                <a:ea typeface="Arial"/>
                <a:cs typeface="Arial"/>
                <a:sym typeface="Arial"/>
              </a:rPr>
              <a:t>sequence number</a:t>
            </a:r>
            <a:r>
              <a:rPr lang="en-US">
                <a:latin typeface="Arial"/>
                <a:ea typeface="Arial"/>
                <a:cs typeface="Arial"/>
                <a:sym typeface="Arial"/>
              </a:rPr>
              <a:t> to each pkt</a:t>
            </a:r>
            <a:endParaRPr>
              <a:latin typeface="Arial"/>
              <a:ea typeface="Arial"/>
              <a:cs typeface="Arial"/>
              <a:sym typeface="Arial"/>
            </a:endParaRPr>
          </a:p>
          <a:p>
            <a:pPr indent="-319088" lvl="0" marL="319088" rtl="0" algn="l">
              <a:spcBef>
                <a:spcPts val="700"/>
              </a:spcBef>
              <a:spcAft>
                <a:spcPts val="0"/>
              </a:spcAft>
              <a:buSzPts val="1680"/>
              <a:buChar char="◻"/>
            </a:pPr>
            <a:r>
              <a:rPr lang="en-US">
                <a:latin typeface="Arial"/>
                <a:ea typeface="Arial"/>
                <a:cs typeface="Arial"/>
                <a:sym typeface="Arial"/>
              </a:rPr>
              <a:t>receiver discards (doesn’t deliver up) duplicate pkt</a:t>
            </a:r>
            <a:endParaRPr>
              <a:latin typeface="Arial"/>
              <a:ea typeface="Arial"/>
              <a:cs typeface="Arial"/>
              <a:sym typeface="Arial"/>
            </a:endParaRPr>
          </a:p>
        </p:txBody>
      </p:sp>
      <p:pic>
        <p:nvPicPr>
          <p:cNvPr descr="underline_base" id="1922" name="Google Shape;1922;p32"/>
          <p:cNvPicPr preferRelativeResize="0"/>
          <p:nvPr/>
        </p:nvPicPr>
        <p:blipFill rotWithShape="1">
          <a:blip r:embed="rId3">
            <a:alphaModFix/>
          </a:blip>
          <a:srcRect b="0" l="0" r="0" t="0"/>
          <a:stretch/>
        </p:blipFill>
        <p:spPr>
          <a:xfrm>
            <a:off x="485775" y="928688"/>
            <a:ext cx="5027613" cy="173037"/>
          </a:xfrm>
          <a:prstGeom prst="rect">
            <a:avLst/>
          </a:prstGeom>
          <a:noFill/>
          <a:ln>
            <a:noFill/>
          </a:ln>
        </p:spPr>
      </p:pic>
      <p:grpSp>
        <p:nvGrpSpPr>
          <p:cNvPr id="1923" name="Google Shape;1923;p32"/>
          <p:cNvGrpSpPr/>
          <p:nvPr/>
        </p:nvGrpSpPr>
        <p:grpSpPr>
          <a:xfrm>
            <a:off x="103504" y="3689351"/>
            <a:ext cx="4239895" cy="1603375"/>
            <a:chOff x="1552" y="2800"/>
            <a:chExt cx="2578" cy="1010"/>
          </a:xfrm>
        </p:grpSpPr>
        <p:sp>
          <p:nvSpPr>
            <p:cNvPr id="1924" name="Google Shape;1924;p32"/>
            <p:cNvSpPr/>
            <p:nvPr/>
          </p:nvSpPr>
          <p:spPr>
            <a:xfrm>
              <a:off x="1552" y="2974"/>
              <a:ext cx="2578" cy="836"/>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925" name="Google Shape;1925;p32"/>
            <p:cNvSpPr/>
            <p:nvPr/>
          </p:nvSpPr>
          <p:spPr>
            <a:xfrm>
              <a:off x="2226" y="2913"/>
              <a:ext cx="1038" cy="1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926" name="Google Shape;1926;p32"/>
            <p:cNvSpPr txBox="1"/>
            <p:nvPr/>
          </p:nvSpPr>
          <p:spPr>
            <a:xfrm>
              <a:off x="1724" y="2800"/>
              <a:ext cx="1340" cy="32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800">
                  <a:solidFill>
                    <a:srgbClr val="CC0000"/>
                  </a:solidFill>
                  <a:latin typeface="Gill Sans"/>
                  <a:ea typeface="Gill Sans"/>
                  <a:cs typeface="Gill Sans"/>
                  <a:sym typeface="Gill Sans"/>
                </a:rPr>
                <a:t>stop and wait</a:t>
              </a:r>
              <a:endParaRPr/>
            </a:p>
          </p:txBody>
        </p:sp>
        <p:sp>
          <p:nvSpPr>
            <p:cNvPr id="1927" name="Google Shape;1927;p32"/>
            <p:cNvSpPr txBox="1"/>
            <p:nvPr/>
          </p:nvSpPr>
          <p:spPr>
            <a:xfrm>
              <a:off x="1665" y="3052"/>
              <a:ext cx="2452" cy="74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i="0" lang="en-US" sz="2800">
                  <a:solidFill>
                    <a:schemeClr val="dk1"/>
                  </a:solidFill>
                  <a:latin typeface="Gill Sans"/>
                  <a:ea typeface="Gill Sans"/>
                  <a:cs typeface="Gill Sans"/>
                  <a:sym typeface="Gill Sans"/>
                </a:rPr>
                <a:t>sender sends one packet, </a:t>
              </a:r>
              <a:endParaRPr/>
            </a:p>
            <a:p>
              <a:pPr indent="0" lvl="0" marL="0" marR="0" rtl="0" algn="l">
                <a:lnSpc>
                  <a:spcPct val="85000"/>
                </a:lnSpc>
                <a:spcBef>
                  <a:spcPts val="0"/>
                </a:spcBef>
                <a:spcAft>
                  <a:spcPts val="0"/>
                </a:spcAft>
                <a:buNone/>
              </a:pPr>
              <a:r>
                <a:rPr i="0" lang="en-US" sz="2800">
                  <a:solidFill>
                    <a:schemeClr val="dk1"/>
                  </a:solidFill>
                  <a:latin typeface="Gill Sans"/>
                  <a:ea typeface="Gill Sans"/>
                  <a:cs typeface="Gill Sans"/>
                  <a:sym typeface="Gill Sans"/>
                </a:rPr>
                <a:t>then waits for receiver </a:t>
              </a:r>
              <a:endParaRPr/>
            </a:p>
            <a:p>
              <a:pPr indent="0" lvl="0" marL="0" marR="0" rtl="0" algn="l">
                <a:lnSpc>
                  <a:spcPct val="85000"/>
                </a:lnSpc>
                <a:spcBef>
                  <a:spcPts val="0"/>
                </a:spcBef>
                <a:spcAft>
                  <a:spcPts val="0"/>
                </a:spcAft>
                <a:buNone/>
              </a:pPr>
              <a:r>
                <a:rPr i="0" lang="en-US" sz="2800">
                  <a:solidFill>
                    <a:schemeClr val="dk1"/>
                  </a:solidFill>
                  <a:latin typeface="Gill Sans"/>
                  <a:ea typeface="Gill Sans"/>
                  <a:cs typeface="Gill Sans"/>
                  <a:sym typeface="Gill Sans"/>
                </a:rPr>
                <a:t>response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pic>
        <p:nvPicPr>
          <p:cNvPr descr="underline_base" id="1932" name="Google Shape;1932;p33"/>
          <p:cNvPicPr preferRelativeResize="0"/>
          <p:nvPr/>
        </p:nvPicPr>
        <p:blipFill rotWithShape="1">
          <a:blip r:embed="rId3">
            <a:alphaModFix/>
          </a:blip>
          <a:srcRect b="0" l="0" r="0" t="0"/>
          <a:stretch/>
        </p:blipFill>
        <p:spPr>
          <a:xfrm>
            <a:off x="385763" y="825500"/>
            <a:ext cx="8228012" cy="173038"/>
          </a:xfrm>
          <a:prstGeom prst="rect">
            <a:avLst/>
          </a:prstGeom>
          <a:noFill/>
          <a:ln>
            <a:noFill/>
          </a:ln>
        </p:spPr>
      </p:pic>
      <p:sp>
        <p:nvSpPr>
          <p:cNvPr id="1933" name="Google Shape;1933;p33"/>
          <p:cNvSpPr txBox="1"/>
          <p:nvPr>
            <p:ph type="title"/>
          </p:nvPr>
        </p:nvSpPr>
        <p:spPr>
          <a:xfrm>
            <a:off x="333375" y="161925"/>
            <a:ext cx="8810625" cy="9747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rdt2.1: Sender handles garbled ACK/NAKs</a:t>
            </a:r>
            <a:endParaRPr/>
          </a:p>
        </p:txBody>
      </p:sp>
      <p:sp>
        <p:nvSpPr>
          <p:cNvPr id="1934" name="Google Shape;1934;p33"/>
          <p:cNvSpPr/>
          <p:nvPr/>
        </p:nvSpPr>
        <p:spPr>
          <a:xfrm>
            <a:off x="2868613" y="2794000"/>
            <a:ext cx="901700" cy="836612"/>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35" name="Google Shape;1935;p33"/>
          <p:cNvSpPr txBox="1"/>
          <p:nvPr/>
        </p:nvSpPr>
        <p:spPr>
          <a:xfrm>
            <a:off x="2816225" y="2882900"/>
            <a:ext cx="1090613"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400">
                <a:solidFill>
                  <a:srgbClr val="000000"/>
                </a:solidFill>
                <a:latin typeface="Arial"/>
                <a:ea typeface="Arial"/>
                <a:cs typeface="Arial"/>
                <a:sym typeface="Arial"/>
              </a:rPr>
              <a:t>Wait for call 0 from above</a:t>
            </a:r>
            <a:endParaRPr i="0" sz="1400">
              <a:solidFill>
                <a:srgbClr val="000000"/>
              </a:solidFill>
              <a:latin typeface="Times New Roman"/>
              <a:ea typeface="Times New Roman"/>
              <a:cs typeface="Times New Roman"/>
              <a:sym typeface="Times New Roman"/>
            </a:endParaRPr>
          </a:p>
        </p:txBody>
      </p:sp>
      <p:grpSp>
        <p:nvGrpSpPr>
          <p:cNvPr id="1936" name="Google Shape;1936;p33"/>
          <p:cNvGrpSpPr/>
          <p:nvPr/>
        </p:nvGrpSpPr>
        <p:grpSpPr>
          <a:xfrm>
            <a:off x="3124200" y="1676400"/>
            <a:ext cx="3694113" cy="712787"/>
            <a:chOff x="3124200" y="1752600"/>
            <a:chExt cx="3694113" cy="712787"/>
          </a:xfrm>
        </p:grpSpPr>
        <p:sp>
          <p:nvSpPr>
            <p:cNvPr id="1937" name="Google Shape;1937;p33"/>
            <p:cNvSpPr txBox="1"/>
            <p:nvPr/>
          </p:nvSpPr>
          <p:spPr>
            <a:xfrm>
              <a:off x="3124200" y="2065337"/>
              <a:ext cx="3694113"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sndpkt = make_pkt(0, data, checksum)</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938" name="Google Shape;1938;p33"/>
            <p:cNvSpPr txBox="1"/>
            <p:nvPr/>
          </p:nvSpPr>
          <p:spPr>
            <a:xfrm>
              <a:off x="3138488" y="1752600"/>
              <a:ext cx="2111375" cy="300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rdt_send(data)</a:t>
              </a:r>
              <a:endParaRPr i="0" sz="1600">
                <a:solidFill>
                  <a:srgbClr val="0000FF"/>
                </a:solidFill>
                <a:latin typeface="Times New Roman"/>
                <a:ea typeface="Times New Roman"/>
                <a:cs typeface="Times New Roman"/>
                <a:sym typeface="Times New Roman"/>
              </a:endParaRPr>
            </a:p>
          </p:txBody>
        </p:sp>
        <p:cxnSp>
          <p:nvCxnSpPr>
            <p:cNvPr id="1939" name="Google Shape;1939;p33"/>
            <p:cNvCxnSpPr/>
            <p:nvPr/>
          </p:nvCxnSpPr>
          <p:spPr>
            <a:xfrm>
              <a:off x="3255963" y="2117725"/>
              <a:ext cx="2735262" cy="0"/>
            </a:xfrm>
            <a:prstGeom prst="straightConnector1">
              <a:avLst/>
            </a:prstGeom>
            <a:noFill/>
            <a:ln cap="flat" cmpd="sng" w="28575">
              <a:solidFill>
                <a:srgbClr val="000000"/>
              </a:solidFill>
              <a:prstDash val="solid"/>
              <a:round/>
              <a:headEnd len="med" w="med" type="none"/>
              <a:tailEnd len="med" w="med" type="none"/>
            </a:ln>
          </p:spPr>
        </p:cxnSp>
      </p:grpSp>
      <p:cxnSp>
        <p:nvCxnSpPr>
          <p:cNvPr id="1940" name="Google Shape;1940;p33"/>
          <p:cNvCxnSpPr/>
          <p:nvPr/>
        </p:nvCxnSpPr>
        <p:spPr>
          <a:xfrm>
            <a:off x="2593975" y="2749550"/>
            <a:ext cx="377825" cy="190500"/>
          </a:xfrm>
          <a:prstGeom prst="straightConnector1">
            <a:avLst/>
          </a:prstGeom>
          <a:noFill/>
          <a:ln cap="flat" cmpd="sng" w="28575">
            <a:solidFill>
              <a:srgbClr val="000000"/>
            </a:solidFill>
            <a:prstDash val="dash"/>
            <a:round/>
            <a:headEnd len="med" w="med" type="none"/>
            <a:tailEnd len="med" w="med" type="triangle"/>
          </a:ln>
        </p:spPr>
      </p:cxnSp>
      <p:sp>
        <p:nvSpPr>
          <p:cNvPr id="1941" name="Google Shape;1941;p33"/>
          <p:cNvSpPr/>
          <p:nvPr/>
        </p:nvSpPr>
        <p:spPr>
          <a:xfrm rot="-6989453">
            <a:off x="2179638" y="5091112"/>
            <a:ext cx="952500" cy="469900"/>
          </a:xfrm>
          <a:custGeom>
            <a:rect b="b" l="l" r="r" t="t"/>
            <a:pathLst>
              <a:path extrusionOk="0" h="740" w="1500">
                <a:moveTo>
                  <a:pt x="361" y="671"/>
                </a:moveTo>
                <a:cubicBezTo>
                  <a:pt x="0" y="0"/>
                  <a:pt x="1500" y="90"/>
                  <a:pt x="1017" y="74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42" name="Google Shape;1942;p33"/>
          <p:cNvGrpSpPr/>
          <p:nvPr/>
        </p:nvGrpSpPr>
        <p:grpSpPr>
          <a:xfrm>
            <a:off x="4702175" y="2741612"/>
            <a:ext cx="1089025" cy="865188"/>
            <a:chOff x="2848" y="1499"/>
            <a:chExt cx="660" cy="510"/>
          </a:xfrm>
        </p:grpSpPr>
        <p:sp>
          <p:nvSpPr>
            <p:cNvPr id="1943" name="Google Shape;1943;p33"/>
            <p:cNvSpPr/>
            <p:nvPr/>
          </p:nvSpPr>
          <p:spPr>
            <a:xfrm>
              <a:off x="2893" y="1499"/>
              <a:ext cx="568" cy="51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44" name="Google Shape;1944;p33"/>
            <p:cNvSpPr txBox="1"/>
            <p:nvPr/>
          </p:nvSpPr>
          <p:spPr>
            <a:xfrm>
              <a:off x="2848" y="1535"/>
              <a:ext cx="660"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 or NAK 0</a:t>
              </a:r>
              <a:endParaRPr b="0" i="0" sz="1400" u="none" cap="none" strike="noStrike">
                <a:solidFill>
                  <a:srgbClr val="000000"/>
                </a:solidFill>
                <a:latin typeface="Times New Roman"/>
                <a:ea typeface="Times New Roman"/>
                <a:cs typeface="Times New Roman"/>
                <a:sym typeface="Times New Roman"/>
              </a:endParaRPr>
            </a:p>
          </p:txBody>
        </p:sp>
      </p:grpSp>
      <p:sp>
        <p:nvSpPr>
          <p:cNvPr id="1945" name="Google Shape;1945;p33"/>
          <p:cNvSpPr/>
          <p:nvPr/>
        </p:nvSpPr>
        <p:spPr>
          <a:xfrm flipH="1" rot="10800000">
            <a:off x="3425825" y="2619375"/>
            <a:ext cx="1482725" cy="220662"/>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946" name="Google Shape;1946;p33"/>
          <p:cNvSpPr/>
          <p:nvPr/>
        </p:nvSpPr>
        <p:spPr>
          <a:xfrm rot="-1357180">
            <a:off x="5589588" y="2603500"/>
            <a:ext cx="466725" cy="685800"/>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47" name="Google Shape;1947;p33"/>
          <p:cNvGrpSpPr/>
          <p:nvPr/>
        </p:nvGrpSpPr>
        <p:grpSpPr>
          <a:xfrm>
            <a:off x="5875338" y="2332037"/>
            <a:ext cx="2563812" cy="1157288"/>
            <a:chOff x="5875338" y="2408237"/>
            <a:chExt cx="2563812" cy="1157288"/>
          </a:xfrm>
        </p:grpSpPr>
        <p:sp>
          <p:nvSpPr>
            <p:cNvPr id="1948" name="Google Shape;1948;p33"/>
            <p:cNvSpPr txBox="1"/>
            <p:nvPr/>
          </p:nvSpPr>
          <p:spPr>
            <a:xfrm>
              <a:off x="5913438" y="3165475"/>
              <a:ext cx="2262187"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949" name="Google Shape;1949;p33"/>
            <p:cNvSpPr txBox="1"/>
            <p:nvPr/>
          </p:nvSpPr>
          <p:spPr>
            <a:xfrm>
              <a:off x="5875338" y="2408237"/>
              <a:ext cx="2563812"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corrupt(rcvpkt)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isNAK(rcvpkt) )</a:t>
              </a:r>
              <a:endParaRPr i="0" sz="1600">
                <a:solidFill>
                  <a:srgbClr val="0000FF"/>
                </a:solidFill>
                <a:latin typeface="Times New Roman"/>
                <a:ea typeface="Times New Roman"/>
                <a:cs typeface="Times New Roman"/>
                <a:sym typeface="Times New Roman"/>
              </a:endParaRPr>
            </a:p>
          </p:txBody>
        </p:sp>
        <p:cxnSp>
          <p:nvCxnSpPr>
            <p:cNvPr id="1950" name="Google Shape;1950;p33"/>
            <p:cNvCxnSpPr/>
            <p:nvPr/>
          </p:nvCxnSpPr>
          <p:spPr>
            <a:xfrm>
              <a:off x="6045200" y="3205162"/>
              <a:ext cx="1433513" cy="0"/>
            </a:xfrm>
            <a:prstGeom prst="straightConnector1">
              <a:avLst/>
            </a:prstGeom>
            <a:noFill/>
            <a:ln cap="flat" cmpd="sng" w="28575">
              <a:solidFill>
                <a:srgbClr val="000000"/>
              </a:solidFill>
              <a:prstDash val="solid"/>
              <a:round/>
              <a:headEnd len="med" w="med" type="none"/>
              <a:tailEnd len="med" w="med" type="none"/>
            </a:ln>
          </p:spPr>
        </p:cxnSp>
      </p:grpSp>
      <p:sp>
        <p:nvSpPr>
          <p:cNvPr id="1951" name="Google Shape;1951;p33"/>
          <p:cNvSpPr/>
          <p:nvPr/>
        </p:nvSpPr>
        <p:spPr>
          <a:xfrm flipH="1" rot="5400000">
            <a:off x="2201863" y="3979862"/>
            <a:ext cx="1266825" cy="123825"/>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952" name="Google Shape;1952;p33"/>
          <p:cNvSpPr/>
          <p:nvPr/>
        </p:nvSpPr>
        <p:spPr>
          <a:xfrm>
            <a:off x="3600450" y="5267325"/>
            <a:ext cx="1606550" cy="247650"/>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953" name="Google Shape;1953;p33"/>
          <p:cNvSpPr/>
          <p:nvPr/>
        </p:nvSpPr>
        <p:spPr>
          <a:xfrm rot="-5400000">
            <a:off x="4970462" y="3927475"/>
            <a:ext cx="1363663" cy="204788"/>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54" name="Google Shape;1954;p33"/>
          <p:cNvGrpSpPr/>
          <p:nvPr/>
        </p:nvGrpSpPr>
        <p:grpSpPr>
          <a:xfrm>
            <a:off x="3365500" y="5437187"/>
            <a:ext cx="3763963" cy="738188"/>
            <a:chOff x="3365500" y="5513387"/>
            <a:chExt cx="3763963" cy="738188"/>
          </a:xfrm>
        </p:grpSpPr>
        <p:sp>
          <p:nvSpPr>
            <p:cNvPr id="1955" name="Google Shape;1955;p33"/>
            <p:cNvSpPr txBox="1"/>
            <p:nvPr/>
          </p:nvSpPr>
          <p:spPr>
            <a:xfrm>
              <a:off x="3365500" y="5851525"/>
              <a:ext cx="3763963"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sndpkt = make_pkt(1, data, checksum)</a:t>
              </a:r>
              <a:endParaRPr/>
            </a:p>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956" name="Google Shape;1956;p33"/>
            <p:cNvSpPr txBox="1"/>
            <p:nvPr/>
          </p:nvSpPr>
          <p:spPr>
            <a:xfrm>
              <a:off x="3435350" y="5513387"/>
              <a:ext cx="2389188"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rdt_send(data)</a:t>
              </a:r>
              <a:endParaRPr i="0" sz="1600">
                <a:solidFill>
                  <a:srgbClr val="0000FF"/>
                </a:solidFill>
                <a:latin typeface="Times New Roman"/>
                <a:ea typeface="Times New Roman"/>
                <a:cs typeface="Times New Roman"/>
                <a:sym typeface="Times New Roman"/>
              </a:endParaRPr>
            </a:p>
          </p:txBody>
        </p:sp>
        <p:cxnSp>
          <p:nvCxnSpPr>
            <p:cNvPr id="1957" name="Google Shape;1957;p33"/>
            <p:cNvCxnSpPr/>
            <p:nvPr/>
          </p:nvCxnSpPr>
          <p:spPr>
            <a:xfrm>
              <a:off x="3482975" y="5865812"/>
              <a:ext cx="2903538" cy="0"/>
            </a:xfrm>
            <a:prstGeom prst="straightConnector1">
              <a:avLst/>
            </a:prstGeom>
            <a:noFill/>
            <a:ln cap="flat" cmpd="sng" w="28575">
              <a:solidFill>
                <a:srgbClr val="000000"/>
              </a:solidFill>
              <a:prstDash val="solid"/>
              <a:round/>
              <a:headEnd len="med" w="med" type="none"/>
              <a:tailEnd len="med" w="med" type="none"/>
            </a:ln>
          </p:spPr>
        </p:cxnSp>
      </p:grpSp>
      <p:grpSp>
        <p:nvGrpSpPr>
          <p:cNvPr id="1958" name="Google Shape;1958;p33"/>
          <p:cNvGrpSpPr/>
          <p:nvPr/>
        </p:nvGrpSpPr>
        <p:grpSpPr>
          <a:xfrm>
            <a:off x="695325" y="5029200"/>
            <a:ext cx="2011363" cy="1093787"/>
            <a:chOff x="695325" y="5105400"/>
            <a:chExt cx="2011363" cy="1093787"/>
          </a:xfrm>
        </p:grpSpPr>
        <p:sp>
          <p:nvSpPr>
            <p:cNvPr id="1959" name="Google Shape;1959;p33"/>
            <p:cNvSpPr txBox="1"/>
            <p:nvPr/>
          </p:nvSpPr>
          <p:spPr>
            <a:xfrm>
              <a:off x="720725" y="5922962"/>
              <a:ext cx="181927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00"/>
                  </a:solidFill>
                  <a:latin typeface="Arial"/>
                  <a:ea typeface="Arial"/>
                  <a:cs typeface="Arial"/>
                  <a:sym typeface="Arial"/>
                </a:rPr>
                <a:t>udt_send(sndpkt)</a:t>
              </a:r>
              <a:endParaRPr i="0" sz="1600">
                <a:solidFill>
                  <a:srgbClr val="000000"/>
                </a:solidFill>
                <a:latin typeface="Times New Roman"/>
                <a:ea typeface="Times New Roman"/>
                <a:cs typeface="Times New Roman"/>
                <a:sym typeface="Times New Roman"/>
              </a:endParaRPr>
            </a:p>
          </p:txBody>
        </p:sp>
        <p:sp>
          <p:nvSpPr>
            <p:cNvPr id="1960" name="Google Shape;1960;p33"/>
            <p:cNvSpPr txBox="1"/>
            <p:nvPr/>
          </p:nvSpPr>
          <p:spPr>
            <a:xfrm>
              <a:off x="695325" y="5105400"/>
              <a:ext cx="2011363"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 corrupt(rcvpkt)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isNAK(rcvpkt) )</a:t>
              </a:r>
              <a:endParaRPr i="0" sz="1600">
                <a:solidFill>
                  <a:srgbClr val="0000FF"/>
                </a:solidFill>
                <a:latin typeface="Times New Roman"/>
                <a:ea typeface="Times New Roman"/>
                <a:cs typeface="Times New Roman"/>
                <a:sym typeface="Times New Roman"/>
              </a:endParaRPr>
            </a:p>
          </p:txBody>
        </p:sp>
        <p:cxnSp>
          <p:nvCxnSpPr>
            <p:cNvPr id="1961" name="Google Shape;1961;p33"/>
            <p:cNvCxnSpPr/>
            <p:nvPr/>
          </p:nvCxnSpPr>
          <p:spPr>
            <a:xfrm>
              <a:off x="811213" y="5930900"/>
              <a:ext cx="1557337" cy="0"/>
            </a:xfrm>
            <a:prstGeom prst="straightConnector1">
              <a:avLst/>
            </a:prstGeom>
            <a:noFill/>
            <a:ln cap="flat" cmpd="sng" w="28575">
              <a:solidFill>
                <a:srgbClr val="000000"/>
              </a:solidFill>
              <a:prstDash val="solid"/>
              <a:round/>
              <a:headEnd len="med" w="med" type="none"/>
              <a:tailEnd len="med" w="med" type="none"/>
            </a:ln>
          </p:spPr>
        </p:cxnSp>
      </p:grpSp>
      <p:grpSp>
        <p:nvGrpSpPr>
          <p:cNvPr id="1962" name="Google Shape;1962;p33"/>
          <p:cNvGrpSpPr/>
          <p:nvPr/>
        </p:nvGrpSpPr>
        <p:grpSpPr>
          <a:xfrm>
            <a:off x="4852988" y="4687887"/>
            <a:ext cx="1117600" cy="823913"/>
            <a:chOff x="4156" y="2812"/>
            <a:chExt cx="704" cy="519"/>
          </a:xfrm>
        </p:grpSpPr>
        <p:sp>
          <p:nvSpPr>
            <p:cNvPr id="1963" name="Google Shape;1963;p33"/>
            <p:cNvSpPr/>
            <p:nvPr/>
          </p:nvSpPr>
          <p:spPr>
            <a:xfrm>
              <a:off x="4242" y="2812"/>
              <a:ext cx="567" cy="519"/>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64" name="Google Shape;1964;p33"/>
            <p:cNvSpPr txBox="1"/>
            <p:nvPr/>
          </p:nvSpPr>
          <p:spPr>
            <a:xfrm>
              <a:off x="4156" y="2870"/>
              <a:ext cx="704"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call 1 from above</a:t>
              </a:r>
              <a:endParaRPr b="0" i="0" sz="1400" u="none" cap="none" strike="noStrike">
                <a:solidFill>
                  <a:srgbClr val="000000"/>
                </a:solidFill>
                <a:latin typeface="Times New Roman"/>
                <a:ea typeface="Times New Roman"/>
                <a:cs typeface="Times New Roman"/>
                <a:sym typeface="Times New Roman"/>
              </a:endParaRPr>
            </a:p>
          </p:txBody>
        </p:sp>
      </p:grpSp>
      <p:grpSp>
        <p:nvGrpSpPr>
          <p:cNvPr id="1965" name="Google Shape;1965;p33"/>
          <p:cNvGrpSpPr/>
          <p:nvPr/>
        </p:nvGrpSpPr>
        <p:grpSpPr>
          <a:xfrm>
            <a:off x="2663825" y="4633912"/>
            <a:ext cx="1046163" cy="823913"/>
            <a:chOff x="4916" y="3266"/>
            <a:chExt cx="659" cy="519"/>
          </a:xfrm>
        </p:grpSpPr>
        <p:sp>
          <p:nvSpPr>
            <p:cNvPr id="1966" name="Google Shape;1966;p33"/>
            <p:cNvSpPr/>
            <p:nvPr/>
          </p:nvSpPr>
          <p:spPr>
            <a:xfrm>
              <a:off x="4957" y="3266"/>
              <a:ext cx="567" cy="519"/>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67" name="Google Shape;1967;p33"/>
            <p:cNvSpPr txBox="1"/>
            <p:nvPr/>
          </p:nvSpPr>
          <p:spPr>
            <a:xfrm>
              <a:off x="4916" y="3319"/>
              <a:ext cx="65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 or NAK 1</a:t>
              </a:r>
              <a:endParaRPr b="0" i="0" sz="1400" u="none" cap="none" strike="noStrike">
                <a:solidFill>
                  <a:srgbClr val="000000"/>
                </a:solidFill>
                <a:latin typeface="Times New Roman"/>
                <a:ea typeface="Times New Roman"/>
                <a:cs typeface="Times New Roman"/>
                <a:sym typeface="Times New Roman"/>
              </a:endParaRPr>
            </a:p>
          </p:txBody>
        </p:sp>
      </p:grpSp>
      <p:grpSp>
        <p:nvGrpSpPr>
          <p:cNvPr id="1968" name="Google Shape;1968;p33"/>
          <p:cNvGrpSpPr/>
          <p:nvPr/>
        </p:nvGrpSpPr>
        <p:grpSpPr>
          <a:xfrm>
            <a:off x="5692775" y="3584575"/>
            <a:ext cx="2995613" cy="1157287"/>
            <a:chOff x="5692775" y="3660775"/>
            <a:chExt cx="2995613" cy="1157287"/>
          </a:xfrm>
        </p:grpSpPr>
        <p:sp>
          <p:nvSpPr>
            <p:cNvPr id="1969" name="Google Shape;1969;p33"/>
            <p:cNvSpPr txBox="1"/>
            <p:nvPr/>
          </p:nvSpPr>
          <p:spPr>
            <a:xfrm>
              <a:off x="5692775" y="3660775"/>
              <a:ext cx="2995613"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&amp;&amp; notcorrupt(rcvpkt)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&amp;&amp; isACK(rcvpkt) </a:t>
              </a:r>
              <a:endParaRPr/>
            </a:p>
          </p:txBody>
        </p:sp>
        <p:cxnSp>
          <p:nvCxnSpPr>
            <p:cNvPr id="1970" name="Google Shape;1970;p33"/>
            <p:cNvCxnSpPr/>
            <p:nvPr/>
          </p:nvCxnSpPr>
          <p:spPr>
            <a:xfrm>
              <a:off x="5821363" y="4471987"/>
              <a:ext cx="990600" cy="0"/>
            </a:xfrm>
            <a:prstGeom prst="straightConnector1">
              <a:avLst/>
            </a:prstGeom>
            <a:noFill/>
            <a:ln cap="flat" cmpd="sng" w="28575">
              <a:solidFill>
                <a:srgbClr val="000000"/>
              </a:solidFill>
              <a:prstDash val="solid"/>
              <a:round/>
              <a:headEnd len="med" w="med" type="none"/>
              <a:tailEnd len="med" w="med" type="none"/>
            </a:ln>
          </p:spPr>
        </p:cxnSp>
        <p:sp>
          <p:nvSpPr>
            <p:cNvPr id="1971" name="Google Shape;1971;p33"/>
            <p:cNvSpPr txBox="1"/>
            <p:nvPr/>
          </p:nvSpPr>
          <p:spPr>
            <a:xfrm>
              <a:off x="6203950" y="4481512"/>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grpSp>
      <p:grpSp>
        <p:nvGrpSpPr>
          <p:cNvPr id="1972" name="Google Shape;1972;p33"/>
          <p:cNvGrpSpPr/>
          <p:nvPr/>
        </p:nvGrpSpPr>
        <p:grpSpPr>
          <a:xfrm>
            <a:off x="638175" y="3503612"/>
            <a:ext cx="2109788" cy="1189038"/>
            <a:chOff x="638175" y="3503612"/>
            <a:chExt cx="2109788" cy="1189038"/>
          </a:xfrm>
        </p:grpSpPr>
        <p:sp>
          <p:nvSpPr>
            <p:cNvPr id="1973" name="Google Shape;1973;p33"/>
            <p:cNvSpPr txBox="1"/>
            <p:nvPr/>
          </p:nvSpPr>
          <p:spPr>
            <a:xfrm>
              <a:off x="638175" y="3503612"/>
              <a:ext cx="2109788"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rgbClr val="0000FF"/>
                  </a:solidFill>
                  <a:latin typeface="Arial"/>
                  <a:ea typeface="Arial"/>
                  <a:cs typeface="Arial"/>
                  <a:sym typeface="Arial"/>
                </a:rPr>
                <a:t>rdt_rcv(rcvpkt)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&amp;&amp; notcorrupt(rcvpkt) </a:t>
              </a:r>
              <a:endParaRPr/>
            </a:p>
            <a:p>
              <a:pPr indent="0" lvl="0" marL="0" marR="0" rtl="0" algn="l">
                <a:spcBef>
                  <a:spcPts val="0"/>
                </a:spcBef>
                <a:spcAft>
                  <a:spcPts val="0"/>
                </a:spcAft>
                <a:buNone/>
              </a:pPr>
              <a:r>
                <a:rPr i="0" lang="en-US" sz="1600">
                  <a:solidFill>
                    <a:srgbClr val="0000FF"/>
                  </a:solidFill>
                  <a:latin typeface="Arial"/>
                  <a:ea typeface="Arial"/>
                  <a:cs typeface="Arial"/>
                  <a:sym typeface="Arial"/>
                </a:rPr>
                <a:t>&amp;&amp; isACK(rcvpkt)</a:t>
              </a:r>
              <a:r>
                <a:rPr i="0" lang="en-US" sz="1000">
                  <a:solidFill>
                    <a:srgbClr val="0000FF"/>
                  </a:solidFill>
                  <a:latin typeface="Arial"/>
                  <a:ea typeface="Arial"/>
                  <a:cs typeface="Arial"/>
                  <a:sym typeface="Arial"/>
                </a:rPr>
                <a:t> </a:t>
              </a:r>
              <a:endParaRPr i="0" sz="2400">
                <a:solidFill>
                  <a:srgbClr val="0000FF"/>
                </a:solidFill>
                <a:latin typeface="Times New Roman"/>
                <a:ea typeface="Times New Roman"/>
                <a:cs typeface="Times New Roman"/>
                <a:sym typeface="Times New Roman"/>
              </a:endParaRPr>
            </a:p>
          </p:txBody>
        </p:sp>
        <p:cxnSp>
          <p:nvCxnSpPr>
            <p:cNvPr id="1974" name="Google Shape;1974;p33"/>
            <p:cNvCxnSpPr/>
            <p:nvPr/>
          </p:nvCxnSpPr>
          <p:spPr>
            <a:xfrm>
              <a:off x="782638" y="4341812"/>
              <a:ext cx="1738312" cy="0"/>
            </a:xfrm>
            <a:prstGeom prst="straightConnector1">
              <a:avLst/>
            </a:prstGeom>
            <a:noFill/>
            <a:ln cap="flat" cmpd="sng" w="28575">
              <a:solidFill>
                <a:srgbClr val="000000"/>
              </a:solidFill>
              <a:prstDash val="solid"/>
              <a:round/>
              <a:headEnd len="med" w="med" type="none"/>
              <a:tailEnd len="med" w="med" type="none"/>
            </a:ln>
          </p:spPr>
        </p:cxnSp>
        <p:sp>
          <p:nvSpPr>
            <p:cNvPr id="1975" name="Google Shape;1975;p33"/>
            <p:cNvSpPr txBox="1"/>
            <p:nvPr/>
          </p:nvSpPr>
          <p:spPr>
            <a:xfrm>
              <a:off x="1354138" y="4356100"/>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500"/>
                                        <p:tgtEl>
                                          <p:spTgt spid="1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7"/>
                                        </p:tgtEl>
                                        <p:attrNameLst>
                                          <p:attrName>style.visibility</p:attrName>
                                        </p:attrNameLst>
                                      </p:cBhvr>
                                      <p:to>
                                        <p:strVal val="visible"/>
                                      </p:to>
                                    </p:set>
                                    <p:animEffect filter="fade" transition="in">
                                      <p:cBhvr>
                                        <p:cTn dur="500"/>
                                        <p:tgtEl>
                                          <p:spTgt spid="1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gtEl>
                                        <p:attrNameLst>
                                          <p:attrName>style.visibility</p:attrName>
                                        </p:attrNameLst>
                                      </p:cBhvr>
                                      <p:to>
                                        <p:strVal val="visible"/>
                                      </p:to>
                                    </p:set>
                                    <p:animEffect filter="fade" transition="in">
                                      <p:cBhvr>
                                        <p:cTn dur="500"/>
                                        <p:tgtEl>
                                          <p:spTgt spid="1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500"/>
                                        <p:tgtEl>
                                          <p:spTgt spid="1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500"/>
                                        <p:tgtEl>
                                          <p:spTgt spid="1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500"/>
                                        <p:tgtEl>
                                          <p:spTgt spid="19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descr="underline_base" id="1980" name="Google Shape;1980;p34"/>
          <p:cNvPicPr preferRelativeResize="0"/>
          <p:nvPr/>
        </p:nvPicPr>
        <p:blipFill rotWithShape="1">
          <a:blip r:embed="rId3">
            <a:alphaModFix/>
          </a:blip>
          <a:srcRect b="0" l="0" r="0" t="0"/>
          <a:stretch/>
        </p:blipFill>
        <p:spPr>
          <a:xfrm>
            <a:off x="385763" y="825500"/>
            <a:ext cx="8228012" cy="173038"/>
          </a:xfrm>
          <a:prstGeom prst="rect">
            <a:avLst/>
          </a:prstGeom>
          <a:noFill/>
          <a:ln>
            <a:noFill/>
          </a:ln>
        </p:spPr>
      </p:pic>
      <p:sp>
        <p:nvSpPr>
          <p:cNvPr id="1981" name="Google Shape;1981;p34"/>
          <p:cNvSpPr txBox="1"/>
          <p:nvPr>
            <p:ph type="title"/>
          </p:nvPr>
        </p:nvSpPr>
        <p:spPr>
          <a:xfrm>
            <a:off x="419100" y="185738"/>
            <a:ext cx="8324850" cy="9413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rdt2.1: Receiver handles garbled </a:t>
            </a:r>
            <a:r>
              <a:rPr lang="en-US" sz="3200"/>
              <a:t>ACK/NAKs</a:t>
            </a:r>
            <a:endParaRPr sz="3600"/>
          </a:p>
        </p:txBody>
      </p:sp>
      <p:grpSp>
        <p:nvGrpSpPr>
          <p:cNvPr id="1982" name="Google Shape;1982;p34"/>
          <p:cNvGrpSpPr/>
          <p:nvPr/>
        </p:nvGrpSpPr>
        <p:grpSpPr>
          <a:xfrm>
            <a:off x="3053715" y="3691572"/>
            <a:ext cx="817563" cy="795338"/>
            <a:chOff x="963" y="1131"/>
            <a:chExt cx="515" cy="501"/>
          </a:xfrm>
        </p:grpSpPr>
        <p:sp>
          <p:nvSpPr>
            <p:cNvPr id="1983" name="Google Shape;1983;p34"/>
            <p:cNvSpPr/>
            <p:nvPr/>
          </p:nvSpPr>
          <p:spPr>
            <a:xfrm>
              <a:off x="963" y="1131"/>
              <a:ext cx="490" cy="501"/>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84" name="Google Shape;1984;p34"/>
            <p:cNvSpPr txBox="1"/>
            <p:nvPr/>
          </p:nvSpPr>
          <p:spPr>
            <a:xfrm>
              <a:off x="974" y="1153"/>
              <a:ext cx="504"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 from below</a:t>
              </a:r>
              <a:endParaRPr b="0" i="0" sz="1400" u="none" cap="none" strike="noStrike">
                <a:solidFill>
                  <a:srgbClr val="000000"/>
                </a:solidFill>
                <a:latin typeface="Times New Roman"/>
                <a:ea typeface="Times New Roman"/>
                <a:cs typeface="Times New Roman"/>
                <a:sym typeface="Times New Roman"/>
              </a:endParaRPr>
            </a:p>
          </p:txBody>
        </p:sp>
      </p:grpSp>
      <p:cxnSp>
        <p:nvCxnSpPr>
          <p:cNvPr id="1985" name="Google Shape;1985;p34"/>
          <p:cNvCxnSpPr/>
          <p:nvPr/>
        </p:nvCxnSpPr>
        <p:spPr>
          <a:xfrm>
            <a:off x="2890203" y="2621597"/>
            <a:ext cx="419100" cy="1079500"/>
          </a:xfrm>
          <a:prstGeom prst="straightConnector1">
            <a:avLst/>
          </a:prstGeom>
          <a:noFill/>
          <a:ln cap="flat" cmpd="sng" w="28575">
            <a:solidFill>
              <a:srgbClr val="000000"/>
            </a:solidFill>
            <a:prstDash val="dash"/>
            <a:round/>
            <a:headEnd len="med" w="med" type="none"/>
            <a:tailEnd len="med" w="med" type="triangle"/>
          </a:ln>
        </p:spPr>
      </p:cxnSp>
      <p:sp>
        <p:nvSpPr>
          <p:cNvPr id="1986" name="Google Shape;1986;p34"/>
          <p:cNvSpPr/>
          <p:nvPr/>
        </p:nvSpPr>
        <p:spPr>
          <a:xfrm flipH="1" rot="10800000">
            <a:off x="3571240" y="2939097"/>
            <a:ext cx="1590675" cy="785813"/>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1987" name="Google Shape;1987;p34"/>
          <p:cNvSpPr/>
          <p:nvPr/>
        </p:nvSpPr>
        <p:spPr>
          <a:xfrm>
            <a:off x="3588703" y="4507547"/>
            <a:ext cx="1590675" cy="688975"/>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88" name="Google Shape;1988;p34"/>
          <p:cNvGrpSpPr/>
          <p:nvPr/>
        </p:nvGrpSpPr>
        <p:grpSpPr>
          <a:xfrm>
            <a:off x="2977515" y="5088572"/>
            <a:ext cx="3862388" cy="1606550"/>
            <a:chOff x="2977515" y="5088572"/>
            <a:chExt cx="3862388" cy="1606550"/>
          </a:xfrm>
        </p:grpSpPr>
        <p:sp>
          <p:nvSpPr>
            <p:cNvPr id="1989" name="Google Shape;1989;p34"/>
            <p:cNvSpPr txBox="1"/>
            <p:nvPr/>
          </p:nvSpPr>
          <p:spPr>
            <a:xfrm>
              <a:off x="2977515" y="5088572"/>
              <a:ext cx="3581400"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notcorrupt(rcvpkt) </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&amp;&amp; has_seq1(rcvpkt)</a:t>
              </a:r>
              <a:r>
                <a:rPr i="0" lang="en-US" sz="1600">
                  <a:solidFill>
                    <a:srgbClr val="0000FF"/>
                  </a:solidFill>
                  <a:latin typeface="Arial"/>
                  <a:ea typeface="Arial"/>
                  <a:cs typeface="Arial"/>
                  <a:sym typeface="Arial"/>
                </a:rPr>
                <a:t> </a:t>
              </a:r>
              <a:endParaRPr i="0" sz="1600">
                <a:solidFill>
                  <a:srgbClr val="0000FF"/>
                </a:solidFill>
                <a:latin typeface="Times New Roman"/>
                <a:ea typeface="Times New Roman"/>
                <a:cs typeface="Times New Roman"/>
                <a:sym typeface="Times New Roman"/>
              </a:endParaRPr>
            </a:p>
          </p:txBody>
        </p:sp>
        <p:cxnSp>
          <p:nvCxnSpPr>
            <p:cNvPr id="1990" name="Google Shape;1990;p34"/>
            <p:cNvCxnSpPr/>
            <p:nvPr/>
          </p:nvCxnSpPr>
          <p:spPr>
            <a:xfrm>
              <a:off x="3044190" y="5645785"/>
              <a:ext cx="2898775" cy="0"/>
            </a:xfrm>
            <a:prstGeom prst="straightConnector1">
              <a:avLst/>
            </a:prstGeom>
            <a:noFill/>
            <a:ln cap="flat" cmpd="sng" w="28575">
              <a:solidFill>
                <a:srgbClr val="000000"/>
              </a:solidFill>
              <a:prstDash val="solid"/>
              <a:round/>
              <a:headEnd len="med" w="med" type="none"/>
              <a:tailEnd len="med" w="med" type="none"/>
            </a:ln>
          </p:spPr>
        </p:cxnSp>
        <p:sp>
          <p:nvSpPr>
            <p:cNvPr id="1991" name="Google Shape;1991;p34"/>
            <p:cNvSpPr txBox="1"/>
            <p:nvPr/>
          </p:nvSpPr>
          <p:spPr>
            <a:xfrm>
              <a:off x="2987040" y="5701347"/>
              <a:ext cx="3852863" cy="993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extract(rcvpkt,data)</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deliver_data(data)</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make_pkt(ACK,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grpSp>
      <p:grpSp>
        <p:nvGrpSpPr>
          <p:cNvPr id="1992" name="Google Shape;1992;p34"/>
          <p:cNvGrpSpPr/>
          <p:nvPr/>
        </p:nvGrpSpPr>
        <p:grpSpPr>
          <a:xfrm>
            <a:off x="4752340" y="3726497"/>
            <a:ext cx="825500" cy="796925"/>
            <a:chOff x="4398" y="3133"/>
            <a:chExt cx="520" cy="502"/>
          </a:xfrm>
        </p:grpSpPr>
        <p:sp>
          <p:nvSpPr>
            <p:cNvPr id="1993" name="Google Shape;1993;p34"/>
            <p:cNvSpPr/>
            <p:nvPr/>
          </p:nvSpPr>
          <p:spPr>
            <a:xfrm>
              <a:off x="4398" y="3133"/>
              <a:ext cx="507" cy="502"/>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1994" name="Google Shape;1994;p34"/>
            <p:cNvSpPr txBox="1"/>
            <p:nvPr/>
          </p:nvSpPr>
          <p:spPr>
            <a:xfrm>
              <a:off x="4414" y="3163"/>
              <a:ext cx="504"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from below</a:t>
              </a:r>
              <a:endParaRPr b="0" i="0" sz="1400" u="none" cap="none" strike="noStrike">
                <a:solidFill>
                  <a:srgbClr val="000000"/>
                </a:solidFill>
                <a:latin typeface="Times New Roman"/>
                <a:ea typeface="Times New Roman"/>
                <a:cs typeface="Times New Roman"/>
                <a:sym typeface="Times New Roman"/>
              </a:endParaRPr>
            </a:p>
          </p:txBody>
        </p:sp>
      </p:grpSp>
      <p:sp>
        <p:nvSpPr>
          <p:cNvPr id="1995" name="Google Shape;1995;p34"/>
          <p:cNvSpPr/>
          <p:nvPr/>
        </p:nvSpPr>
        <p:spPr>
          <a:xfrm rot="-1361013">
            <a:off x="5452428" y="3318510"/>
            <a:ext cx="839787" cy="863600"/>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1996" name="Google Shape;1996;p34"/>
          <p:cNvGrpSpPr/>
          <p:nvPr/>
        </p:nvGrpSpPr>
        <p:grpSpPr>
          <a:xfrm>
            <a:off x="3139440" y="1623060"/>
            <a:ext cx="3981450" cy="1231900"/>
            <a:chOff x="3139440" y="1623060"/>
            <a:chExt cx="3981450" cy="1231900"/>
          </a:xfrm>
        </p:grpSpPr>
        <p:sp>
          <p:nvSpPr>
            <p:cNvPr id="1997" name="Google Shape;1997;p34"/>
            <p:cNvSpPr txBox="1"/>
            <p:nvPr/>
          </p:nvSpPr>
          <p:spPr>
            <a:xfrm>
              <a:off x="3139440" y="1623060"/>
              <a:ext cx="3981450"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notcorrupt(rcvpkt) </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&amp;&amp; has_seq0(rcvpkt) </a:t>
              </a:r>
              <a:endParaRPr i="0" sz="1400">
                <a:solidFill>
                  <a:srgbClr val="0000FF"/>
                </a:solidFill>
                <a:latin typeface="Times New Roman"/>
                <a:ea typeface="Times New Roman"/>
                <a:cs typeface="Times New Roman"/>
                <a:sym typeface="Times New Roman"/>
              </a:endParaRPr>
            </a:p>
          </p:txBody>
        </p:sp>
        <p:cxnSp>
          <p:nvCxnSpPr>
            <p:cNvPr id="1998" name="Google Shape;1998;p34"/>
            <p:cNvCxnSpPr/>
            <p:nvPr/>
          </p:nvCxnSpPr>
          <p:spPr>
            <a:xfrm>
              <a:off x="3248978" y="2192972"/>
              <a:ext cx="1914525" cy="0"/>
            </a:xfrm>
            <a:prstGeom prst="straightConnector1">
              <a:avLst/>
            </a:prstGeom>
            <a:noFill/>
            <a:ln cap="flat" cmpd="sng" w="28575">
              <a:solidFill>
                <a:srgbClr val="000000"/>
              </a:solidFill>
              <a:prstDash val="solid"/>
              <a:round/>
              <a:headEnd len="med" w="med" type="none"/>
              <a:tailEnd len="med" w="med" type="none"/>
            </a:ln>
          </p:spPr>
        </p:cxnSp>
        <p:sp>
          <p:nvSpPr>
            <p:cNvPr id="1999" name="Google Shape;1999;p34"/>
            <p:cNvSpPr txBox="1"/>
            <p:nvPr/>
          </p:nvSpPr>
          <p:spPr>
            <a:xfrm>
              <a:off x="3152140" y="2150110"/>
              <a:ext cx="3475038" cy="704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extract(rcvpkt,data)</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deliver_data(data)</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make_pkt(ACK,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grpSp>
      <p:sp>
        <p:nvSpPr>
          <p:cNvPr id="2000" name="Google Shape;2000;p34"/>
          <p:cNvSpPr/>
          <p:nvPr/>
        </p:nvSpPr>
        <p:spPr>
          <a:xfrm rot="1020547">
            <a:off x="5476240" y="4042410"/>
            <a:ext cx="839788" cy="863600"/>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001" name="Google Shape;2001;p34"/>
          <p:cNvGrpSpPr/>
          <p:nvPr/>
        </p:nvGrpSpPr>
        <p:grpSpPr>
          <a:xfrm>
            <a:off x="6082665" y="3001010"/>
            <a:ext cx="3076575" cy="706437"/>
            <a:chOff x="6082665" y="3001010"/>
            <a:chExt cx="3076575" cy="706437"/>
          </a:xfrm>
        </p:grpSpPr>
        <p:sp>
          <p:nvSpPr>
            <p:cNvPr id="2002" name="Google Shape;2002;p34"/>
            <p:cNvSpPr txBox="1"/>
            <p:nvPr/>
          </p:nvSpPr>
          <p:spPr>
            <a:xfrm>
              <a:off x="6131878" y="3297872"/>
              <a:ext cx="3027362"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make_pkt(NAK,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sp>
          <p:nvSpPr>
            <p:cNvPr id="2003" name="Google Shape;2003;p34"/>
            <p:cNvSpPr txBox="1"/>
            <p:nvPr/>
          </p:nvSpPr>
          <p:spPr>
            <a:xfrm>
              <a:off x="6082665" y="3001010"/>
              <a:ext cx="2871788"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corrupt(rcvpkt)</a:t>
              </a:r>
              <a:endParaRPr i="0" sz="1400">
                <a:solidFill>
                  <a:srgbClr val="0000FF"/>
                </a:solidFill>
                <a:latin typeface="Times New Roman"/>
                <a:ea typeface="Times New Roman"/>
                <a:cs typeface="Times New Roman"/>
                <a:sym typeface="Times New Roman"/>
              </a:endParaRPr>
            </a:p>
          </p:txBody>
        </p:sp>
        <p:cxnSp>
          <p:nvCxnSpPr>
            <p:cNvPr id="2004" name="Google Shape;2004;p34"/>
            <p:cNvCxnSpPr/>
            <p:nvPr/>
          </p:nvCxnSpPr>
          <p:spPr>
            <a:xfrm>
              <a:off x="6220778" y="3312160"/>
              <a:ext cx="1938337" cy="0"/>
            </a:xfrm>
            <a:prstGeom prst="straightConnector1">
              <a:avLst/>
            </a:prstGeom>
            <a:noFill/>
            <a:ln cap="flat" cmpd="sng" w="28575">
              <a:solidFill>
                <a:srgbClr val="000000"/>
              </a:solidFill>
              <a:prstDash val="solid"/>
              <a:round/>
              <a:headEnd len="med" w="med" type="none"/>
              <a:tailEnd len="med" w="med" type="none"/>
            </a:ln>
          </p:spPr>
        </p:cxnSp>
      </p:grpSp>
      <p:grpSp>
        <p:nvGrpSpPr>
          <p:cNvPr id="2005" name="Google Shape;2005;p34"/>
          <p:cNvGrpSpPr/>
          <p:nvPr/>
        </p:nvGrpSpPr>
        <p:grpSpPr>
          <a:xfrm>
            <a:off x="6090603" y="4010660"/>
            <a:ext cx="2940050" cy="1162050"/>
            <a:chOff x="6090603" y="4010660"/>
            <a:chExt cx="2940050" cy="1162050"/>
          </a:xfrm>
        </p:grpSpPr>
        <p:sp>
          <p:nvSpPr>
            <p:cNvPr id="2006" name="Google Shape;2006;p34"/>
            <p:cNvSpPr txBox="1"/>
            <p:nvPr/>
          </p:nvSpPr>
          <p:spPr>
            <a:xfrm>
              <a:off x="6135053" y="4010660"/>
              <a:ext cx="2624137"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not corrupt(rcvpkt) &amp;&amp;</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has_seq0(rcvpkt)</a:t>
              </a:r>
              <a:endParaRPr/>
            </a:p>
            <a:p>
              <a:pPr indent="0" lvl="0" marL="0" marR="0" rtl="0" algn="ctr">
                <a:spcBef>
                  <a:spcPts val="0"/>
                </a:spcBef>
                <a:spcAft>
                  <a:spcPts val="0"/>
                </a:spcAft>
                <a:buNone/>
              </a:pPr>
              <a:r>
                <a:t/>
              </a:r>
              <a:endParaRPr i="0" sz="1600">
                <a:solidFill>
                  <a:srgbClr val="0000FF"/>
                </a:solidFill>
                <a:latin typeface="Times New Roman"/>
                <a:ea typeface="Times New Roman"/>
                <a:cs typeface="Times New Roman"/>
                <a:sym typeface="Times New Roman"/>
              </a:endParaRPr>
            </a:p>
          </p:txBody>
        </p:sp>
        <p:cxnSp>
          <p:nvCxnSpPr>
            <p:cNvPr id="2007" name="Google Shape;2007;p34"/>
            <p:cNvCxnSpPr/>
            <p:nvPr/>
          </p:nvCxnSpPr>
          <p:spPr>
            <a:xfrm>
              <a:off x="6219190" y="4709160"/>
              <a:ext cx="1938338" cy="0"/>
            </a:xfrm>
            <a:prstGeom prst="straightConnector1">
              <a:avLst/>
            </a:prstGeom>
            <a:noFill/>
            <a:ln cap="flat" cmpd="sng" w="28575">
              <a:solidFill>
                <a:srgbClr val="000000"/>
              </a:solidFill>
              <a:prstDash val="solid"/>
              <a:round/>
              <a:headEnd len="med" w="med" type="none"/>
              <a:tailEnd len="med" w="med" type="none"/>
            </a:ln>
          </p:spPr>
        </p:cxnSp>
        <p:sp>
          <p:nvSpPr>
            <p:cNvPr id="2008" name="Google Shape;2008;p34"/>
            <p:cNvSpPr txBox="1"/>
            <p:nvPr/>
          </p:nvSpPr>
          <p:spPr>
            <a:xfrm>
              <a:off x="6090603" y="4763135"/>
              <a:ext cx="2940050"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make_pkt(ACK,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grpSp>
      <p:grpSp>
        <p:nvGrpSpPr>
          <p:cNvPr id="2009" name="Google Shape;2009;p34"/>
          <p:cNvGrpSpPr/>
          <p:nvPr/>
        </p:nvGrpSpPr>
        <p:grpSpPr>
          <a:xfrm>
            <a:off x="156528" y="2937510"/>
            <a:ext cx="3087687" cy="750887"/>
            <a:chOff x="156528" y="2937510"/>
            <a:chExt cx="3087687" cy="750887"/>
          </a:xfrm>
        </p:grpSpPr>
        <p:sp>
          <p:nvSpPr>
            <p:cNvPr id="2010" name="Google Shape;2010;p34"/>
            <p:cNvSpPr txBox="1"/>
            <p:nvPr/>
          </p:nvSpPr>
          <p:spPr>
            <a:xfrm>
              <a:off x="156528" y="2937510"/>
              <a:ext cx="2871787"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corrupt(rcvpkt)</a:t>
              </a:r>
              <a:endParaRPr i="0" sz="1400">
                <a:solidFill>
                  <a:srgbClr val="0000FF"/>
                </a:solidFill>
                <a:latin typeface="Times New Roman"/>
                <a:ea typeface="Times New Roman"/>
                <a:cs typeface="Times New Roman"/>
                <a:sym typeface="Times New Roman"/>
              </a:endParaRPr>
            </a:p>
          </p:txBody>
        </p:sp>
        <p:cxnSp>
          <p:nvCxnSpPr>
            <p:cNvPr id="2011" name="Google Shape;2011;p34"/>
            <p:cNvCxnSpPr/>
            <p:nvPr/>
          </p:nvCxnSpPr>
          <p:spPr>
            <a:xfrm>
              <a:off x="294640" y="3312160"/>
              <a:ext cx="1938338" cy="0"/>
            </a:xfrm>
            <a:prstGeom prst="straightConnector1">
              <a:avLst/>
            </a:prstGeom>
            <a:noFill/>
            <a:ln cap="flat" cmpd="sng" w="28575">
              <a:solidFill>
                <a:srgbClr val="000000"/>
              </a:solidFill>
              <a:prstDash val="solid"/>
              <a:round/>
              <a:headEnd len="med" w="med" type="none"/>
              <a:tailEnd len="med" w="med" type="none"/>
            </a:ln>
          </p:spPr>
        </p:cxnSp>
        <p:sp>
          <p:nvSpPr>
            <p:cNvPr id="2012" name="Google Shape;2012;p34"/>
            <p:cNvSpPr txBox="1"/>
            <p:nvPr/>
          </p:nvSpPr>
          <p:spPr>
            <a:xfrm>
              <a:off x="216853" y="3278822"/>
              <a:ext cx="3027362"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make_pkt(NAK,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grpSp>
      <p:grpSp>
        <p:nvGrpSpPr>
          <p:cNvPr id="2013" name="Google Shape;2013;p34"/>
          <p:cNvGrpSpPr/>
          <p:nvPr/>
        </p:nvGrpSpPr>
        <p:grpSpPr>
          <a:xfrm>
            <a:off x="208915" y="3990022"/>
            <a:ext cx="2971800" cy="1139825"/>
            <a:chOff x="208915" y="3990022"/>
            <a:chExt cx="2971800" cy="1139825"/>
          </a:xfrm>
        </p:grpSpPr>
        <p:sp>
          <p:nvSpPr>
            <p:cNvPr id="2014" name="Google Shape;2014;p34"/>
            <p:cNvSpPr txBox="1"/>
            <p:nvPr/>
          </p:nvSpPr>
          <p:spPr>
            <a:xfrm>
              <a:off x="208915" y="3990022"/>
              <a:ext cx="2624138" cy="60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not corrupt(rcvpkt) &amp;&amp;</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has_seq1(rcvpkt)</a:t>
              </a:r>
              <a:endParaRPr/>
            </a:p>
            <a:p>
              <a:pPr indent="0" lvl="0" marL="0" marR="0" rtl="0" algn="ctr">
                <a:spcBef>
                  <a:spcPts val="0"/>
                </a:spcBef>
                <a:spcAft>
                  <a:spcPts val="0"/>
                </a:spcAft>
                <a:buNone/>
              </a:pPr>
              <a:r>
                <a:t/>
              </a:r>
              <a:endParaRPr i="0" sz="1600">
                <a:solidFill>
                  <a:srgbClr val="0000FF"/>
                </a:solidFill>
                <a:latin typeface="Times New Roman"/>
                <a:ea typeface="Times New Roman"/>
                <a:cs typeface="Times New Roman"/>
                <a:sym typeface="Times New Roman"/>
              </a:endParaRPr>
            </a:p>
          </p:txBody>
        </p:sp>
        <p:cxnSp>
          <p:nvCxnSpPr>
            <p:cNvPr id="2015" name="Google Shape;2015;p34"/>
            <p:cNvCxnSpPr/>
            <p:nvPr/>
          </p:nvCxnSpPr>
          <p:spPr>
            <a:xfrm>
              <a:off x="293053" y="4698047"/>
              <a:ext cx="1938337" cy="0"/>
            </a:xfrm>
            <a:prstGeom prst="straightConnector1">
              <a:avLst/>
            </a:prstGeom>
            <a:noFill/>
            <a:ln cap="flat" cmpd="sng" w="28575">
              <a:solidFill>
                <a:srgbClr val="000000"/>
              </a:solidFill>
              <a:prstDash val="solid"/>
              <a:round/>
              <a:headEnd len="med" w="med" type="none"/>
              <a:tailEnd len="med" w="med" type="none"/>
            </a:ln>
          </p:spPr>
        </p:cxnSp>
        <p:sp>
          <p:nvSpPr>
            <p:cNvPr id="2016" name="Google Shape;2016;p34"/>
            <p:cNvSpPr txBox="1"/>
            <p:nvPr/>
          </p:nvSpPr>
          <p:spPr>
            <a:xfrm>
              <a:off x="240665" y="4720272"/>
              <a:ext cx="2940050"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sndpkt = make_pkt(ACK, 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a:t>
              </a:r>
              <a:endParaRPr i="0" sz="1400">
                <a:solidFill>
                  <a:srgbClr val="000000"/>
                </a:solidFill>
                <a:latin typeface="Times New Roman"/>
                <a:ea typeface="Times New Roman"/>
                <a:cs typeface="Times New Roman"/>
                <a:sym typeface="Times New Roman"/>
              </a:endParaRPr>
            </a:p>
          </p:txBody>
        </p:sp>
      </p:grpSp>
      <p:sp>
        <p:nvSpPr>
          <p:cNvPr id="2017" name="Google Shape;2017;p34"/>
          <p:cNvSpPr/>
          <p:nvPr/>
        </p:nvSpPr>
        <p:spPr>
          <a:xfrm flipH="1" rot="-1020547">
            <a:off x="2250440" y="3978910"/>
            <a:ext cx="839788" cy="863600"/>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2018" name="Google Shape;2018;p34"/>
          <p:cNvSpPr/>
          <p:nvPr/>
        </p:nvSpPr>
        <p:spPr>
          <a:xfrm flipH="1" rot="1361013">
            <a:off x="2237740" y="3331210"/>
            <a:ext cx="839788" cy="863600"/>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2019" name="Google Shape;2019;p34"/>
          <p:cNvSpPr/>
          <p:nvPr/>
        </p:nvSpPr>
        <p:spPr>
          <a:xfrm>
            <a:off x="367475" y="6083934"/>
            <a:ext cx="1273334" cy="393066"/>
          </a:xfrm>
          <a:prstGeom prst="wedgeRoundRectCallout">
            <a:avLst>
              <a:gd fmla="val -15806" name="adj1"/>
              <a:gd fmla="val -266657" name="adj2"/>
              <a:gd fmla="val 16667" name="adj3"/>
            </a:avLst>
          </a:prstGeom>
          <a:solidFill>
            <a:schemeClr val="accent2"/>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2400">
                <a:solidFill>
                  <a:schemeClr val="dk1"/>
                </a:solidFill>
                <a:latin typeface="Arial"/>
                <a:ea typeface="Arial"/>
                <a:cs typeface="Arial"/>
                <a:sym typeface="Arial"/>
              </a:rPr>
              <a:t>duplicate</a:t>
            </a:r>
            <a:endParaRPr i="0"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500"/>
                                        <p:tgtEl>
                                          <p:spTgt spid="1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500"/>
                                        <p:tgtEl>
                                          <p:spTgt spid="2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5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500"/>
                                        <p:tgtEl>
                                          <p:spTgt spid="2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500"/>
                                        <p:tgtEl>
                                          <p:spTgt spid="1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500"/>
                                        <p:tgtEl>
                                          <p:spTgt spid="2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500"/>
                                        <p:tgtEl>
                                          <p:spTgt spid="20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35"/>
          <p:cNvSpPr txBox="1"/>
          <p:nvPr>
            <p:ph type="title"/>
          </p:nvPr>
        </p:nvSpPr>
        <p:spPr>
          <a:xfrm>
            <a:off x="533400" y="319088"/>
            <a:ext cx="7772400" cy="952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rdt2.1: discussion</a:t>
            </a:r>
            <a:endParaRPr/>
          </a:p>
        </p:txBody>
      </p:sp>
      <p:sp>
        <p:nvSpPr>
          <p:cNvPr id="2025" name="Google Shape;2025;p35"/>
          <p:cNvSpPr txBox="1"/>
          <p:nvPr>
            <p:ph idx="1" type="body"/>
          </p:nvPr>
        </p:nvSpPr>
        <p:spPr>
          <a:xfrm>
            <a:off x="76200" y="1589567"/>
            <a:ext cx="4343400" cy="457200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None/>
            </a:pPr>
            <a:r>
              <a:rPr lang="en-US" u="sng">
                <a:solidFill>
                  <a:srgbClr val="CC0000"/>
                </a:solidFill>
                <a:latin typeface="Arial"/>
                <a:ea typeface="Arial"/>
                <a:cs typeface="Arial"/>
                <a:sym typeface="Arial"/>
              </a:rPr>
              <a:t>sender:</a:t>
            </a:r>
            <a:endParaRPr>
              <a:solidFill>
                <a:srgbClr val="CC0000"/>
              </a:solidFill>
              <a:latin typeface="Arial"/>
              <a:ea typeface="Arial"/>
              <a:cs typeface="Arial"/>
              <a:sym typeface="Arial"/>
            </a:endParaRPr>
          </a:p>
          <a:p>
            <a:pPr indent="-319088" lvl="0" marL="319088" rtl="0" algn="l">
              <a:spcBef>
                <a:spcPts val="700"/>
              </a:spcBef>
              <a:spcAft>
                <a:spcPts val="0"/>
              </a:spcAft>
              <a:buSzPts val="1680"/>
              <a:buChar char="◻"/>
            </a:pPr>
            <a:r>
              <a:rPr lang="en-US">
                <a:latin typeface="Arial"/>
                <a:ea typeface="Arial"/>
                <a:cs typeface="Arial"/>
                <a:sym typeface="Arial"/>
              </a:rPr>
              <a:t>seq # added to pkt</a:t>
            </a:r>
            <a:endParaRPr>
              <a:latin typeface="Arial"/>
              <a:ea typeface="Arial"/>
              <a:cs typeface="Arial"/>
              <a:sym typeface="Arial"/>
            </a:endParaRPr>
          </a:p>
          <a:p>
            <a:pPr indent="-319088" lvl="0" marL="319088" rtl="0" algn="l">
              <a:spcBef>
                <a:spcPts val="700"/>
              </a:spcBef>
              <a:spcAft>
                <a:spcPts val="0"/>
              </a:spcAft>
              <a:buSzPts val="1680"/>
              <a:buChar char="◻"/>
            </a:pPr>
            <a:r>
              <a:rPr lang="en-US">
                <a:latin typeface="Arial"/>
                <a:ea typeface="Arial"/>
                <a:cs typeface="Arial"/>
                <a:sym typeface="Arial"/>
              </a:rPr>
              <a:t>two seq. #’s (0,1) will suffice.  Why?</a:t>
            </a:r>
            <a:endParaRPr/>
          </a:p>
          <a:p>
            <a:pPr indent="-319088" lvl="0" marL="319088" rtl="0" algn="l">
              <a:spcBef>
                <a:spcPts val="700"/>
              </a:spcBef>
              <a:spcAft>
                <a:spcPts val="0"/>
              </a:spcAft>
              <a:buSzPts val="1680"/>
              <a:buChar char="◻"/>
            </a:pPr>
            <a:r>
              <a:rPr lang="en-US">
                <a:latin typeface="Arial"/>
                <a:ea typeface="Arial"/>
                <a:cs typeface="Arial"/>
                <a:sym typeface="Arial"/>
              </a:rPr>
              <a:t>must check if received ACK/NAK corrupted </a:t>
            </a:r>
            <a:endParaRPr/>
          </a:p>
          <a:p>
            <a:pPr indent="-319088" lvl="0" marL="319088" rtl="0" algn="l">
              <a:spcBef>
                <a:spcPts val="700"/>
              </a:spcBef>
              <a:spcAft>
                <a:spcPts val="0"/>
              </a:spcAft>
              <a:buSzPts val="1680"/>
              <a:buChar char="◻"/>
            </a:pPr>
            <a:r>
              <a:rPr lang="en-US">
                <a:latin typeface="Arial"/>
                <a:ea typeface="Arial"/>
                <a:cs typeface="Arial"/>
                <a:sym typeface="Arial"/>
              </a:rPr>
              <a:t>twice as many states</a:t>
            </a:r>
            <a:endParaRPr/>
          </a:p>
          <a:p>
            <a:pPr indent="-273049" lvl="1" marL="639763" rtl="0" algn="l">
              <a:spcBef>
                <a:spcPts val="550"/>
              </a:spcBef>
              <a:spcAft>
                <a:spcPts val="0"/>
              </a:spcAft>
              <a:buSzPts val="1680"/>
              <a:buChar char="🞑"/>
            </a:pPr>
            <a:r>
              <a:rPr lang="en-US">
                <a:latin typeface="Arial"/>
                <a:ea typeface="Arial"/>
                <a:cs typeface="Arial"/>
                <a:sym typeface="Arial"/>
              </a:rPr>
              <a:t>state must “remember” whether “expected” pkt should have seq # of 0 or 1 </a:t>
            </a:r>
            <a:endParaRPr/>
          </a:p>
          <a:p>
            <a:pPr indent="-212408" lvl="0" marL="319088" rtl="0" algn="l">
              <a:spcBef>
                <a:spcPts val="700"/>
              </a:spcBef>
              <a:spcAft>
                <a:spcPts val="0"/>
              </a:spcAft>
              <a:buSzPts val="1680"/>
              <a:buNone/>
            </a:pPr>
            <a:r>
              <a:t/>
            </a:r>
            <a:endParaRPr>
              <a:latin typeface="Arial"/>
              <a:ea typeface="Arial"/>
              <a:cs typeface="Arial"/>
              <a:sym typeface="Arial"/>
            </a:endParaRPr>
          </a:p>
        </p:txBody>
      </p:sp>
      <p:sp>
        <p:nvSpPr>
          <p:cNvPr id="2026" name="Google Shape;2026;p35"/>
          <p:cNvSpPr txBox="1"/>
          <p:nvPr>
            <p:ph idx="2" type="body"/>
          </p:nvPr>
        </p:nvSpPr>
        <p:spPr>
          <a:xfrm>
            <a:off x="4844900" y="1589567"/>
            <a:ext cx="4299099" cy="2372833"/>
          </a:xfrm>
          <a:prstGeom prst="rect">
            <a:avLst/>
          </a:prstGeom>
          <a:solidFill>
            <a:srgbClr val="C2E2C4"/>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None/>
            </a:pPr>
            <a:r>
              <a:rPr lang="en-US" u="sng">
                <a:solidFill>
                  <a:srgbClr val="CC0000"/>
                </a:solidFill>
                <a:latin typeface="Arial"/>
                <a:ea typeface="Arial"/>
                <a:cs typeface="Arial"/>
                <a:sym typeface="Arial"/>
              </a:rPr>
              <a:t>receiver:</a:t>
            </a:r>
            <a:endParaRPr>
              <a:solidFill>
                <a:srgbClr val="CC0000"/>
              </a:solidFill>
              <a:latin typeface="Arial"/>
              <a:ea typeface="Arial"/>
              <a:cs typeface="Arial"/>
              <a:sym typeface="Arial"/>
            </a:endParaRPr>
          </a:p>
          <a:p>
            <a:pPr indent="-319088" lvl="0" marL="319088" rtl="0" algn="l">
              <a:spcBef>
                <a:spcPts val="700"/>
              </a:spcBef>
              <a:spcAft>
                <a:spcPts val="0"/>
              </a:spcAft>
              <a:buSzPts val="1680"/>
              <a:buFont typeface="Noto Sans Symbols"/>
              <a:buChar char="❖"/>
            </a:pPr>
            <a:r>
              <a:rPr lang="en-US">
                <a:latin typeface="Arial"/>
                <a:ea typeface="Arial"/>
                <a:cs typeface="Arial"/>
                <a:sym typeface="Arial"/>
              </a:rPr>
              <a:t>must check if received packet is duplicate</a:t>
            </a:r>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state indicates whether 0 or 1 is expected pkt seq #</a:t>
            </a:r>
            <a:endParaRPr>
              <a:latin typeface="Arial"/>
              <a:ea typeface="Arial"/>
              <a:cs typeface="Arial"/>
              <a:sym typeface="Arial"/>
            </a:endParaRPr>
          </a:p>
        </p:txBody>
      </p:sp>
      <p:pic>
        <p:nvPicPr>
          <p:cNvPr descr="underline_base" id="2027" name="Google Shape;2027;p35"/>
          <p:cNvPicPr preferRelativeResize="0"/>
          <p:nvPr/>
        </p:nvPicPr>
        <p:blipFill rotWithShape="1">
          <a:blip r:embed="rId3">
            <a:alphaModFix/>
          </a:blip>
          <a:srcRect b="0" l="0" r="0" t="0"/>
          <a:stretch/>
        </p:blipFill>
        <p:spPr>
          <a:xfrm>
            <a:off x="608013" y="1017588"/>
            <a:ext cx="4113212" cy="1730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pic>
        <p:nvPicPr>
          <p:cNvPr descr="underline_base" id="2032" name="Google Shape;2032;p36"/>
          <p:cNvPicPr preferRelativeResize="0"/>
          <p:nvPr/>
        </p:nvPicPr>
        <p:blipFill rotWithShape="1">
          <a:blip r:embed="rId3">
            <a:alphaModFix/>
          </a:blip>
          <a:srcRect b="0" l="0" r="0" t="0"/>
          <a:stretch/>
        </p:blipFill>
        <p:spPr>
          <a:xfrm>
            <a:off x="573088" y="922338"/>
            <a:ext cx="5942012" cy="173037"/>
          </a:xfrm>
          <a:prstGeom prst="rect">
            <a:avLst/>
          </a:prstGeom>
          <a:noFill/>
          <a:ln>
            <a:noFill/>
          </a:ln>
        </p:spPr>
      </p:pic>
      <p:sp>
        <p:nvSpPr>
          <p:cNvPr id="2033" name="Google Shape;2033;p36"/>
          <p:cNvSpPr txBox="1"/>
          <p:nvPr>
            <p:ph type="title"/>
          </p:nvPr>
        </p:nvSpPr>
        <p:spPr>
          <a:xfrm>
            <a:off x="488950" y="230188"/>
            <a:ext cx="7772400" cy="9858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rdt2.2: a NAK-free protocol</a:t>
            </a:r>
            <a:endParaRPr/>
          </a:p>
        </p:txBody>
      </p:sp>
      <p:sp>
        <p:nvSpPr>
          <p:cNvPr id="2034" name="Google Shape;2034;p36"/>
          <p:cNvSpPr txBox="1"/>
          <p:nvPr>
            <p:ph idx="1" type="body"/>
          </p:nvPr>
        </p:nvSpPr>
        <p:spPr>
          <a:xfrm>
            <a:off x="419100" y="1581150"/>
            <a:ext cx="8267700" cy="375285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t>Same functionality as rdt2.1, </a:t>
            </a:r>
            <a:r>
              <a:rPr lang="en-US" sz="3200">
                <a:solidFill>
                  <a:srgbClr val="0000FF"/>
                </a:solidFill>
                <a:latin typeface="Arial"/>
                <a:ea typeface="Arial"/>
                <a:cs typeface="Arial"/>
                <a:sym typeface="Arial"/>
              </a:rPr>
              <a:t>using ACKs only</a:t>
            </a:r>
            <a:endParaRPr/>
          </a:p>
          <a:p>
            <a:pPr indent="-319088" lvl="0" marL="319088" rtl="0" algn="l">
              <a:spcBef>
                <a:spcPts val="700"/>
              </a:spcBef>
              <a:spcAft>
                <a:spcPts val="0"/>
              </a:spcAft>
              <a:buSzPts val="1680"/>
              <a:buFont typeface="Noto Sans Symbols"/>
              <a:buChar char="❖"/>
            </a:pPr>
            <a:r>
              <a:rPr lang="en-US"/>
              <a:t>Instead of NAK, receiver sends ACK for last pkt received OK</a:t>
            </a:r>
            <a:endParaRPr/>
          </a:p>
          <a:p>
            <a:pPr indent="-273049" lvl="1" marL="639763" rtl="0" algn="l">
              <a:spcBef>
                <a:spcPts val="550"/>
              </a:spcBef>
              <a:spcAft>
                <a:spcPts val="0"/>
              </a:spcAft>
              <a:buSzPts val="1960"/>
              <a:buFont typeface="Noto Sans Symbols"/>
              <a:buChar char="▪"/>
            </a:pPr>
            <a:r>
              <a:rPr lang="en-US" sz="2800">
                <a:latin typeface="Arial"/>
                <a:ea typeface="Arial"/>
                <a:cs typeface="Arial"/>
                <a:sym typeface="Arial"/>
              </a:rPr>
              <a:t>receiver must explicitly include seq # of pkt being ACKed </a:t>
            </a:r>
            <a:endParaRPr/>
          </a:p>
          <a:p>
            <a:pPr indent="-319088" lvl="0" marL="319088" rtl="0" algn="l">
              <a:spcBef>
                <a:spcPts val="700"/>
              </a:spcBef>
              <a:spcAft>
                <a:spcPts val="0"/>
              </a:spcAft>
              <a:buSzPts val="1680"/>
              <a:buFont typeface="Noto Sans Symbols"/>
              <a:buChar char="❖"/>
            </a:pPr>
            <a:r>
              <a:rPr lang="en-US"/>
              <a:t>duplicate ACK at sender results in same action as NAK: </a:t>
            </a:r>
            <a:r>
              <a:rPr lang="en-US" sz="3200">
                <a:solidFill>
                  <a:srgbClr val="FF0000"/>
                </a:solidFill>
                <a:latin typeface="Arial"/>
                <a:ea typeface="Arial"/>
                <a:cs typeface="Arial"/>
                <a:sym typeface="Arial"/>
              </a:rPr>
              <a:t>retransmit current pkt</a:t>
            </a:r>
            <a:endParaRPr sz="3200">
              <a:solidFill>
                <a:srgbClr val="FF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pic>
        <p:nvPicPr>
          <p:cNvPr descr="underline_base" id="2040" name="Google Shape;2040;p37"/>
          <p:cNvPicPr preferRelativeResize="0"/>
          <p:nvPr/>
        </p:nvPicPr>
        <p:blipFill rotWithShape="1">
          <a:blip r:embed="rId3">
            <a:alphaModFix/>
          </a:blip>
          <a:srcRect b="0" l="0" r="0" t="0"/>
          <a:stretch/>
        </p:blipFill>
        <p:spPr>
          <a:xfrm>
            <a:off x="560388" y="804863"/>
            <a:ext cx="6399212" cy="173037"/>
          </a:xfrm>
          <a:prstGeom prst="rect">
            <a:avLst/>
          </a:prstGeom>
          <a:noFill/>
          <a:ln>
            <a:noFill/>
          </a:ln>
        </p:spPr>
      </p:pic>
      <p:sp>
        <p:nvSpPr>
          <p:cNvPr id="2041" name="Google Shape;2041;p37"/>
          <p:cNvSpPr txBox="1"/>
          <p:nvPr>
            <p:ph type="title"/>
          </p:nvPr>
        </p:nvSpPr>
        <p:spPr>
          <a:xfrm>
            <a:off x="449263" y="174625"/>
            <a:ext cx="7772400" cy="8858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rdt2.2: Sender FSM</a:t>
            </a:r>
            <a:endParaRPr sz="3600"/>
          </a:p>
        </p:txBody>
      </p:sp>
      <p:grpSp>
        <p:nvGrpSpPr>
          <p:cNvPr id="2042" name="Google Shape;2042;p37"/>
          <p:cNvGrpSpPr/>
          <p:nvPr/>
        </p:nvGrpSpPr>
        <p:grpSpPr>
          <a:xfrm>
            <a:off x="2828925" y="2414588"/>
            <a:ext cx="1062038" cy="838200"/>
            <a:chOff x="1441" y="2062"/>
            <a:chExt cx="669" cy="528"/>
          </a:xfrm>
        </p:grpSpPr>
        <p:sp>
          <p:nvSpPr>
            <p:cNvPr id="2043" name="Google Shape;2043;p37"/>
            <p:cNvSpPr/>
            <p:nvPr/>
          </p:nvSpPr>
          <p:spPr>
            <a:xfrm>
              <a:off x="1483" y="2062"/>
              <a:ext cx="578" cy="52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044" name="Google Shape;2044;p37"/>
            <p:cNvSpPr txBox="1"/>
            <p:nvPr/>
          </p:nvSpPr>
          <p:spPr>
            <a:xfrm>
              <a:off x="1441" y="2110"/>
              <a:ext cx="66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call 0 from above</a:t>
              </a:r>
              <a:endParaRPr b="0" i="0" sz="1400" u="none" cap="none" strike="noStrike">
                <a:solidFill>
                  <a:srgbClr val="000000"/>
                </a:solidFill>
                <a:latin typeface="Times New Roman"/>
                <a:ea typeface="Times New Roman"/>
                <a:cs typeface="Times New Roman"/>
                <a:sym typeface="Times New Roman"/>
              </a:endParaRPr>
            </a:p>
          </p:txBody>
        </p:sp>
      </p:grpSp>
      <p:grpSp>
        <p:nvGrpSpPr>
          <p:cNvPr id="2045" name="Google Shape;2045;p37"/>
          <p:cNvGrpSpPr/>
          <p:nvPr/>
        </p:nvGrpSpPr>
        <p:grpSpPr>
          <a:xfrm>
            <a:off x="2635250" y="1431925"/>
            <a:ext cx="4252913" cy="1076326"/>
            <a:chOff x="2635250" y="1431925"/>
            <a:chExt cx="4252913" cy="1076326"/>
          </a:xfrm>
        </p:grpSpPr>
        <p:sp>
          <p:nvSpPr>
            <p:cNvPr id="2046" name="Google Shape;2046;p37"/>
            <p:cNvSpPr txBox="1"/>
            <p:nvPr/>
          </p:nvSpPr>
          <p:spPr>
            <a:xfrm>
              <a:off x="3165475" y="1712913"/>
              <a:ext cx="3722688"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sndpkt = make_pkt(0, data, checksum)</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udt_send(sndpkt)</a:t>
              </a:r>
              <a:endParaRPr b="0" i="0" sz="1600" u="none" cap="none" strike="noStrike">
                <a:solidFill>
                  <a:srgbClr val="000000"/>
                </a:solidFill>
                <a:latin typeface="Times New Roman"/>
                <a:ea typeface="Times New Roman"/>
                <a:cs typeface="Times New Roman"/>
                <a:sym typeface="Times New Roman"/>
              </a:endParaRPr>
            </a:p>
          </p:txBody>
        </p:sp>
        <p:sp>
          <p:nvSpPr>
            <p:cNvPr id="2047" name="Google Shape;2047;p37"/>
            <p:cNvSpPr txBox="1"/>
            <p:nvPr/>
          </p:nvSpPr>
          <p:spPr>
            <a:xfrm>
              <a:off x="3178175" y="1431925"/>
              <a:ext cx="1724025" cy="285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rdt_send(data)</a:t>
              </a:r>
              <a:endParaRPr b="0" i="0" sz="1600" u="none" cap="none" strike="noStrike">
                <a:solidFill>
                  <a:srgbClr val="000000"/>
                </a:solidFill>
                <a:latin typeface="Times New Roman"/>
                <a:ea typeface="Times New Roman"/>
                <a:cs typeface="Times New Roman"/>
                <a:sym typeface="Times New Roman"/>
              </a:endParaRPr>
            </a:p>
          </p:txBody>
        </p:sp>
        <p:cxnSp>
          <p:nvCxnSpPr>
            <p:cNvPr id="2048" name="Google Shape;2048;p37"/>
            <p:cNvCxnSpPr/>
            <p:nvPr/>
          </p:nvCxnSpPr>
          <p:spPr>
            <a:xfrm>
              <a:off x="3240088" y="1768475"/>
              <a:ext cx="3552825" cy="0"/>
            </a:xfrm>
            <a:prstGeom prst="straightConnector1">
              <a:avLst/>
            </a:prstGeom>
            <a:noFill/>
            <a:ln cap="flat" cmpd="sng" w="28575">
              <a:solidFill>
                <a:srgbClr val="000000"/>
              </a:solidFill>
              <a:prstDash val="solid"/>
              <a:round/>
              <a:headEnd len="med" w="med" type="none"/>
              <a:tailEnd len="med" w="med" type="none"/>
            </a:ln>
          </p:spPr>
        </p:cxnSp>
        <p:cxnSp>
          <p:nvCxnSpPr>
            <p:cNvPr id="2049" name="Google Shape;2049;p37"/>
            <p:cNvCxnSpPr/>
            <p:nvPr/>
          </p:nvCxnSpPr>
          <p:spPr>
            <a:xfrm>
              <a:off x="2635250" y="2278063"/>
              <a:ext cx="419100" cy="230188"/>
            </a:xfrm>
            <a:prstGeom prst="straightConnector1">
              <a:avLst/>
            </a:prstGeom>
            <a:noFill/>
            <a:ln cap="flat" cmpd="sng" w="19050">
              <a:solidFill>
                <a:srgbClr val="000000"/>
              </a:solidFill>
              <a:prstDash val="dash"/>
              <a:round/>
              <a:headEnd len="med" w="med" type="none"/>
              <a:tailEnd len="med" w="med" type="triangle"/>
            </a:ln>
          </p:spPr>
        </p:cxnSp>
      </p:grpSp>
      <p:sp>
        <p:nvSpPr>
          <p:cNvPr id="2050" name="Google Shape;2050;p37"/>
          <p:cNvSpPr/>
          <p:nvPr/>
        </p:nvSpPr>
        <p:spPr>
          <a:xfrm rot="-1357180">
            <a:off x="6010275" y="2138363"/>
            <a:ext cx="452438" cy="860425"/>
          </a:xfrm>
          <a:custGeom>
            <a:rect b="b" l="l" r="r" t="t"/>
            <a:pathLst>
              <a:path extrusionOk="0" h="1080" w="735">
                <a:moveTo>
                  <a:pt x="0" y="195"/>
                </a:moveTo>
                <a:cubicBezTo>
                  <a:pt x="690" y="0"/>
                  <a:pt x="735" y="1080"/>
                  <a:pt x="0" y="8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2051" name="Google Shape;2051;p37"/>
          <p:cNvGrpSpPr/>
          <p:nvPr/>
        </p:nvGrpSpPr>
        <p:grpSpPr>
          <a:xfrm>
            <a:off x="6426200" y="2057400"/>
            <a:ext cx="2717800" cy="1187450"/>
            <a:chOff x="6426200" y="2057400"/>
            <a:chExt cx="2717800" cy="1187450"/>
          </a:xfrm>
        </p:grpSpPr>
        <p:sp>
          <p:nvSpPr>
            <p:cNvPr id="2052" name="Google Shape;2052;p37"/>
            <p:cNvSpPr txBox="1"/>
            <p:nvPr/>
          </p:nvSpPr>
          <p:spPr>
            <a:xfrm>
              <a:off x="6523038" y="2844800"/>
              <a:ext cx="21240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udt_send(sndpkt)</a:t>
              </a:r>
              <a:endParaRPr b="1" i="0" sz="1600" u="none" cap="none" strike="noStrike">
                <a:solidFill>
                  <a:srgbClr val="FF0000"/>
                </a:solidFill>
                <a:latin typeface="Times New Roman"/>
                <a:ea typeface="Times New Roman"/>
                <a:cs typeface="Times New Roman"/>
                <a:sym typeface="Times New Roman"/>
              </a:endParaRPr>
            </a:p>
          </p:txBody>
        </p:sp>
        <p:sp>
          <p:nvSpPr>
            <p:cNvPr id="2053" name="Google Shape;2053;p37"/>
            <p:cNvSpPr txBox="1"/>
            <p:nvPr/>
          </p:nvSpPr>
          <p:spPr>
            <a:xfrm>
              <a:off x="6426200" y="2057400"/>
              <a:ext cx="2717800"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r>
                <a:rPr b="1" i="0" lang="en-US" sz="1600" u="none" cap="none" strike="noStrike">
                  <a:solidFill>
                    <a:srgbClr val="FF0000"/>
                  </a:solidFill>
                  <a:latin typeface="Arial"/>
                  <a:ea typeface="Arial"/>
                  <a:cs typeface="Arial"/>
                  <a:sym typeface="Arial"/>
                </a:rPr>
                <a:t>isACK(rcvpkt,1)</a:t>
              </a:r>
              <a:r>
                <a:rPr b="0" i="0" lang="en-US" sz="1600" u="none" cap="none" strike="noStrike">
                  <a:solidFill>
                    <a:srgbClr val="000000"/>
                  </a:solidFill>
                  <a:latin typeface="Arial"/>
                  <a:ea typeface="Arial"/>
                  <a:cs typeface="Arial"/>
                  <a:sym typeface="Arial"/>
                </a:rPr>
                <a:t> )</a:t>
              </a:r>
              <a:endParaRPr b="0" i="0" sz="1600" u="none" cap="none" strike="noStrike">
                <a:solidFill>
                  <a:srgbClr val="000000"/>
                </a:solidFill>
                <a:latin typeface="Times New Roman"/>
                <a:ea typeface="Times New Roman"/>
                <a:cs typeface="Times New Roman"/>
                <a:sym typeface="Times New Roman"/>
              </a:endParaRPr>
            </a:p>
          </p:txBody>
        </p:sp>
        <p:cxnSp>
          <p:nvCxnSpPr>
            <p:cNvPr id="2054" name="Google Shape;2054;p37"/>
            <p:cNvCxnSpPr/>
            <p:nvPr/>
          </p:nvCxnSpPr>
          <p:spPr>
            <a:xfrm flipH="1" rot="10800000">
              <a:off x="6626225" y="2838450"/>
              <a:ext cx="1420813" cy="1588"/>
            </a:xfrm>
            <a:prstGeom prst="straightConnector1">
              <a:avLst/>
            </a:prstGeom>
            <a:noFill/>
            <a:ln cap="flat" cmpd="sng" w="28575">
              <a:solidFill>
                <a:srgbClr val="000000"/>
              </a:solidFill>
              <a:prstDash val="solid"/>
              <a:round/>
              <a:headEnd len="med" w="med" type="none"/>
              <a:tailEnd len="med" w="med" type="none"/>
            </a:ln>
          </p:spPr>
        </p:cxnSp>
      </p:grpSp>
      <p:sp>
        <p:nvSpPr>
          <p:cNvPr id="2055" name="Google Shape;2055;p37"/>
          <p:cNvSpPr/>
          <p:nvPr/>
        </p:nvSpPr>
        <p:spPr>
          <a:xfrm>
            <a:off x="6156325" y="3038475"/>
            <a:ext cx="203200" cy="1228725"/>
          </a:xfrm>
          <a:custGeom>
            <a:rect b="b" l="l" r="r" t="t"/>
            <a:pathLst>
              <a:path extrusionOk="0" h="774" w="128">
                <a:moveTo>
                  <a:pt x="67" y="774"/>
                </a:moveTo>
                <a:cubicBezTo>
                  <a:pt x="128" y="425"/>
                  <a:pt x="81" y="0"/>
                  <a:pt x="0"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2056" name="Google Shape;2056;p37"/>
          <p:cNvGrpSpPr/>
          <p:nvPr/>
        </p:nvGrpSpPr>
        <p:grpSpPr>
          <a:xfrm>
            <a:off x="5184775" y="2360613"/>
            <a:ext cx="1062038" cy="838200"/>
            <a:chOff x="1441" y="2062"/>
            <a:chExt cx="669" cy="528"/>
          </a:xfrm>
        </p:grpSpPr>
        <p:sp>
          <p:nvSpPr>
            <p:cNvPr id="2057" name="Google Shape;2057;p37"/>
            <p:cNvSpPr/>
            <p:nvPr/>
          </p:nvSpPr>
          <p:spPr>
            <a:xfrm>
              <a:off x="1483" y="2062"/>
              <a:ext cx="578" cy="52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058" name="Google Shape;2058;p37"/>
            <p:cNvSpPr txBox="1"/>
            <p:nvPr/>
          </p:nvSpPr>
          <p:spPr>
            <a:xfrm>
              <a:off x="1441" y="2110"/>
              <a:ext cx="66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a:t>
              </a:r>
              <a:endParaRPr b="0" i="0" sz="1400" u="none" cap="none" strike="noStrike">
                <a:solidFill>
                  <a:srgbClr val="000000"/>
                </a:solidFill>
                <a:latin typeface="Times New Roman"/>
                <a:ea typeface="Times New Roman"/>
                <a:cs typeface="Times New Roman"/>
                <a:sym typeface="Times New Roman"/>
              </a:endParaRPr>
            </a:p>
          </p:txBody>
        </p:sp>
      </p:grpSp>
      <p:sp>
        <p:nvSpPr>
          <p:cNvPr id="2059" name="Google Shape;2059;p37"/>
          <p:cNvSpPr txBox="1"/>
          <p:nvPr/>
        </p:nvSpPr>
        <p:spPr>
          <a:xfrm>
            <a:off x="3959225" y="3067050"/>
            <a:ext cx="1484313"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2000"/>
              <a:buFont typeface="Tahoma"/>
              <a:buNone/>
            </a:pPr>
            <a:r>
              <a:rPr b="0" i="0" lang="en-US" sz="2000" u="none" cap="none" strike="noStrike">
                <a:solidFill>
                  <a:srgbClr val="000099"/>
                </a:solidFill>
                <a:latin typeface="Tahoma"/>
                <a:ea typeface="Tahoma"/>
                <a:cs typeface="Tahoma"/>
                <a:sym typeface="Tahoma"/>
              </a:rPr>
              <a:t>sender FSM</a:t>
            </a:r>
            <a:endParaRPr/>
          </a:p>
          <a:p>
            <a:pPr indent="0" lvl="0" marL="0" marR="0" rtl="0" algn="ctr">
              <a:lnSpc>
                <a:spcPct val="100000"/>
              </a:lnSpc>
              <a:spcBef>
                <a:spcPts val="0"/>
              </a:spcBef>
              <a:spcAft>
                <a:spcPts val="0"/>
              </a:spcAft>
              <a:buClr>
                <a:srgbClr val="000099"/>
              </a:buClr>
              <a:buSzPts val="2000"/>
              <a:buFont typeface="Tahoma"/>
              <a:buNone/>
            </a:pPr>
            <a:r>
              <a:rPr b="0" i="0" lang="en-US" sz="2000" u="none" cap="none" strike="noStrike">
                <a:solidFill>
                  <a:srgbClr val="000099"/>
                </a:solidFill>
                <a:latin typeface="Tahoma"/>
                <a:ea typeface="Tahoma"/>
                <a:cs typeface="Tahoma"/>
                <a:sym typeface="Tahoma"/>
              </a:rPr>
              <a:t>fragment</a:t>
            </a:r>
            <a:endParaRPr/>
          </a:p>
        </p:txBody>
      </p:sp>
      <p:grpSp>
        <p:nvGrpSpPr>
          <p:cNvPr id="2060" name="Google Shape;2060;p37"/>
          <p:cNvGrpSpPr/>
          <p:nvPr/>
        </p:nvGrpSpPr>
        <p:grpSpPr>
          <a:xfrm>
            <a:off x="5432426" y="4138295"/>
            <a:ext cx="1062038" cy="838200"/>
            <a:chOff x="1441" y="2062"/>
            <a:chExt cx="669" cy="528"/>
          </a:xfrm>
        </p:grpSpPr>
        <p:sp>
          <p:nvSpPr>
            <p:cNvPr id="2061" name="Google Shape;2061;p37"/>
            <p:cNvSpPr/>
            <p:nvPr/>
          </p:nvSpPr>
          <p:spPr>
            <a:xfrm>
              <a:off x="1483" y="2062"/>
              <a:ext cx="578" cy="52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062" name="Google Shape;2062;p37"/>
            <p:cNvSpPr txBox="1"/>
            <p:nvPr/>
          </p:nvSpPr>
          <p:spPr>
            <a:xfrm>
              <a:off x="1441" y="2110"/>
              <a:ext cx="66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call 1 from above</a:t>
              </a:r>
              <a:endParaRPr b="0" i="0" sz="1400" u="none" cap="none" strike="noStrike">
                <a:solidFill>
                  <a:srgbClr val="000000"/>
                </a:solidFill>
                <a:latin typeface="Times New Roman"/>
                <a:ea typeface="Times New Roman"/>
                <a:cs typeface="Times New Roman"/>
                <a:sym typeface="Times New Roman"/>
              </a:endParaRPr>
            </a:p>
          </p:txBody>
        </p:sp>
      </p:grpSp>
      <p:grpSp>
        <p:nvGrpSpPr>
          <p:cNvPr id="2063" name="Google Shape;2063;p37"/>
          <p:cNvGrpSpPr/>
          <p:nvPr/>
        </p:nvGrpSpPr>
        <p:grpSpPr>
          <a:xfrm>
            <a:off x="2844800" y="4368800"/>
            <a:ext cx="1062038" cy="838200"/>
            <a:chOff x="1441" y="2062"/>
            <a:chExt cx="669" cy="528"/>
          </a:xfrm>
        </p:grpSpPr>
        <p:sp>
          <p:nvSpPr>
            <p:cNvPr id="2064" name="Google Shape;2064;p37"/>
            <p:cNvSpPr/>
            <p:nvPr/>
          </p:nvSpPr>
          <p:spPr>
            <a:xfrm>
              <a:off x="1483" y="2062"/>
              <a:ext cx="578" cy="52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065" name="Google Shape;2065;p37"/>
            <p:cNvSpPr txBox="1"/>
            <p:nvPr/>
          </p:nvSpPr>
          <p:spPr>
            <a:xfrm>
              <a:off x="1441" y="2116"/>
              <a:ext cx="66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Times New Roman"/>
                <a:ea typeface="Times New Roman"/>
                <a:cs typeface="Times New Roman"/>
                <a:sym typeface="Times New Roman"/>
              </a:endParaRPr>
            </a:p>
          </p:txBody>
        </p:sp>
      </p:grpSp>
      <p:sp>
        <p:nvSpPr>
          <p:cNvPr id="2066" name="Google Shape;2066;p37"/>
          <p:cNvSpPr/>
          <p:nvPr/>
        </p:nvSpPr>
        <p:spPr>
          <a:xfrm flipH="1" rot="5400000">
            <a:off x="2475389" y="3654742"/>
            <a:ext cx="1139190" cy="312103"/>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2067" name="Google Shape;2067;p37"/>
          <p:cNvSpPr/>
          <p:nvPr/>
        </p:nvSpPr>
        <p:spPr>
          <a:xfrm>
            <a:off x="3783490" y="4991734"/>
            <a:ext cx="2326848" cy="445770"/>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068" name="Google Shape;2068;p37"/>
          <p:cNvGrpSpPr/>
          <p:nvPr/>
        </p:nvGrpSpPr>
        <p:grpSpPr>
          <a:xfrm>
            <a:off x="3784600" y="5422265"/>
            <a:ext cx="3722688" cy="681038"/>
            <a:chOff x="3165475" y="1431925"/>
            <a:chExt cx="3722688" cy="681038"/>
          </a:xfrm>
        </p:grpSpPr>
        <p:sp>
          <p:nvSpPr>
            <p:cNvPr id="2069" name="Google Shape;2069;p37"/>
            <p:cNvSpPr txBox="1"/>
            <p:nvPr/>
          </p:nvSpPr>
          <p:spPr>
            <a:xfrm>
              <a:off x="3165475" y="1712913"/>
              <a:ext cx="3722688"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sndpkt = make_pkt(1, data, checksum)</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udt_send(sndpkt)</a:t>
              </a:r>
              <a:endParaRPr b="0" i="0" sz="1600" u="none" cap="none" strike="noStrike">
                <a:solidFill>
                  <a:srgbClr val="000000"/>
                </a:solidFill>
                <a:latin typeface="Times New Roman"/>
                <a:ea typeface="Times New Roman"/>
                <a:cs typeface="Times New Roman"/>
                <a:sym typeface="Times New Roman"/>
              </a:endParaRPr>
            </a:p>
          </p:txBody>
        </p:sp>
        <p:sp>
          <p:nvSpPr>
            <p:cNvPr id="2070" name="Google Shape;2070;p37"/>
            <p:cNvSpPr txBox="1"/>
            <p:nvPr/>
          </p:nvSpPr>
          <p:spPr>
            <a:xfrm>
              <a:off x="3178175" y="1431925"/>
              <a:ext cx="1724025" cy="285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rdt_send(data)</a:t>
              </a:r>
              <a:endParaRPr b="0" i="0" sz="1600" u="none" cap="none" strike="noStrike">
                <a:solidFill>
                  <a:srgbClr val="000000"/>
                </a:solidFill>
                <a:latin typeface="Times New Roman"/>
                <a:ea typeface="Times New Roman"/>
                <a:cs typeface="Times New Roman"/>
                <a:sym typeface="Times New Roman"/>
              </a:endParaRPr>
            </a:p>
          </p:txBody>
        </p:sp>
        <p:cxnSp>
          <p:nvCxnSpPr>
            <p:cNvPr id="2071" name="Google Shape;2071;p37"/>
            <p:cNvCxnSpPr/>
            <p:nvPr/>
          </p:nvCxnSpPr>
          <p:spPr>
            <a:xfrm>
              <a:off x="3240088" y="1768475"/>
              <a:ext cx="3552825" cy="0"/>
            </a:xfrm>
            <a:prstGeom prst="straightConnector1">
              <a:avLst/>
            </a:prstGeom>
            <a:noFill/>
            <a:ln cap="flat" cmpd="sng" w="28575">
              <a:solidFill>
                <a:srgbClr val="000000"/>
              </a:solidFill>
              <a:prstDash val="solid"/>
              <a:round/>
              <a:headEnd len="med" w="med" type="none"/>
              <a:tailEnd len="med" w="med" type="none"/>
            </a:ln>
          </p:spPr>
        </p:cxnSp>
      </p:grpSp>
      <p:grpSp>
        <p:nvGrpSpPr>
          <p:cNvPr id="2072" name="Google Shape;2072;p37"/>
          <p:cNvGrpSpPr/>
          <p:nvPr/>
        </p:nvGrpSpPr>
        <p:grpSpPr>
          <a:xfrm>
            <a:off x="490487" y="4759325"/>
            <a:ext cx="2717800" cy="1187450"/>
            <a:chOff x="6426200" y="2057400"/>
            <a:chExt cx="2717800" cy="1187450"/>
          </a:xfrm>
        </p:grpSpPr>
        <p:sp>
          <p:nvSpPr>
            <p:cNvPr id="2073" name="Google Shape;2073;p37"/>
            <p:cNvSpPr txBox="1"/>
            <p:nvPr/>
          </p:nvSpPr>
          <p:spPr>
            <a:xfrm>
              <a:off x="6523038" y="2844800"/>
              <a:ext cx="21240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udt_send(sndpkt)</a:t>
              </a:r>
              <a:endParaRPr b="1" i="0" sz="1600" u="none" cap="none" strike="noStrike">
                <a:solidFill>
                  <a:srgbClr val="FF0000"/>
                </a:solidFill>
                <a:latin typeface="Times New Roman"/>
                <a:ea typeface="Times New Roman"/>
                <a:cs typeface="Times New Roman"/>
                <a:sym typeface="Times New Roman"/>
              </a:endParaRPr>
            </a:p>
          </p:txBody>
        </p:sp>
        <p:sp>
          <p:nvSpPr>
            <p:cNvPr id="2074" name="Google Shape;2074;p37"/>
            <p:cNvSpPr txBox="1"/>
            <p:nvPr/>
          </p:nvSpPr>
          <p:spPr>
            <a:xfrm>
              <a:off x="6426200" y="2057400"/>
              <a:ext cx="2717800"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r>
                <a:rPr b="1" i="0" lang="en-US" sz="1600" u="none" cap="none" strike="noStrike">
                  <a:solidFill>
                    <a:srgbClr val="FF0000"/>
                  </a:solidFill>
                  <a:latin typeface="Arial"/>
                  <a:ea typeface="Arial"/>
                  <a:cs typeface="Arial"/>
                  <a:sym typeface="Arial"/>
                </a:rPr>
                <a:t>isACK(rcvpkt,0)</a:t>
              </a:r>
              <a:r>
                <a:rPr b="0" i="0" lang="en-US" sz="1600" u="none" cap="none" strike="noStrike">
                  <a:solidFill>
                    <a:srgbClr val="000000"/>
                  </a:solidFill>
                  <a:latin typeface="Arial"/>
                  <a:ea typeface="Arial"/>
                  <a:cs typeface="Arial"/>
                  <a:sym typeface="Arial"/>
                </a:rPr>
                <a:t> )</a:t>
              </a:r>
              <a:endParaRPr b="0" i="0" sz="1600" u="none" cap="none" strike="noStrike">
                <a:solidFill>
                  <a:srgbClr val="000000"/>
                </a:solidFill>
                <a:latin typeface="Times New Roman"/>
                <a:ea typeface="Times New Roman"/>
                <a:cs typeface="Times New Roman"/>
                <a:sym typeface="Times New Roman"/>
              </a:endParaRPr>
            </a:p>
          </p:txBody>
        </p:sp>
        <p:cxnSp>
          <p:nvCxnSpPr>
            <p:cNvPr id="2075" name="Google Shape;2075;p37"/>
            <p:cNvCxnSpPr/>
            <p:nvPr/>
          </p:nvCxnSpPr>
          <p:spPr>
            <a:xfrm flipH="1" rot="10800000">
              <a:off x="6626225" y="2838450"/>
              <a:ext cx="1420813" cy="1588"/>
            </a:xfrm>
            <a:prstGeom prst="straightConnector1">
              <a:avLst/>
            </a:prstGeom>
            <a:noFill/>
            <a:ln cap="flat" cmpd="sng" w="28575">
              <a:solidFill>
                <a:srgbClr val="000000"/>
              </a:solidFill>
              <a:prstDash val="solid"/>
              <a:round/>
              <a:headEnd len="med" w="med" type="none"/>
              <a:tailEnd len="med" w="med" type="none"/>
            </a:ln>
          </p:spPr>
        </p:cxnSp>
      </p:grpSp>
      <p:sp>
        <p:nvSpPr>
          <p:cNvPr id="2076" name="Google Shape;2076;p37"/>
          <p:cNvSpPr/>
          <p:nvPr/>
        </p:nvSpPr>
        <p:spPr>
          <a:xfrm rot="-6989453">
            <a:off x="2346324" y="4739433"/>
            <a:ext cx="952500" cy="474125"/>
          </a:xfrm>
          <a:custGeom>
            <a:rect b="b" l="l" r="r" t="t"/>
            <a:pathLst>
              <a:path extrusionOk="0" h="740" w="1500">
                <a:moveTo>
                  <a:pt x="361" y="671"/>
                </a:moveTo>
                <a:cubicBezTo>
                  <a:pt x="0" y="0"/>
                  <a:pt x="1500" y="90"/>
                  <a:pt x="1017" y="74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077" name="Google Shape;2077;p37"/>
          <p:cNvGrpSpPr/>
          <p:nvPr/>
        </p:nvGrpSpPr>
        <p:grpSpPr>
          <a:xfrm>
            <a:off x="6300788" y="3449638"/>
            <a:ext cx="2413000" cy="1173162"/>
            <a:chOff x="6300788" y="3449638"/>
            <a:chExt cx="2413000" cy="1173162"/>
          </a:xfrm>
        </p:grpSpPr>
        <p:grpSp>
          <p:nvGrpSpPr>
            <p:cNvPr id="2078" name="Google Shape;2078;p37"/>
            <p:cNvGrpSpPr/>
            <p:nvPr/>
          </p:nvGrpSpPr>
          <p:grpSpPr>
            <a:xfrm>
              <a:off x="6300788" y="3449638"/>
              <a:ext cx="2413000" cy="823912"/>
              <a:chOff x="6300788" y="3449638"/>
              <a:chExt cx="2413000" cy="823912"/>
            </a:xfrm>
          </p:grpSpPr>
          <p:sp>
            <p:nvSpPr>
              <p:cNvPr id="2079" name="Google Shape;2079;p37"/>
              <p:cNvSpPr txBox="1"/>
              <p:nvPr/>
            </p:nvSpPr>
            <p:spPr>
              <a:xfrm>
                <a:off x="6300788" y="3449638"/>
                <a:ext cx="2413000"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&amp;&amp; notcorrupt(rcvpkt)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&amp;&amp; </a:t>
                </a:r>
                <a:r>
                  <a:rPr b="1" i="0" lang="en-US" sz="1600" u="none" cap="none" strike="noStrike">
                    <a:solidFill>
                      <a:srgbClr val="FF0000"/>
                    </a:solidFill>
                    <a:latin typeface="Arial"/>
                    <a:ea typeface="Arial"/>
                    <a:cs typeface="Arial"/>
                    <a:sym typeface="Arial"/>
                  </a:rPr>
                  <a:t>isACK(rcvpkt,0)</a:t>
                </a:r>
                <a:r>
                  <a:rPr b="0" i="0" lang="en-US" sz="1000" u="none" cap="none" strike="noStrike">
                    <a:solidFill>
                      <a:srgbClr val="000000"/>
                    </a:solidFill>
                    <a:latin typeface="Arial"/>
                    <a:ea typeface="Arial"/>
                    <a:cs typeface="Arial"/>
                    <a:sym typeface="Arial"/>
                  </a:rPr>
                  <a:t> </a:t>
                </a:r>
                <a:endParaRPr b="0" i="0" sz="2400" u="none" cap="none" strike="noStrike">
                  <a:solidFill>
                    <a:srgbClr val="000000"/>
                  </a:solidFill>
                  <a:latin typeface="Times New Roman"/>
                  <a:ea typeface="Times New Roman"/>
                  <a:cs typeface="Times New Roman"/>
                  <a:sym typeface="Times New Roman"/>
                </a:endParaRPr>
              </a:p>
            </p:txBody>
          </p:sp>
          <p:cxnSp>
            <p:nvCxnSpPr>
              <p:cNvPr id="2080" name="Google Shape;2080;p37"/>
              <p:cNvCxnSpPr/>
              <p:nvPr/>
            </p:nvCxnSpPr>
            <p:spPr>
              <a:xfrm>
                <a:off x="6389688" y="4273550"/>
                <a:ext cx="1863725" cy="0"/>
              </a:xfrm>
              <a:prstGeom prst="straightConnector1">
                <a:avLst/>
              </a:prstGeom>
              <a:noFill/>
              <a:ln cap="flat" cmpd="sng" w="28575">
                <a:solidFill>
                  <a:srgbClr val="000000"/>
                </a:solidFill>
                <a:prstDash val="solid"/>
                <a:round/>
                <a:headEnd len="med" w="med" type="none"/>
                <a:tailEnd len="med" w="med" type="none"/>
              </a:ln>
            </p:spPr>
          </p:cxnSp>
        </p:grpSp>
        <p:sp>
          <p:nvSpPr>
            <p:cNvPr id="2081" name="Google Shape;2081;p37"/>
            <p:cNvSpPr txBox="1"/>
            <p:nvPr/>
          </p:nvSpPr>
          <p:spPr>
            <a:xfrm>
              <a:off x="7067868" y="4286250"/>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grpSp>
      <p:grpSp>
        <p:nvGrpSpPr>
          <p:cNvPr id="2082" name="Google Shape;2082;p37"/>
          <p:cNvGrpSpPr/>
          <p:nvPr/>
        </p:nvGrpSpPr>
        <p:grpSpPr>
          <a:xfrm>
            <a:off x="369252" y="3206257"/>
            <a:ext cx="2413000" cy="1188490"/>
            <a:chOff x="369252" y="3206257"/>
            <a:chExt cx="2413000" cy="1188490"/>
          </a:xfrm>
        </p:grpSpPr>
        <p:grpSp>
          <p:nvGrpSpPr>
            <p:cNvPr id="2083" name="Google Shape;2083;p37"/>
            <p:cNvGrpSpPr/>
            <p:nvPr/>
          </p:nvGrpSpPr>
          <p:grpSpPr>
            <a:xfrm>
              <a:off x="369252" y="3206257"/>
              <a:ext cx="2413000" cy="823912"/>
              <a:chOff x="6300788" y="3449638"/>
              <a:chExt cx="2413000" cy="823912"/>
            </a:xfrm>
          </p:grpSpPr>
          <p:sp>
            <p:nvSpPr>
              <p:cNvPr id="2084" name="Google Shape;2084;p37"/>
              <p:cNvSpPr txBox="1"/>
              <p:nvPr/>
            </p:nvSpPr>
            <p:spPr>
              <a:xfrm>
                <a:off x="6300788" y="3449638"/>
                <a:ext cx="2413000"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&amp;&amp; notcorrupt(rcvpkt)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&amp;&amp; </a:t>
                </a:r>
                <a:r>
                  <a:rPr b="1" i="0" lang="en-US" sz="1600" u="none" cap="none" strike="noStrike">
                    <a:solidFill>
                      <a:srgbClr val="FF0000"/>
                    </a:solidFill>
                    <a:latin typeface="Arial"/>
                    <a:ea typeface="Arial"/>
                    <a:cs typeface="Arial"/>
                    <a:sym typeface="Arial"/>
                  </a:rPr>
                  <a:t>isACK(rcvpkt,1)</a:t>
                </a:r>
                <a:r>
                  <a:rPr b="0" i="0" lang="en-US" sz="1000" u="none" cap="none" strike="noStrike">
                    <a:solidFill>
                      <a:srgbClr val="000000"/>
                    </a:solidFill>
                    <a:latin typeface="Arial"/>
                    <a:ea typeface="Arial"/>
                    <a:cs typeface="Arial"/>
                    <a:sym typeface="Arial"/>
                  </a:rPr>
                  <a:t> </a:t>
                </a:r>
                <a:endParaRPr b="0" i="0" sz="2400" u="none" cap="none" strike="noStrike">
                  <a:solidFill>
                    <a:srgbClr val="000000"/>
                  </a:solidFill>
                  <a:latin typeface="Times New Roman"/>
                  <a:ea typeface="Times New Roman"/>
                  <a:cs typeface="Times New Roman"/>
                  <a:sym typeface="Times New Roman"/>
                </a:endParaRPr>
              </a:p>
            </p:txBody>
          </p:sp>
          <p:cxnSp>
            <p:nvCxnSpPr>
              <p:cNvPr id="2085" name="Google Shape;2085;p37"/>
              <p:cNvCxnSpPr/>
              <p:nvPr/>
            </p:nvCxnSpPr>
            <p:spPr>
              <a:xfrm>
                <a:off x="6389688" y="4273550"/>
                <a:ext cx="1863725" cy="0"/>
              </a:xfrm>
              <a:prstGeom prst="straightConnector1">
                <a:avLst/>
              </a:prstGeom>
              <a:noFill/>
              <a:ln cap="flat" cmpd="sng" w="28575">
                <a:solidFill>
                  <a:srgbClr val="000000"/>
                </a:solidFill>
                <a:prstDash val="solid"/>
                <a:round/>
                <a:headEnd len="med" w="med" type="none"/>
                <a:tailEnd len="med" w="med" type="none"/>
              </a:ln>
            </p:spPr>
          </p:cxnSp>
        </p:grpSp>
        <p:sp>
          <p:nvSpPr>
            <p:cNvPr id="2086" name="Google Shape;2086;p37"/>
            <p:cNvSpPr txBox="1"/>
            <p:nvPr/>
          </p:nvSpPr>
          <p:spPr>
            <a:xfrm>
              <a:off x="1152526" y="4058197"/>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00"/>
                  </a:solidFill>
                  <a:latin typeface="Noto Sans Symbols"/>
                  <a:ea typeface="Noto Sans Symbols"/>
                  <a:cs typeface="Noto Sans Symbols"/>
                  <a:sym typeface="Noto Sans Symbols"/>
                </a:rPr>
                <a:t>Λ</a:t>
              </a:r>
              <a:endParaRPr/>
            </a:p>
          </p:txBody>
        </p:sp>
      </p:grpSp>
      <p:sp>
        <p:nvSpPr>
          <p:cNvPr id="2087" name="Google Shape;2087;p37"/>
          <p:cNvSpPr/>
          <p:nvPr/>
        </p:nvSpPr>
        <p:spPr>
          <a:xfrm flipH="1" rot="10800000">
            <a:off x="3535363" y="2212975"/>
            <a:ext cx="1897063" cy="206375"/>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5"/>
                                        </p:tgtEl>
                                        <p:attrNameLst>
                                          <p:attrName>style.visibility</p:attrName>
                                        </p:attrNameLst>
                                      </p:cBhvr>
                                      <p:to>
                                        <p:strVal val="visible"/>
                                      </p:to>
                                    </p:set>
                                    <p:animEffect filter="fade" transition="in">
                                      <p:cBhvr>
                                        <p:cTn dur="500"/>
                                        <p:tgtEl>
                                          <p:spTgt spid="2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500"/>
                                        <p:tgtEl>
                                          <p:spTgt spid="2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500"/>
                                        <p:tgtEl>
                                          <p:spTgt spid="2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500"/>
                                        <p:tgtEl>
                                          <p:spTgt spid="2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500"/>
                                        <p:tgtEl>
                                          <p:spTgt spid="2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pic>
        <p:nvPicPr>
          <p:cNvPr descr="underline_base" id="2092" name="Google Shape;2092;p38"/>
          <p:cNvPicPr preferRelativeResize="0"/>
          <p:nvPr/>
        </p:nvPicPr>
        <p:blipFill rotWithShape="1">
          <a:blip r:embed="rId3">
            <a:alphaModFix/>
          </a:blip>
          <a:srcRect b="0" l="0" r="0" t="0"/>
          <a:stretch/>
        </p:blipFill>
        <p:spPr>
          <a:xfrm>
            <a:off x="560388" y="804863"/>
            <a:ext cx="6399212" cy="173037"/>
          </a:xfrm>
          <a:prstGeom prst="rect">
            <a:avLst/>
          </a:prstGeom>
          <a:noFill/>
          <a:ln>
            <a:noFill/>
          </a:ln>
        </p:spPr>
      </p:pic>
      <p:sp>
        <p:nvSpPr>
          <p:cNvPr id="2093" name="Google Shape;2093;p38"/>
          <p:cNvSpPr txBox="1"/>
          <p:nvPr>
            <p:ph type="title"/>
          </p:nvPr>
        </p:nvSpPr>
        <p:spPr>
          <a:xfrm>
            <a:off x="449263" y="174625"/>
            <a:ext cx="7772400" cy="8858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rdt2.2: </a:t>
            </a:r>
            <a:r>
              <a:rPr lang="en-US"/>
              <a:t>R</a:t>
            </a:r>
            <a:r>
              <a:rPr lang="en-US" sz="3600"/>
              <a:t>eceiver FSM</a:t>
            </a:r>
            <a:endParaRPr sz="3600"/>
          </a:p>
        </p:txBody>
      </p:sp>
      <p:grpSp>
        <p:nvGrpSpPr>
          <p:cNvPr id="2094" name="Google Shape;2094;p38"/>
          <p:cNvGrpSpPr/>
          <p:nvPr/>
        </p:nvGrpSpPr>
        <p:grpSpPr>
          <a:xfrm>
            <a:off x="2615406" y="3794124"/>
            <a:ext cx="847725" cy="795337"/>
            <a:chOff x="3570" y="3063"/>
            <a:chExt cx="534" cy="501"/>
          </a:xfrm>
        </p:grpSpPr>
        <p:sp>
          <p:nvSpPr>
            <p:cNvPr id="2095" name="Google Shape;2095;p38"/>
            <p:cNvSpPr/>
            <p:nvPr/>
          </p:nvSpPr>
          <p:spPr>
            <a:xfrm>
              <a:off x="3570" y="3063"/>
              <a:ext cx="534" cy="501"/>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096" name="Google Shape;2096;p38"/>
            <p:cNvSpPr txBox="1"/>
            <p:nvPr/>
          </p:nvSpPr>
          <p:spPr>
            <a:xfrm>
              <a:off x="3597" y="3085"/>
              <a:ext cx="504"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 from below</a:t>
              </a:r>
              <a:endParaRPr b="0" i="0" sz="1400" u="none" cap="none" strike="noStrike">
                <a:solidFill>
                  <a:srgbClr val="000000"/>
                </a:solidFill>
                <a:latin typeface="Times New Roman"/>
                <a:ea typeface="Times New Roman"/>
                <a:cs typeface="Times New Roman"/>
                <a:sym typeface="Times New Roman"/>
              </a:endParaRPr>
            </a:p>
          </p:txBody>
        </p:sp>
      </p:grpSp>
      <p:sp>
        <p:nvSpPr>
          <p:cNvPr id="2097" name="Google Shape;2097;p38"/>
          <p:cNvSpPr/>
          <p:nvPr/>
        </p:nvSpPr>
        <p:spPr>
          <a:xfrm>
            <a:off x="3356768" y="4489449"/>
            <a:ext cx="2403475" cy="206375"/>
          </a:xfrm>
          <a:custGeom>
            <a:rect b="b" l="l" r="r" t="t"/>
            <a:pathLst>
              <a:path extrusionOk="0" h="130" w="1514">
                <a:moveTo>
                  <a:pt x="0" y="0"/>
                </a:moveTo>
                <a:cubicBezTo>
                  <a:pt x="266" y="130"/>
                  <a:pt x="1322" y="113"/>
                  <a:pt x="1514" y="17"/>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2098" name="Google Shape;2098;p38"/>
          <p:cNvGrpSpPr/>
          <p:nvPr/>
        </p:nvGrpSpPr>
        <p:grpSpPr>
          <a:xfrm>
            <a:off x="3123406" y="4635499"/>
            <a:ext cx="4208463" cy="1296987"/>
            <a:chOff x="3123406" y="4635499"/>
            <a:chExt cx="4208463" cy="1296987"/>
          </a:xfrm>
        </p:grpSpPr>
        <p:sp>
          <p:nvSpPr>
            <p:cNvPr id="2099" name="Google Shape;2099;p38"/>
            <p:cNvSpPr txBox="1"/>
            <p:nvPr/>
          </p:nvSpPr>
          <p:spPr>
            <a:xfrm>
              <a:off x="3123406" y="4635499"/>
              <a:ext cx="3940176"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notcorrupt(rcvpkt)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&amp;&amp; has_seq1(rcvpkt) </a:t>
              </a:r>
              <a:endParaRPr b="0" i="0" sz="1600" u="none" cap="none" strike="noStrike">
                <a:solidFill>
                  <a:srgbClr val="000000"/>
                </a:solidFill>
                <a:latin typeface="Times New Roman"/>
                <a:ea typeface="Times New Roman"/>
                <a:cs typeface="Times New Roman"/>
                <a:sym typeface="Times New Roman"/>
              </a:endParaRPr>
            </a:p>
          </p:txBody>
        </p:sp>
        <p:sp>
          <p:nvSpPr>
            <p:cNvPr id="2100" name="Google Shape;2100;p38"/>
            <p:cNvSpPr txBox="1"/>
            <p:nvPr/>
          </p:nvSpPr>
          <p:spPr>
            <a:xfrm>
              <a:off x="3156743" y="5237161"/>
              <a:ext cx="4175126" cy="695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extract(rcvpkt,data)</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deliver_data(data)</a:t>
              </a:r>
              <a:endParaRPr/>
            </a:p>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sndpkt = make_pkt(ACK, 1, chksum)</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udt_send(sndpkt)</a:t>
              </a:r>
              <a:endParaRPr b="0" i="0" sz="1600" u="none" cap="none" strike="noStrike">
                <a:solidFill>
                  <a:srgbClr val="000000"/>
                </a:solidFill>
                <a:latin typeface="Times New Roman"/>
                <a:ea typeface="Times New Roman"/>
                <a:cs typeface="Times New Roman"/>
                <a:sym typeface="Times New Roman"/>
              </a:endParaRPr>
            </a:p>
          </p:txBody>
        </p:sp>
        <p:cxnSp>
          <p:nvCxnSpPr>
            <p:cNvPr id="2101" name="Google Shape;2101;p38"/>
            <p:cNvCxnSpPr/>
            <p:nvPr/>
          </p:nvCxnSpPr>
          <p:spPr>
            <a:xfrm>
              <a:off x="3234531" y="5206999"/>
              <a:ext cx="1914525" cy="0"/>
            </a:xfrm>
            <a:prstGeom prst="straightConnector1">
              <a:avLst/>
            </a:prstGeom>
            <a:noFill/>
            <a:ln cap="flat" cmpd="sng" w="28575">
              <a:solidFill>
                <a:srgbClr val="000000"/>
              </a:solidFill>
              <a:prstDash val="solid"/>
              <a:round/>
              <a:headEnd len="med" w="med" type="none"/>
              <a:tailEnd len="med" w="med" type="none"/>
            </a:ln>
          </p:spPr>
        </p:cxnSp>
      </p:grpSp>
      <p:sp>
        <p:nvSpPr>
          <p:cNvPr id="2102" name="Google Shape;2102;p38"/>
          <p:cNvSpPr/>
          <p:nvPr/>
        </p:nvSpPr>
        <p:spPr>
          <a:xfrm flipH="1">
            <a:off x="2151856" y="3446462"/>
            <a:ext cx="490538" cy="1358900"/>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2103" name="Google Shape;2103;p38"/>
          <p:cNvGrpSpPr/>
          <p:nvPr/>
        </p:nvGrpSpPr>
        <p:grpSpPr>
          <a:xfrm>
            <a:off x="127318" y="3646486"/>
            <a:ext cx="2734786" cy="1274763"/>
            <a:chOff x="188118" y="3352799"/>
            <a:chExt cx="2734786" cy="1274763"/>
          </a:xfrm>
        </p:grpSpPr>
        <p:sp>
          <p:nvSpPr>
            <p:cNvPr id="2104" name="Google Shape;2104;p38"/>
            <p:cNvSpPr txBox="1"/>
            <p:nvPr/>
          </p:nvSpPr>
          <p:spPr>
            <a:xfrm>
              <a:off x="197643" y="3352799"/>
              <a:ext cx="2360613" cy="638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r>
                <a:rPr b="1" i="0" lang="en-US" sz="1600" u="none" cap="none" strike="noStrike">
                  <a:solidFill>
                    <a:srgbClr val="FF0000"/>
                  </a:solidFill>
                  <a:latin typeface="Arial"/>
                  <a:ea typeface="Arial"/>
                  <a:cs typeface="Arial"/>
                  <a:sym typeface="Arial"/>
                </a:rPr>
                <a:t>has_seq1(rcvpkt))</a:t>
              </a:r>
              <a:endParaRPr b="1" i="0" sz="1600" u="none" cap="none" strike="noStrike">
                <a:solidFill>
                  <a:srgbClr val="FF0000"/>
                </a:solidFill>
                <a:latin typeface="Times New Roman"/>
                <a:ea typeface="Times New Roman"/>
                <a:cs typeface="Times New Roman"/>
                <a:sym typeface="Times New Roman"/>
              </a:endParaRPr>
            </a:p>
          </p:txBody>
        </p:sp>
        <p:grpSp>
          <p:nvGrpSpPr>
            <p:cNvPr id="2105" name="Google Shape;2105;p38"/>
            <p:cNvGrpSpPr/>
            <p:nvPr/>
          </p:nvGrpSpPr>
          <p:grpSpPr>
            <a:xfrm>
              <a:off x="188118" y="4189412"/>
              <a:ext cx="2734786" cy="438150"/>
              <a:chOff x="188118" y="4189412"/>
              <a:chExt cx="2734786" cy="438150"/>
            </a:xfrm>
          </p:grpSpPr>
          <p:cxnSp>
            <p:nvCxnSpPr>
              <p:cNvPr id="2106" name="Google Shape;2106;p38"/>
              <p:cNvCxnSpPr/>
              <p:nvPr/>
            </p:nvCxnSpPr>
            <p:spPr>
              <a:xfrm>
                <a:off x="278606" y="4189412"/>
                <a:ext cx="1924050" cy="0"/>
              </a:xfrm>
              <a:prstGeom prst="straightConnector1">
                <a:avLst/>
              </a:prstGeom>
              <a:noFill/>
              <a:ln cap="flat" cmpd="sng" w="28575">
                <a:solidFill>
                  <a:srgbClr val="000000"/>
                </a:solidFill>
                <a:prstDash val="solid"/>
                <a:round/>
                <a:headEnd len="med" w="med" type="none"/>
                <a:tailEnd len="med" w="med" type="none"/>
              </a:ln>
            </p:spPr>
          </p:cxnSp>
          <p:sp>
            <p:nvSpPr>
              <p:cNvPr id="2107" name="Google Shape;2107;p38"/>
              <p:cNvSpPr txBox="1"/>
              <p:nvPr/>
            </p:nvSpPr>
            <p:spPr>
              <a:xfrm>
                <a:off x="188118" y="4217987"/>
                <a:ext cx="2734786"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400">
                    <a:solidFill>
                      <a:srgbClr val="FF0000"/>
                    </a:solidFill>
                    <a:latin typeface="Arial"/>
                    <a:ea typeface="Arial"/>
                    <a:cs typeface="Arial"/>
                    <a:sym typeface="Arial"/>
                  </a:rPr>
                  <a:t>sndpkt = make_pkt(ACK, 1, chksum)</a:t>
                </a:r>
                <a:endParaRPr/>
              </a:p>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udt_send(sndpkt)</a:t>
                </a:r>
                <a:endParaRPr b="1" i="0" sz="1600" u="none" cap="none" strike="noStrike">
                  <a:solidFill>
                    <a:srgbClr val="FF0000"/>
                  </a:solidFill>
                  <a:latin typeface="Times New Roman"/>
                  <a:ea typeface="Times New Roman"/>
                  <a:cs typeface="Times New Roman"/>
                  <a:sym typeface="Times New Roman"/>
                </a:endParaRPr>
              </a:p>
            </p:txBody>
          </p:sp>
        </p:grpSp>
      </p:grpSp>
      <p:sp>
        <p:nvSpPr>
          <p:cNvPr id="2108" name="Google Shape;2108;p38"/>
          <p:cNvSpPr txBox="1"/>
          <p:nvPr/>
        </p:nvSpPr>
        <p:spPr>
          <a:xfrm>
            <a:off x="3626643" y="3829049"/>
            <a:ext cx="1619250" cy="7016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99"/>
              </a:buClr>
              <a:buSzPts val="2000"/>
              <a:buFont typeface="Tahoma"/>
              <a:buNone/>
            </a:pPr>
            <a:r>
              <a:rPr b="0" i="0" lang="en-US" sz="2000" u="none" cap="none" strike="noStrike">
                <a:solidFill>
                  <a:srgbClr val="000099"/>
                </a:solidFill>
                <a:latin typeface="Tahoma"/>
                <a:ea typeface="Tahoma"/>
                <a:cs typeface="Tahoma"/>
                <a:sym typeface="Tahoma"/>
              </a:rPr>
              <a:t>receiver FSM</a:t>
            </a:r>
            <a:endParaRPr/>
          </a:p>
          <a:p>
            <a:pPr indent="0" lvl="0" marL="0" marR="0" rtl="0" algn="ctr">
              <a:lnSpc>
                <a:spcPct val="100000"/>
              </a:lnSpc>
              <a:spcBef>
                <a:spcPts val="0"/>
              </a:spcBef>
              <a:spcAft>
                <a:spcPts val="0"/>
              </a:spcAft>
              <a:buClr>
                <a:srgbClr val="000099"/>
              </a:buClr>
              <a:buSzPts val="2000"/>
              <a:buFont typeface="Tahoma"/>
              <a:buNone/>
            </a:pPr>
            <a:r>
              <a:rPr b="0" i="0" lang="en-US" sz="2000" u="none" cap="none" strike="noStrike">
                <a:solidFill>
                  <a:srgbClr val="000099"/>
                </a:solidFill>
                <a:latin typeface="Tahoma"/>
                <a:ea typeface="Tahoma"/>
                <a:cs typeface="Tahoma"/>
                <a:sym typeface="Tahoma"/>
              </a:rPr>
              <a:t>fragment</a:t>
            </a:r>
            <a:endParaRPr/>
          </a:p>
        </p:txBody>
      </p:sp>
      <p:sp>
        <p:nvSpPr>
          <p:cNvPr id="2109" name="Google Shape;2109;p38"/>
          <p:cNvSpPr/>
          <p:nvPr/>
        </p:nvSpPr>
        <p:spPr>
          <a:xfrm>
            <a:off x="3017520" y="3317874"/>
            <a:ext cx="3078480" cy="476886"/>
          </a:xfrm>
          <a:custGeom>
            <a:rect b="b" l="l" r="r" t="t"/>
            <a:pathLst>
              <a:path extrusionOk="0" h="733923" w="3078480">
                <a:moveTo>
                  <a:pt x="0" y="733923"/>
                </a:moveTo>
                <a:cubicBezTo>
                  <a:pt x="238760" y="535803"/>
                  <a:pt x="477520" y="337683"/>
                  <a:pt x="777240" y="215763"/>
                </a:cubicBezTo>
                <a:cubicBezTo>
                  <a:pt x="1076960" y="93843"/>
                  <a:pt x="1455420" y="-17917"/>
                  <a:pt x="1798320" y="2403"/>
                </a:cubicBezTo>
                <a:cubicBezTo>
                  <a:pt x="2141220" y="22723"/>
                  <a:pt x="2621280" y="220843"/>
                  <a:pt x="2834640" y="337683"/>
                </a:cubicBezTo>
                <a:cubicBezTo>
                  <a:pt x="3048000" y="454523"/>
                  <a:pt x="3063240" y="578983"/>
                  <a:pt x="3078480" y="703443"/>
                </a:cubicBezTo>
              </a:path>
            </a:pathLst>
          </a:cu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grpSp>
        <p:nvGrpSpPr>
          <p:cNvPr id="2110" name="Google Shape;2110;p38"/>
          <p:cNvGrpSpPr/>
          <p:nvPr/>
        </p:nvGrpSpPr>
        <p:grpSpPr>
          <a:xfrm>
            <a:off x="5679757" y="3776344"/>
            <a:ext cx="847725" cy="795337"/>
            <a:chOff x="3570" y="3063"/>
            <a:chExt cx="534" cy="501"/>
          </a:xfrm>
        </p:grpSpPr>
        <p:sp>
          <p:nvSpPr>
            <p:cNvPr id="2111" name="Google Shape;2111;p38"/>
            <p:cNvSpPr/>
            <p:nvPr/>
          </p:nvSpPr>
          <p:spPr>
            <a:xfrm>
              <a:off x="3570" y="3063"/>
              <a:ext cx="534" cy="501"/>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112" name="Google Shape;2112;p38"/>
            <p:cNvSpPr txBox="1"/>
            <p:nvPr/>
          </p:nvSpPr>
          <p:spPr>
            <a:xfrm>
              <a:off x="3597" y="3085"/>
              <a:ext cx="504"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from below</a:t>
              </a:r>
              <a:endParaRPr b="0" i="0" sz="1400" u="none" cap="none" strike="noStrike">
                <a:solidFill>
                  <a:srgbClr val="000000"/>
                </a:solidFill>
                <a:latin typeface="Times New Roman"/>
                <a:ea typeface="Times New Roman"/>
                <a:cs typeface="Times New Roman"/>
                <a:sym typeface="Times New Roman"/>
              </a:endParaRPr>
            </a:p>
          </p:txBody>
        </p:sp>
      </p:grpSp>
      <p:sp>
        <p:nvSpPr>
          <p:cNvPr id="2113" name="Google Shape;2113;p38"/>
          <p:cNvSpPr/>
          <p:nvPr/>
        </p:nvSpPr>
        <p:spPr>
          <a:xfrm>
            <a:off x="6471126" y="3125933"/>
            <a:ext cx="629554" cy="1980272"/>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Tahoma"/>
              <a:ea typeface="Tahoma"/>
              <a:cs typeface="Tahoma"/>
              <a:sym typeface="Tahoma"/>
            </a:endParaRPr>
          </a:p>
        </p:txBody>
      </p:sp>
      <p:grpSp>
        <p:nvGrpSpPr>
          <p:cNvPr id="2114" name="Google Shape;2114;p38"/>
          <p:cNvGrpSpPr/>
          <p:nvPr/>
        </p:nvGrpSpPr>
        <p:grpSpPr>
          <a:xfrm>
            <a:off x="2751137" y="1498746"/>
            <a:ext cx="4208463" cy="1384153"/>
            <a:chOff x="3123406" y="4635499"/>
            <a:chExt cx="4208463" cy="1296987"/>
          </a:xfrm>
        </p:grpSpPr>
        <p:sp>
          <p:nvSpPr>
            <p:cNvPr id="2115" name="Google Shape;2115;p38"/>
            <p:cNvSpPr txBox="1"/>
            <p:nvPr/>
          </p:nvSpPr>
          <p:spPr>
            <a:xfrm>
              <a:off x="3123406" y="4635499"/>
              <a:ext cx="3940176" cy="5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notcorrupt(rcvpkt)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&amp;&amp; has_seq0(rcvpkt) </a:t>
              </a:r>
              <a:endParaRPr b="0" i="0" sz="1600" u="none" cap="none" strike="noStrike">
                <a:solidFill>
                  <a:srgbClr val="000000"/>
                </a:solidFill>
                <a:latin typeface="Times New Roman"/>
                <a:ea typeface="Times New Roman"/>
                <a:cs typeface="Times New Roman"/>
                <a:sym typeface="Times New Roman"/>
              </a:endParaRPr>
            </a:p>
          </p:txBody>
        </p:sp>
        <p:sp>
          <p:nvSpPr>
            <p:cNvPr id="2116" name="Google Shape;2116;p38"/>
            <p:cNvSpPr txBox="1"/>
            <p:nvPr/>
          </p:nvSpPr>
          <p:spPr>
            <a:xfrm>
              <a:off x="3156743" y="5237161"/>
              <a:ext cx="4175126" cy="695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extract(rcvpkt,data)</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deliver_data(data)</a:t>
              </a:r>
              <a:endParaRPr/>
            </a:p>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sndpkt = make_pkt(ACK, 0, chksum)</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udt_send(sndpkt)</a:t>
              </a:r>
              <a:endParaRPr b="0" i="0" sz="1600" u="none" cap="none" strike="noStrike">
                <a:solidFill>
                  <a:srgbClr val="000000"/>
                </a:solidFill>
                <a:latin typeface="Times New Roman"/>
                <a:ea typeface="Times New Roman"/>
                <a:cs typeface="Times New Roman"/>
                <a:sym typeface="Times New Roman"/>
              </a:endParaRPr>
            </a:p>
          </p:txBody>
        </p:sp>
        <p:cxnSp>
          <p:nvCxnSpPr>
            <p:cNvPr id="2117" name="Google Shape;2117;p38"/>
            <p:cNvCxnSpPr/>
            <p:nvPr/>
          </p:nvCxnSpPr>
          <p:spPr>
            <a:xfrm>
              <a:off x="3234531" y="5206999"/>
              <a:ext cx="1914525" cy="0"/>
            </a:xfrm>
            <a:prstGeom prst="straightConnector1">
              <a:avLst/>
            </a:prstGeom>
            <a:noFill/>
            <a:ln cap="flat" cmpd="sng" w="28575">
              <a:solidFill>
                <a:srgbClr val="000000"/>
              </a:solidFill>
              <a:prstDash val="solid"/>
              <a:round/>
              <a:headEnd len="med" w="med" type="none"/>
              <a:tailEnd len="med" w="med" type="none"/>
            </a:ln>
          </p:spPr>
        </p:cxnSp>
      </p:grpSp>
      <p:grpSp>
        <p:nvGrpSpPr>
          <p:cNvPr id="2118" name="Google Shape;2118;p38"/>
          <p:cNvGrpSpPr/>
          <p:nvPr/>
        </p:nvGrpSpPr>
        <p:grpSpPr>
          <a:xfrm>
            <a:off x="6691311" y="3068953"/>
            <a:ext cx="2728914" cy="1274763"/>
            <a:chOff x="188116" y="3352799"/>
            <a:chExt cx="2370140" cy="1274763"/>
          </a:xfrm>
        </p:grpSpPr>
        <p:sp>
          <p:nvSpPr>
            <p:cNvPr id="2119" name="Google Shape;2119;p38"/>
            <p:cNvSpPr txBox="1"/>
            <p:nvPr/>
          </p:nvSpPr>
          <p:spPr>
            <a:xfrm>
              <a:off x="197643" y="3352799"/>
              <a:ext cx="2360613" cy="638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rdt_rcv(rcvpkt) &amp;&amp;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(corrupt(rcvpkt) ||</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t>
              </a:r>
              <a:r>
                <a:rPr b="1" i="0" lang="en-US" sz="1600" u="none" cap="none" strike="noStrike">
                  <a:solidFill>
                    <a:srgbClr val="FF0000"/>
                  </a:solidFill>
                  <a:latin typeface="Arial"/>
                  <a:ea typeface="Arial"/>
                  <a:cs typeface="Arial"/>
                  <a:sym typeface="Arial"/>
                </a:rPr>
                <a:t>has_seq0(rcvpkt))</a:t>
              </a:r>
              <a:endParaRPr b="1" i="0" sz="1600" u="none" cap="none" strike="noStrike">
                <a:solidFill>
                  <a:srgbClr val="FF0000"/>
                </a:solidFill>
                <a:latin typeface="Times New Roman"/>
                <a:ea typeface="Times New Roman"/>
                <a:cs typeface="Times New Roman"/>
                <a:sym typeface="Times New Roman"/>
              </a:endParaRPr>
            </a:p>
          </p:txBody>
        </p:sp>
        <p:grpSp>
          <p:nvGrpSpPr>
            <p:cNvPr id="2120" name="Google Shape;2120;p38"/>
            <p:cNvGrpSpPr/>
            <p:nvPr/>
          </p:nvGrpSpPr>
          <p:grpSpPr>
            <a:xfrm>
              <a:off x="188116" y="4189412"/>
              <a:ext cx="2370139" cy="438150"/>
              <a:chOff x="188116" y="4189412"/>
              <a:chExt cx="2370139" cy="438150"/>
            </a:xfrm>
          </p:grpSpPr>
          <p:cxnSp>
            <p:nvCxnSpPr>
              <p:cNvPr id="2121" name="Google Shape;2121;p38"/>
              <p:cNvCxnSpPr/>
              <p:nvPr/>
            </p:nvCxnSpPr>
            <p:spPr>
              <a:xfrm>
                <a:off x="278606" y="4189412"/>
                <a:ext cx="1924050" cy="0"/>
              </a:xfrm>
              <a:prstGeom prst="straightConnector1">
                <a:avLst/>
              </a:prstGeom>
              <a:noFill/>
              <a:ln cap="flat" cmpd="sng" w="28575">
                <a:solidFill>
                  <a:srgbClr val="000000"/>
                </a:solidFill>
                <a:prstDash val="solid"/>
                <a:round/>
                <a:headEnd len="med" w="med" type="none"/>
                <a:tailEnd len="med" w="med" type="none"/>
              </a:ln>
            </p:spPr>
          </p:cxnSp>
          <p:sp>
            <p:nvSpPr>
              <p:cNvPr id="2122" name="Google Shape;2122;p38"/>
              <p:cNvSpPr txBox="1"/>
              <p:nvPr/>
            </p:nvSpPr>
            <p:spPr>
              <a:xfrm>
                <a:off x="188116" y="4217987"/>
                <a:ext cx="2370139" cy="409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600">
                    <a:solidFill>
                      <a:srgbClr val="FF0000"/>
                    </a:solidFill>
                    <a:latin typeface="Arial"/>
                    <a:ea typeface="Arial"/>
                    <a:cs typeface="Arial"/>
                    <a:sym typeface="Arial"/>
                  </a:rPr>
                  <a:t>sndpkt = make_pkt(ACK, 0, chksum)</a:t>
                </a:r>
                <a:endParaRPr/>
              </a:p>
              <a:p>
                <a:pPr indent="0" lvl="0" marL="0" marR="0" rtl="0" algn="l">
                  <a:lnSpc>
                    <a:spcPct val="100000"/>
                  </a:lnSpc>
                  <a:spcBef>
                    <a:spcPts val="0"/>
                  </a:spcBef>
                  <a:spcAft>
                    <a:spcPts val="0"/>
                  </a:spcAft>
                  <a:buClr>
                    <a:srgbClr val="FF0000"/>
                  </a:buClr>
                  <a:buSzPts val="1800"/>
                  <a:buFont typeface="Arial"/>
                  <a:buNone/>
                </a:pPr>
                <a:r>
                  <a:rPr b="1" i="0" lang="en-US" sz="1800">
                    <a:solidFill>
                      <a:srgbClr val="FF0000"/>
                    </a:solidFill>
                    <a:latin typeface="Arial"/>
                    <a:ea typeface="Arial"/>
                    <a:cs typeface="Arial"/>
                    <a:sym typeface="Arial"/>
                  </a:rPr>
                  <a:t>udt_send(sndpkt)</a:t>
                </a:r>
                <a:endParaRPr b="1" i="0" sz="1800">
                  <a:solidFill>
                    <a:srgbClr val="FF0000"/>
                  </a:solidFill>
                  <a:latin typeface="Times New Roman"/>
                  <a:ea typeface="Times New Roman"/>
                  <a:cs typeface="Times New Roman"/>
                  <a:sym typeface="Times New Roman"/>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500"/>
                                        <p:tgtEl>
                                          <p:spTgt spid="2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500"/>
                                        <p:tgtEl>
                                          <p:spTgt spid="2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39"/>
          <p:cNvSpPr txBox="1"/>
          <p:nvPr>
            <p:ph type="title"/>
          </p:nvPr>
        </p:nvSpPr>
        <p:spPr>
          <a:xfrm>
            <a:off x="500063" y="219075"/>
            <a:ext cx="7772400" cy="963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rdt3.0: channels with errors </a:t>
            </a:r>
            <a:r>
              <a:rPr i="1" lang="en-US" sz="3600"/>
              <a:t>and</a:t>
            </a:r>
            <a:r>
              <a:rPr lang="en-US" sz="3600"/>
              <a:t> loss</a:t>
            </a:r>
            <a:endParaRPr/>
          </a:p>
        </p:txBody>
      </p:sp>
      <p:sp>
        <p:nvSpPr>
          <p:cNvPr id="2128" name="Google Shape;2128;p39"/>
          <p:cNvSpPr txBox="1"/>
          <p:nvPr>
            <p:ph idx="1" type="body"/>
          </p:nvPr>
        </p:nvSpPr>
        <p:spPr>
          <a:xfrm>
            <a:off x="143247" y="2133600"/>
            <a:ext cx="3886200" cy="28956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spcBef>
                <a:spcPts val="0"/>
              </a:spcBef>
              <a:spcAft>
                <a:spcPts val="0"/>
              </a:spcAft>
              <a:buSzPts val="1920"/>
              <a:buFont typeface="Noto Sans Symbols"/>
              <a:buNone/>
            </a:pPr>
            <a:r>
              <a:rPr lang="en-US" sz="3200" u="sng">
                <a:solidFill>
                  <a:srgbClr val="CC0000"/>
                </a:solidFill>
                <a:latin typeface="Arial"/>
                <a:ea typeface="Arial"/>
                <a:cs typeface="Arial"/>
                <a:sym typeface="Arial"/>
              </a:rPr>
              <a:t>new assumption:</a:t>
            </a:r>
            <a:r>
              <a:rPr lang="en-US" sz="3200">
                <a:latin typeface="Arial"/>
                <a:ea typeface="Arial"/>
                <a:cs typeface="Arial"/>
                <a:sym typeface="Arial"/>
              </a:rPr>
              <a:t> underlying channel can also lose packets (data, ACKs)</a:t>
            </a:r>
            <a:endParaRPr/>
          </a:p>
          <a:p>
            <a:pPr indent="-273049" lvl="1" marL="639763" rtl="0" algn="l">
              <a:lnSpc>
                <a:spcPct val="90000"/>
              </a:lnSpc>
              <a:spcBef>
                <a:spcPts val="550"/>
              </a:spcBef>
              <a:spcAft>
                <a:spcPts val="0"/>
              </a:spcAft>
              <a:buSzPts val="1960"/>
              <a:buChar char="🞑"/>
            </a:pPr>
            <a:r>
              <a:rPr lang="en-US" sz="2800">
                <a:latin typeface="Arial"/>
                <a:ea typeface="Arial"/>
                <a:cs typeface="Arial"/>
                <a:sym typeface="Arial"/>
              </a:rPr>
              <a:t>checksum, seq. #, ACKs, retransmissions will be of help … but not enough</a:t>
            </a:r>
            <a:endParaRPr/>
          </a:p>
        </p:txBody>
      </p:sp>
      <p:sp>
        <p:nvSpPr>
          <p:cNvPr id="2129" name="Google Shape;2129;p39"/>
          <p:cNvSpPr txBox="1"/>
          <p:nvPr>
            <p:ph idx="2" type="body"/>
          </p:nvPr>
        </p:nvSpPr>
        <p:spPr>
          <a:xfrm>
            <a:off x="4114800" y="1600200"/>
            <a:ext cx="4876800" cy="502920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440"/>
              <a:buFont typeface="Noto Sans Symbols"/>
              <a:buNone/>
            </a:pPr>
            <a:r>
              <a:rPr lang="en-US" sz="2400" u="sng">
                <a:solidFill>
                  <a:srgbClr val="CC0000"/>
                </a:solidFill>
              </a:rPr>
              <a:t>approach:</a:t>
            </a:r>
            <a:r>
              <a:rPr lang="en-US" sz="2400"/>
              <a:t> sender waits “reasonable” amount of time for ACK </a:t>
            </a:r>
            <a:endParaRPr/>
          </a:p>
          <a:p>
            <a:pPr indent="-319088" lvl="0" marL="319088" rtl="0" algn="l">
              <a:lnSpc>
                <a:spcPct val="80000"/>
              </a:lnSpc>
              <a:spcBef>
                <a:spcPts val="700"/>
              </a:spcBef>
              <a:spcAft>
                <a:spcPts val="0"/>
              </a:spcAft>
              <a:buSzPts val="1200"/>
              <a:buChar char="◻"/>
            </a:pPr>
            <a:r>
              <a:rPr lang="en-US" sz="2000"/>
              <a:t>retransmits if no ACK received in this time</a:t>
            </a:r>
            <a:endParaRPr/>
          </a:p>
          <a:p>
            <a:pPr indent="-319088" lvl="0" marL="319088" rtl="0" algn="l">
              <a:lnSpc>
                <a:spcPct val="70000"/>
              </a:lnSpc>
              <a:spcBef>
                <a:spcPts val="700"/>
              </a:spcBef>
              <a:spcAft>
                <a:spcPts val="0"/>
              </a:spcAft>
              <a:buSzPts val="1200"/>
              <a:buChar char="◻"/>
            </a:pPr>
            <a:r>
              <a:rPr lang="en-US" sz="2000"/>
              <a:t>if pkt (or ACK) just delayed (not lost):</a:t>
            </a:r>
            <a:endParaRPr/>
          </a:p>
          <a:p>
            <a:pPr indent="-273050" lvl="1" marL="639763" rtl="0" algn="l">
              <a:spcBef>
                <a:spcPts val="550"/>
              </a:spcBef>
              <a:spcAft>
                <a:spcPts val="0"/>
              </a:spcAft>
              <a:buSzPts val="1400"/>
              <a:buChar char="🞑"/>
            </a:pPr>
            <a:r>
              <a:rPr lang="en-US" sz="2000"/>
              <a:t>retransmission will be duplicate, but seq. #’s already handles this</a:t>
            </a:r>
            <a:endParaRPr sz="1800"/>
          </a:p>
          <a:p>
            <a:pPr indent="-273050" lvl="1" marL="639763" rtl="0" algn="l">
              <a:spcBef>
                <a:spcPts val="550"/>
              </a:spcBef>
              <a:spcAft>
                <a:spcPts val="0"/>
              </a:spcAft>
              <a:buSzPts val="1400"/>
              <a:buChar char="🞑"/>
            </a:pPr>
            <a:r>
              <a:rPr lang="en-US" sz="2000"/>
              <a:t>receiver must specify seq # of pkt being ACKed</a:t>
            </a:r>
            <a:endParaRPr sz="1800"/>
          </a:p>
          <a:p>
            <a:pPr indent="-319088" lvl="0" marL="319088" rtl="0" algn="l">
              <a:lnSpc>
                <a:spcPct val="70000"/>
              </a:lnSpc>
              <a:spcBef>
                <a:spcPts val="700"/>
              </a:spcBef>
              <a:spcAft>
                <a:spcPts val="0"/>
              </a:spcAft>
              <a:buSzPts val="1200"/>
              <a:buChar char="◻"/>
            </a:pPr>
            <a:r>
              <a:rPr lang="en-US" sz="2000"/>
              <a:t>requires countdown timer</a:t>
            </a:r>
            <a:endParaRPr/>
          </a:p>
        </p:txBody>
      </p:sp>
      <p:pic>
        <p:nvPicPr>
          <p:cNvPr descr="underline_base" id="2130" name="Google Shape;2130;p39"/>
          <p:cNvPicPr preferRelativeResize="0"/>
          <p:nvPr/>
        </p:nvPicPr>
        <p:blipFill rotWithShape="1">
          <a:blip r:embed="rId3">
            <a:alphaModFix/>
          </a:blip>
          <a:srcRect b="0" l="0" r="0" t="0"/>
          <a:stretch/>
        </p:blipFill>
        <p:spPr>
          <a:xfrm>
            <a:off x="581025" y="879475"/>
            <a:ext cx="6856413" cy="1730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underline_base" id="152" name="Google Shape;152;p4"/>
          <p:cNvPicPr preferRelativeResize="0"/>
          <p:nvPr/>
        </p:nvPicPr>
        <p:blipFill rotWithShape="1">
          <a:blip r:embed="rId3">
            <a:alphaModFix/>
          </a:blip>
          <a:srcRect b="0" l="0" r="0" t="0"/>
          <a:stretch/>
        </p:blipFill>
        <p:spPr>
          <a:xfrm>
            <a:off x="593725" y="1028700"/>
            <a:ext cx="6399213" cy="173038"/>
          </a:xfrm>
          <a:prstGeom prst="rect">
            <a:avLst/>
          </a:prstGeom>
          <a:noFill/>
          <a:ln>
            <a:noFill/>
          </a:ln>
        </p:spPr>
      </p:pic>
      <p:sp>
        <p:nvSpPr>
          <p:cNvPr id="153" name="Google Shape;153;p4"/>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Transport Layer</a:t>
            </a:r>
            <a:endParaRPr/>
          </a:p>
        </p:txBody>
      </p:sp>
      <p:sp>
        <p:nvSpPr>
          <p:cNvPr id="154" name="Google Shape;154;p4"/>
          <p:cNvSpPr txBox="1"/>
          <p:nvPr>
            <p:ph idx="1" type="body"/>
          </p:nvPr>
        </p:nvSpPr>
        <p:spPr>
          <a:xfrm>
            <a:off x="533400" y="1649412"/>
            <a:ext cx="8382000" cy="478155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SzPts val="1680"/>
              <a:buNone/>
            </a:pPr>
            <a:r>
              <a:rPr lang="en-US"/>
              <a:t>Goals: </a:t>
            </a:r>
            <a:endParaRPr/>
          </a:p>
          <a:p>
            <a:pPr indent="-319088" lvl="0" marL="319088" rtl="0" algn="l">
              <a:spcBef>
                <a:spcPts val="700"/>
              </a:spcBef>
              <a:spcAft>
                <a:spcPts val="0"/>
              </a:spcAft>
              <a:buSzPts val="1680"/>
              <a:buFont typeface="Noto Sans Symbols"/>
              <a:buChar char="❑"/>
            </a:pPr>
            <a:r>
              <a:rPr lang="en-US">
                <a:solidFill>
                  <a:srgbClr val="0000FF"/>
                </a:solidFill>
              </a:rPr>
              <a:t>Understand principles behind transport layer services:</a:t>
            </a:r>
            <a:endParaRPr/>
          </a:p>
          <a:p>
            <a:pPr indent="-273050" lvl="1" marL="912813" rtl="0" algn="l">
              <a:spcBef>
                <a:spcPts val="550"/>
              </a:spcBef>
              <a:spcAft>
                <a:spcPts val="0"/>
              </a:spcAft>
              <a:buSzPts val="1680"/>
              <a:buChar char="🞑"/>
            </a:pPr>
            <a:r>
              <a:rPr lang="en-US">
                <a:solidFill>
                  <a:schemeClr val="dk1"/>
                </a:solidFill>
              </a:rPr>
              <a:t>Multiplexing and demultiplexing</a:t>
            </a:r>
            <a:endParaRPr/>
          </a:p>
          <a:p>
            <a:pPr indent="-273050" lvl="1" marL="912813" rtl="0" algn="l">
              <a:spcBef>
                <a:spcPts val="550"/>
              </a:spcBef>
              <a:spcAft>
                <a:spcPts val="0"/>
              </a:spcAft>
              <a:buSzPts val="1680"/>
              <a:buChar char="🞑"/>
            </a:pPr>
            <a:r>
              <a:rPr lang="en-US">
                <a:solidFill>
                  <a:schemeClr val="dk1"/>
                </a:solidFill>
              </a:rPr>
              <a:t>reliable data transfer</a:t>
            </a:r>
            <a:endParaRPr/>
          </a:p>
          <a:p>
            <a:pPr indent="-273050" lvl="1" marL="912813" rtl="0" algn="l">
              <a:spcBef>
                <a:spcPts val="550"/>
              </a:spcBef>
              <a:spcAft>
                <a:spcPts val="0"/>
              </a:spcAft>
              <a:buSzPts val="1680"/>
              <a:buChar char="🞑"/>
            </a:pPr>
            <a:r>
              <a:rPr lang="en-US">
                <a:solidFill>
                  <a:schemeClr val="dk1"/>
                </a:solidFill>
              </a:rPr>
              <a:t>flow control</a:t>
            </a:r>
            <a:endParaRPr/>
          </a:p>
          <a:p>
            <a:pPr indent="-273050" lvl="1" marL="912813" rtl="0" algn="l">
              <a:spcBef>
                <a:spcPts val="550"/>
              </a:spcBef>
              <a:spcAft>
                <a:spcPts val="0"/>
              </a:spcAft>
              <a:buSzPts val="1680"/>
              <a:buChar char="🞑"/>
            </a:pPr>
            <a:r>
              <a:rPr lang="en-US">
                <a:solidFill>
                  <a:schemeClr val="dk1"/>
                </a:solidFill>
              </a:rPr>
              <a:t>congestion control</a:t>
            </a:r>
            <a:endParaRPr/>
          </a:p>
          <a:p>
            <a:pPr indent="-319088" lvl="0" marL="319088" rtl="0" algn="l">
              <a:spcBef>
                <a:spcPts val="700"/>
              </a:spcBef>
              <a:spcAft>
                <a:spcPts val="0"/>
              </a:spcAft>
              <a:buSzPts val="1680"/>
              <a:buFont typeface="Noto Sans Symbols"/>
              <a:buChar char="❑"/>
            </a:pPr>
            <a:r>
              <a:rPr lang="en-US">
                <a:solidFill>
                  <a:srgbClr val="0000FF"/>
                </a:solidFill>
              </a:rPr>
              <a:t>Learn about Internet transport layer protocols:</a:t>
            </a:r>
            <a:endParaRPr/>
          </a:p>
          <a:p>
            <a:pPr indent="-273050" lvl="1" marL="912813" rtl="0" algn="l">
              <a:spcBef>
                <a:spcPts val="550"/>
              </a:spcBef>
              <a:spcAft>
                <a:spcPts val="0"/>
              </a:spcAft>
              <a:buSzPts val="1680"/>
              <a:buChar char="🞑"/>
            </a:pPr>
            <a:r>
              <a:rPr lang="en-US">
                <a:solidFill>
                  <a:schemeClr val="dk1"/>
                </a:solidFill>
              </a:rPr>
              <a:t>UDP: connectionless transport</a:t>
            </a:r>
            <a:endParaRPr/>
          </a:p>
          <a:p>
            <a:pPr indent="-273050" lvl="1" marL="912813" rtl="0" algn="l">
              <a:spcBef>
                <a:spcPts val="550"/>
              </a:spcBef>
              <a:spcAft>
                <a:spcPts val="0"/>
              </a:spcAft>
              <a:buSzPts val="1680"/>
              <a:buChar char="🞑"/>
            </a:pPr>
            <a:r>
              <a:rPr lang="en-US">
                <a:solidFill>
                  <a:schemeClr val="dk1"/>
                </a:solidFill>
              </a:rPr>
              <a:t>TCP: connection-oriented reliable transport</a:t>
            </a:r>
            <a:endParaRPr/>
          </a:p>
          <a:p>
            <a:pPr indent="-273050" lvl="1" marL="912813" rtl="0" algn="l">
              <a:spcBef>
                <a:spcPts val="550"/>
              </a:spcBef>
              <a:spcAft>
                <a:spcPts val="0"/>
              </a:spcAft>
              <a:buSzPts val="1680"/>
              <a:buChar char="🞑"/>
            </a:pPr>
            <a:r>
              <a:rPr lang="en-US">
                <a:solidFill>
                  <a:schemeClr val="dk1"/>
                </a:solidFill>
              </a:rPr>
              <a:t>TCP congestion control</a:t>
            </a:r>
            <a:endParaRPr/>
          </a:p>
          <a:p>
            <a:pPr indent="-457200" lvl="0" marL="457200" rtl="0" algn="l">
              <a:spcBef>
                <a:spcPts val="700"/>
              </a:spcBef>
              <a:spcAft>
                <a:spcPts val="0"/>
              </a:spcAft>
              <a:buSzPts val="1680"/>
              <a:buNone/>
            </a:pPr>
            <a:r>
              <a:t/>
            </a:r>
            <a:endParaRPr/>
          </a:p>
          <a:p>
            <a:pPr indent="-457200" lvl="0" marL="457200" rtl="0" algn="l">
              <a:spcBef>
                <a:spcPts val="700"/>
              </a:spcBef>
              <a:spcAft>
                <a:spcPts val="0"/>
              </a:spcAft>
              <a:buSzPts val="168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40"/>
          <p:cNvSpPr txBox="1"/>
          <p:nvPr>
            <p:ph type="title"/>
          </p:nvPr>
        </p:nvSpPr>
        <p:spPr>
          <a:xfrm>
            <a:off x="500063" y="219075"/>
            <a:ext cx="7772400" cy="963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rdt3.0: channels with errors </a:t>
            </a:r>
            <a:r>
              <a:rPr i="1" lang="en-US" sz="3600"/>
              <a:t>and</a:t>
            </a:r>
            <a:r>
              <a:rPr lang="en-US" sz="3600"/>
              <a:t> loss</a:t>
            </a:r>
            <a:endParaRPr/>
          </a:p>
        </p:txBody>
      </p:sp>
      <p:sp>
        <p:nvSpPr>
          <p:cNvPr id="2136" name="Google Shape;2136;p40"/>
          <p:cNvSpPr txBox="1"/>
          <p:nvPr>
            <p:ph idx="1" type="body"/>
          </p:nvPr>
        </p:nvSpPr>
        <p:spPr>
          <a:xfrm>
            <a:off x="567028" y="1524000"/>
            <a:ext cx="8348371" cy="51054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spcBef>
                <a:spcPts val="0"/>
              </a:spcBef>
              <a:spcAft>
                <a:spcPts val="0"/>
              </a:spcAft>
              <a:buSzPts val="1920"/>
              <a:buFont typeface="Noto Sans Symbols"/>
              <a:buChar char="❑"/>
            </a:pPr>
            <a:r>
              <a:rPr lang="en-US" sz="3200" u="sng">
                <a:solidFill>
                  <a:srgbClr val="CC0000"/>
                </a:solidFill>
                <a:latin typeface="Arial"/>
                <a:ea typeface="Arial"/>
                <a:cs typeface="Arial"/>
                <a:sym typeface="Arial"/>
              </a:rPr>
              <a:t>how to detect packet loss and what to do when packet loss occurs?</a:t>
            </a:r>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the sender transmits a data packet and either that packet, or the receiver’s ACK of that packet, gets lost.</a:t>
            </a:r>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Wait long enough so that it is certain that a packet has been lost.</a:t>
            </a:r>
            <a:endParaRPr/>
          </a:p>
          <a:p>
            <a:pPr indent="-273049" lvl="1" marL="639763" rtl="0" algn="l">
              <a:spcBef>
                <a:spcPts val="550"/>
              </a:spcBef>
              <a:spcAft>
                <a:spcPts val="0"/>
              </a:spcAft>
              <a:buSzPts val="1680"/>
              <a:buFont typeface="Noto Sans Symbols"/>
              <a:buChar char="❑"/>
            </a:pPr>
            <a:r>
              <a:rPr lang="en-US" sz="2400">
                <a:latin typeface="Arial"/>
                <a:ea typeface="Arial"/>
                <a:cs typeface="Arial"/>
                <a:sym typeface="Arial"/>
              </a:rPr>
              <a:t>How long?</a:t>
            </a:r>
            <a:endParaRPr/>
          </a:p>
          <a:p>
            <a:pPr indent="-228600" lvl="2" marL="914400" rtl="0" algn="l">
              <a:spcBef>
                <a:spcPts val="500"/>
              </a:spcBef>
              <a:spcAft>
                <a:spcPts val="0"/>
              </a:spcAft>
              <a:buSzPts val="1500"/>
              <a:buFont typeface="Noto Sans Symbols"/>
              <a:buChar char="❑"/>
            </a:pPr>
            <a:r>
              <a:rPr lang="en-US">
                <a:latin typeface="Arial"/>
                <a:ea typeface="Arial"/>
                <a:cs typeface="Arial"/>
                <a:sym typeface="Arial"/>
              </a:rPr>
              <a:t>at least as long as a round-trip delay </a:t>
            </a:r>
            <a:endParaRPr/>
          </a:p>
          <a:p>
            <a:pPr indent="-228600" lvl="3" marL="1371600" rtl="0" algn="l">
              <a:spcBef>
                <a:spcPts val="400"/>
              </a:spcBef>
              <a:spcAft>
                <a:spcPts val="0"/>
              </a:spcAft>
              <a:buSzPts val="1350"/>
              <a:buFont typeface="Noto Sans Symbols"/>
              <a:buChar char="❑"/>
            </a:pPr>
            <a:r>
              <a:rPr lang="en-US">
                <a:latin typeface="Arial"/>
                <a:ea typeface="Arial"/>
                <a:cs typeface="Arial"/>
                <a:sym typeface="Arial"/>
              </a:rPr>
              <a:t>consider buffering delay at intermediate routers  and processing delay at receiver</a:t>
            </a:r>
            <a:endParaRPr/>
          </a:p>
          <a:p>
            <a:pPr indent="-228600" lvl="2" marL="914400" rtl="0" algn="l">
              <a:spcBef>
                <a:spcPts val="500"/>
              </a:spcBef>
              <a:spcAft>
                <a:spcPts val="0"/>
              </a:spcAft>
              <a:buSzPts val="1500"/>
              <a:buFont typeface="Noto Sans Symbols"/>
              <a:buChar char="❑"/>
            </a:pPr>
            <a:r>
              <a:rPr lang="en-US">
                <a:latin typeface="Arial"/>
                <a:ea typeface="Arial"/>
                <a:cs typeface="Arial"/>
                <a:sym typeface="Arial"/>
              </a:rPr>
              <a:t>Very difficult to estimate!!</a:t>
            </a:r>
            <a:endParaRPr/>
          </a:p>
        </p:txBody>
      </p:sp>
      <p:pic>
        <p:nvPicPr>
          <p:cNvPr descr="underline_base" id="2137" name="Google Shape;2137;p40"/>
          <p:cNvPicPr preferRelativeResize="0"/>
          <p:nvPr/>
        </p:nvPicPr>
        <p:blipFill rotWithShape="1">
          <a:blip r:embed="rId3">
            <a:alphaModFix/>
          </a:blip>
          <a:srcRect b="0" l="0" r="0" t="0"/>
          <a:stretch/>
        </p:blipFill>
        <p:spPr>
          <a:xfrm>
            <a:off x="581025" y="879475"/>
            <a:ext cx="6856413" cy="1730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41"/>
          <p:cNvSpPr txBox="1"/>
          <p:nvPr>
            <p:ph type="title"/>
          </p:nvPr>
        </p:nvSpPr>
        <p:spPr>
          <a:xfrm>
            <a:off x="500063" y="219075"/>
            <a:ext cx="7772400" cy="96361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rdt3.0: channels with errors </a:t>
            </a:r>
            <a:r>
              <a:rPr i="1" lang="en-US" sz="3600"/>
              <a:t>and</a:t>
            </a:r>
            <a:r>
              <a:rPr lang="en-US" sz="3600"/>
              <a:t> loss</a:t>
            </a:r>
            <a:endParaRPr/>
          </a:p>
        </p:txBody>
      </p:sp>
      <p:sp>
        <p:nvSpPr>
          <p:cNvPr id="2143" name="Google Shape;2143;p41"/>
          <p:cNvSpPr txBox="1"/>
          <p:nvPr>
            <p:ph idx="1" type="body"/>
          </p:nvPr>
        </p:nvSpPr>
        <p:spPr>
          <a:xfrm>
            <a:off x="567028" y="1524000"/>
            <a:ext cx="8348371" cy="51054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latin typeface="Arial"/>
                <a:ea typeface="Arial"/>
                <a:cs typeface="Arial"/>
                <a:sym typeface="Arial"/>
              </a:rPr>
              <a:t>The sender needs to be able to </a:t>
            </a:r>
            <a:endParaRPr>
              <a:latin typeface="Arial"/>
              <a:ea typeface="Arial"/>
              <a:cs typeface="Arial"/>
              <a:sym typeface="Arial"/>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start the timer each time a packet (</a:t>
            </a:r>
            <a:r>
              <a:rPr lang="en-US" u="sng">
                <a:latin typeface="Arial"/>
                <a:ea typeface="Arial"/>
                <a:cs typeface="Arial"/>
                <a:sym typeface="Arial"/>
              </a:rPr>
              <a:t>either a first-time packet or a retransmission</a:t>
            </a:r>
            <a:r>
              <a:rPr lang="en-US">
                <a:latin typeface="Arial"/>
                <a:ea typeface="Arial"/>
                <a:cs typeface="Arial"/>
                <a:sym typeface="Arial"/>
              </a:rPr>
              <a:t>) is sent,</a:t>
            </a:r>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respond to a timer interrupt (taking appropriate actions), and </a:t>
            </a:r>
            <a:endParaRPr>
              <a:latin typeface="Arial"/>
              <a:ea typeface="Arial"/>
              <a:cs typeface="Arial"/>
              <a:sym typeface="Arial"/>
            </a:endParaRPr>
          </a:p>
          <a:p>
            <a:pPr indent="-273049" lvl="1" marL="639763" rtl="0" algn="l">
              <a:spcBef>
                <a:spcPts val="550"/>
              </a:spcBef>
              <a:spcAft>
                <a:spcPts val="0"/>
              </a:spcAft>
              <a:buSzPts val="1680"/>
              <a:buFont typeface="Noto Sans Symbols"/>
              <a:buChar char="❑"/>
            </a:pPr>
            <a:r>
              <a:rPr lang="en-US">
                <a:latin typeface="Arial"/>
                <a:ea typeface="Arial"/>
                <a:cs typeface="Arial"/>
                <a:sym typeface="Arial"/>
              </a:rPr>
              <a:t>stop the timer.</a:t>
            </a:r>
            <a:endParaRPr>
              <a:latin typeface="Arial"/>
              <a:ea typeface="Arial"/>
              <a:cs typeface="Arial"/>
              <a:sym typeface="Arial"/>
            </a:endParaRPr>
          </a:p>
        </p:txBody>
      </p:sp>
      <p:pic>
        <p:nvPicPr>
          <p:cNvPr descr="underline_base" id="2144" name="Google Shape;2144;p41"/>
          <p:cNvPicPr preferRelativeResize="0"/>
          <p:nvPr/>
        </p:nvPicPr>
        <p:blipFill rotWithShape="1">
          <a:blip r:embed="rId3">
            <a:alphaModFix/>
          </a:blip>
          <a:srcRect b="0" l="0" r="0" t="0"/>
          <a:stretch/>
        </p:blipFill>
        <p:spPr>
          <a:xfrm>
            <a:off x="581025" y="879475"/>
            <a:ext cx="6856413" cy="1730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42"/>
          <p:cNvSpPr txBox="1"/>
          <p:nvPr>
            <p:ph type="title"/>
          </p:nvPr>
        </p:nvSpPr>
        <p:spPr>
          <a:xfrm>
            <a:off x="339725" y="242888"/>
            <a:ext cx="3560763" cy="8937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rdt3.0 sender</a:t>
            </a:r>
            <a:endParaRPr/>
          </a:p>
        </p:txBody>
      </p:sp>
      <p:pic>
        <p:nvPicPr>
          <p:cNvPr descr="underline_base" id="2150" name="Google Shape;2150;p42"/>
          <p:cNvPicPr preferRelativeResize="0"/>
          <p:nvPr/>
        </p:nvPicPr>
        <p:blipFill rotWithShape="1">
          <a:blip r:embed="rId3">
            <a:alphaModFix/>
          </a:blip>
          <a:srcRect b="0" l="0" r="0" t="0"/>
          <a:stretch/>
        </p:blipFill>
        <p:spPr>
          <a:xfrm>
            <a:off x="400050" y="877888"/>
            <a:ext cx="3016250" cy="173037"/>
          </a:xfrm>
          <a:prstGeom prst="rect">
            <a:avLst/>
          </a:prstGeom>
          <a:noFill/>
          <a:ln>
            <a:noFill/>
          </a:ln>
        </p:spPr>
      </p:pic>
      <p:grpSp>
        <p:nvGrpSpPr>
          <p:cNvPr id="2151" name="Google Shape;2151;p42"/>
          <p:cNvGrpSpPr/>
          <p:nvPr/>
        </p:nvGrpSpPr>
        <p:grpSpPr>
          <a:xfrm>
            <a:off x="2951163" y="1638009"/>
            <a:ext cx="3860800" cy="803566"/>
            <a:chOff x="2951163" y="1638009"/>
            <a:chExt cx="3860800" cy="803566"/>
          </a:xfrm>
        </p:grpSpPr>
        <p:sp>
          <p:nvSpPr>
            <p:cNvPr id="2152" name="Google Shape;2152;p42"/>
            <p:cNvSpPr txBox="1"/>
            <p:nvPr/>
          </p:nvSpPr>
          <p:spPr>
            <a:xfrm>
              <a:off x="2951163" y="1879600"/>
              <a:ext cx="3860800" cy="561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sndpkt = make_pkt(0, data, checksum)</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a:p>
            <a:p>
              <a:pPr indent="0" lvl="0" marL="0" marR="0" rtl="0" algn="l">
                <a:spcBef>
                  <a:spcPts val="0"/>
                </a:spcBef>
                <a:spcAft>
                  <a:spcPts val="0"/>
                </a:spcAft>
                <a:buNone/>
              </a:pPr>
              <a:r>
                <a:rPr i="0" lang="en-US" sz="1400">
                  <a:solidFill>
                    <a:srgbClr val="479249"/>
                  </a:solidFill>
                  <a:latin typeface="Arial"/>
                  <a:ea typeface="Arial"/>
                  <a:cs typeface="Arial"/>
                  <a:sym typeface="Arial"/>
                </a:rPr>
                <a:t>start_timer</a:t>
              </a:r>
              <a:endParaRPr i="0" sz="1400">
                <a:solidFill>
                  <a:srgbClr val="479249"/>
                </a:solidFill>
                <a:latin typeface="Times New Roman"/>
                <a:ea typeface="Times New Roman"/>
                <a:cs typeface="Times New Roman"/>
                <a:sym typeface="Times New Roman"/>
              </a:endParaRPr>
            </a:p>
          </p:txBody>
        </p:sp>
        <p:sp>
          <p:nvSpPr>
            <p:cNvPr id="2153" name="Google Shape;2153;p42"/>
            <p:cNvSpPr txBox="1"/>
            <p:nvPr/>
          </p:nvSpPr>
          <p:spPr>
            <a:xfrm>
              <a:off x="2971800" y="1638009"/>
              <a:ext cx="1724025"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rdt_send(data)</a:t>
              </a:r>
              <a:endParaRPr i="0" sz="1400">
                <a:solidFill>
                  <a:srgbClr val="0000FF"/>
                </a:solidFill>
                <a:latin typeface="Times New Roman"/>
                <a:ea typeface="Times New Roman"/>
                <a:cs typeface="Times New Roman"/>
                <a:sym typeface="Times New Roman"/>
              </a:endParaRPr>
            </a:p>
          </p:txBody>
        </p:sp>
        <p:cxnSp>
          <p:nvCxnSpPr>
            <p:cNvPr id="2154" name="Google Shape;2154;p42"/>
            <p:cNvCxnSpPr/>
            <p:nvPr/>
          </p:nvCxnSpPr>
          <p:spPr>
            <a:xfrm>
              <a:off x="3094038" y="1924050"/>
              <a:ext cx="990600" cy="0"/>
            </a:xfrm>
            <a:prstGeom prst="straightConnector1">
              <a:avLst/>
            </a:prstGeom>
            <a:noFill/>
            <a:ln cap="flat" cmpd="sng" w="28575">
              <a:solidFill>
                <a:srgbClr val="000000"/>
              </a:solidFill>
              <a:prstDash val="solid"/>
              <a:round/>
              <a:headEnd len="med" w="med" type="none"/>
              <a:tailEnd len="med" w="med" type="none"/>
            </a:ln>
          </p:spPr>
        </p:cxnSp>
      </p:grpSp>
      <p:cxnSp>
        <p:nvCxnSpPr>
          <p:cNvPr id="2155" name="Google Shape;2155;p42"/>
          <p:cNvCxnSpPr/>
          <p:nvPr/>
        </p:nvCxnSpPr>
        <p:spPr>
          <a:xfrm>
            <a:off x="2681288" y="2039938"/>
            <a:ext cx="157163" cy="576262"/>
          </a:xfrm>
          <a:prstGeom prst="straightConnector1">
            <a:avLst/>
          </a:prstGeom>
          <a:noFill/>
          <a:ln cap="flat" cmpd="sng" w="28575">
            <a:solidFill>
              <a:srgbClr val="000000"/>
            </a:solidFill>
            <a:prstDash val="dash"/>
            <a:round/>
            <a:headEnd len="med" w="med" type="none"/>
            <a:tailEnd len="med" w="med" type="triangle"/>
          </a:ln>
        </p:spPr>
      </p:cxnSp>
      <p:grpSp>
        <p:nvGrpSpPr>
          <p:cNvPr id="2156" name="Google Shape;2156;p42"/>
          <p:cNvGrpSpPr/>
          <p:nvPr/>
        </p:nvGrpSpPr>
        <p:grpSpPr>
          <a:xfrm>
            <a:off x="5292726" y="2586038"/>
            <a:ext cx="889000" cy="865187"/>
            <a:chOff x="445" y="1273"/>
            <a:chExt cx="560" cy="545"/>
          </a:xfrm>
        </p:grpSpPr>
        <p:sp>
          <p:nvSpPr>
            <p:cNvPr id="2157" name="Google Shape;2157;p42"/>
            <p:cNvSpPr/>
            <p:nvPr/>
          </p:nvSpPr>
          <p:spPr>
            <a:xfrm>
              <a:off x="445" y="1273"/>
              <a:ext cx="560" cy="54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8" name="Google Shape;2158;p42"/>
            <p:cNvSpPr txBox="1"/>
            <p:nvPr/>
          </p:nvSpPr>
          <p:spPr>
            <a:xfrm>
              <a:off x="499" y="1309"/>
              <a:ext cx="450" cy="2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ACK0</a:t>
              </a:r>
              <a:endParaRPr b="0" i="0" sz="1400" u="none" cap="none" strike="noStrike">
                <a:solidFill>
                  <a:srgbClr val="000000"/>
                </a:solidFill>
                <a:latin typeface="Times New Roman"/>
                <a:ea typeface="Times New Roman"/>
                <a:cs typeface="Times New Roman"/>
                <a:sym typeface="Times New Roman"/>
              </a:endParaRPr>
            </a:p>
          </p:txBody>
        </p:sp>
      </p:grpSp>
      <p:sp>
        <p:nvSpPr>
          <p:cNvPr id="2159" name="Google Shape;2159;p42"/>
          <p:cNvSpPr/>
          <p:nvPr/>
        </p:nvSpPr>
        <p:spPr>
          <a:xfrm flipH="1" rot="10800000">
            <a:off x="3316288" y="2566988"/>
            <a:ext cx="2090738" cy="163512"/>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0" name="Google Shape;2160;p42"/>
          <p:cNvSpPr/>
          <p:nvPr/>
        </p:nvSpPr>
        <p:spPr>
          <a:xfrm>
            <a:off x="6000751" y="2170113"/>
            <a:ext cx="871537" cy="666750"/>
          </a:xfrm>
          <a:custGeom>
            <a:rect b="b" l="l" r="r" t="t"/>
            <a:pathLst>
              <a:path extrusionOk="0" h="420" w="549">
                <a:moveTo>
                  <a:pt x="0" y="306"/>
                </a:moveTo>
                <a:cubicBezTo>
                  <a:pt x="78" y="0"/>
                  <a:pt x="549" y="315"/>
                  <a:pt x="87" y="42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61" name="Google Shape;2161;p42"/>
          <p:cNvGrpSpPr/>
          <p:nvPr/>
        </p:nvGrpSpPr>
        <p:grpSpPr>
          <a:xfrm>
            <a:off x="5384801" y="4500563"/>
            <a:ext cx="1189037" cy="850900"/>
            <a:chOff x="4090" y="3230"/>
            <a:chExt cx="749" cy="536"/>
          </a:xfrm>
        </p:grpSpPr>
        <p:sp>
          <p:nvSpPr>
            <p:cNvPr id="2162" name="Google Shape;2162;p42"/>
            <p:cNvSpPr/>
            <p:nvPr/>
          </p:nvSpPr>
          <p:spPr>
            <a:xfrm>
              <a:off x="4159" y="3230"/>
              <a:ext cx="595" cy="53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3" name="Google Shape;2163;p42"/>
            <p:cNvSpPr txBox="1"/>
            <p:nvPr/>
          </p:nvSpPr>
          <p:spPr>
            <a:xfrm>
              <a:off x="4090" y="3270"/>
              <a:ext cx="74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call 1 from above</a:t>
              </a:r>
              <a:endParaRPr b="0" i="0" sz="1400" u="none" cap="none" strike="noStrike">
                <a:solidFill>
                  <a:srgbClr val="000000"/>
                </a:solidFill>
                <a:latin typeface="Times New Roman"/>
                <a:ea typeface="Times New Roman"/>
                <a:cs typeface="Times New Roman"/>
                <a:sym typeface="Times New Roman"/>
              </a:endParaRPr>
            </a:p>
          </p:txBody>
        </p:sp>
      </p:grpSp>
      <p:sp>
        <p:nvSpPr>
          <p:cNvPr id="2164" name="Google Shape;2164;p42"/>
          <p:cNvSpPr/>
          <p:nvPr/>
        </p:nvSpPr>
        <p:spPr>
          <a:xfrm flipH="1" rot="5400000">
            <a:off x="2072482" y="3898106"/>
            <a:ext cx="1254125" cy="150813"/>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5" name="Google Shape;2165;p42"/>
          <p:cNvSpPr/>
          <p:nvPr/>
        </p:nvSpPr>
        <p:spPr>
          <a:xfrm>
            <a:off x="3302001" y="5233988"/>
            <a:ext cx="2312987" cy="274637"/>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66" name="Google Shape;2166;p42"/>
          <p:cNvSpPr/>
          <p:nvPr/>
        </p:nvSpPr>
        <p:spPr>
          <a:xfrm rot="-5400000">
            <a:off x="5542757" y="3823494"/>
            <a:ext cx="1184275" cy="166687"/>
          </a:xfrm>
          <a:custGeom>
            <a:rect b="b" l="l" r="r" t="t"/>
            <a:pathLst>
              <a:path extrusionOk="0" h="525" w="2835">
                <a:moveTo>
                  <a:pt x="0" y="0"/>
                </a:moveTo>
                <a:cubicBezTo>
                  <a:pt x="60" y="525"/>
                  <a:pt x="2835" y="495"/>
                  <a:pt x="2835"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67" name="Google Shape;2167;p42"/>
          <p:cNvGrpSpPr/>
          <p:nvPr/>
        </p:nvGrpSpPr>
        <p:grpSpPr>
          <a:xfrm>
            <a:off x="3248026" y="5437188"/>
            <a:ext cx="3444875" cy="835025"/>
            <a:chOff x="3248026" y="5437188"/>
            <a:chExt cx="3444875" cy="835025"/>
          </a:xfrm>
        </p:grpSpPr>
        <p:sp>
          <p:nvSpPr>
            <p:cNvPr id="2168" name="Google Shape;2168;p42"/>
            <p:cNvSpPr txBox="1"/>
            <p:nvPr/>
          </p:nvSpPr>
          <p:spPr>
            <a:xfrm>
              <a:off x="3248026" y="5719763"/>
              <a:ext cx="3444875" cy="552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sndpkt = make_pkt(1, data, checksum)</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a:p>
            <a:p>
              <a:pPr indent="0" lvl="0" marL="0" marR="0" rtl="0" algn="l">
                <a:spcBef>
                  <a:spcPts val="0"/>
                </a:spcBef>
                <a:spcAft>
                  <a:spcPts val="0"/>
                </a:spcAft>
                <a:buNone/>
              </a:pPr>
              <a:r>
                <a:rPr i="0" lang="en-US" sz="1400">
                  <a:solidFill>
                    <a:srgbClr val="479249"/>
                  </a:solidFill>
                  <a:latin typeface="Arial"/>
                  <a:ea typeface="Arial"/>
                  <a:cs typeface="Arial"/>
                  <a:sym typeface="Arial"/>
                </a:rPr>
                <a:t>start_timer</a:t>
              </a:r>
              <a:endParaRPr i="0" sz="1400">
                <a:solidFill>
                  <a:srgbClr val="479249"/>
                </a:solidFill>
                <a:latin typeface="Times New Roman"/>
                <a:ea typeface="Times New Roman"/>
                <a:cs typeface="Times New Roman"/>
                <a:sym typeface="Times New Roman"/>
              </a:endParaRPr>
            </a:p>
          </p:txBody>
        </p:sp>
        <p:sp>
          <p:nvSpPr>
            <p:cNvPr id="2169" name="Google Shape;2169;p42"/>
            <p:cNvSpPr txBox="1"/>
            <p:nvPr/>
          </p:nvSpPr>
          <p:spPr>
            <a:xfrm>
              <a:off x="3248026" y="5437188"/>
              <a:ext cx="1724025"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rdt_send(data)</a:t>
              </a:r>
              <a:endParaRPr i="0" sz="1400">
                <a:solidFill>
                  <a:schemeClr val="dk1"/>
                </a:solidFill>
                <a:latin typeface="Times New Roman"/>
                <a:ea typeface="Times New Roman"/>
                <a:cs typeface="Times New Roman"/>
                <a:sym typeface="Times New Roman"/>
              </a:endParaRPr>
            </a:p>
          </p:txBody>
        </p:sp>
        <p:cxnSp>
          <p:nvCxnSpPr>
            <p:cNvPr id="2170" name="Google Shape;2170;p42"/>
            <p:cNvCxnSpPr/>
            <p:nvPr/>
          </p:nvCxnSpPr>
          <p:spPr>
            <a:xfrm>
              <a:off x="3367088" y="5748338"/>
              <a:ext cx="2598738" cy="0"/>
            </a:xfrm>
            <a:prstGeom prst="straightConnector1">
              <a:avLst/>
            </a:prstGeom>
            <a:noFill/>
            <a:ln cap="flat" cmpd="sng" w="28575">
              <a:solidFill>
                <a:srgbClr val="000000"/>
              </a:solidFill>
              <a:prstDash val="solid"/>
              <a:round/>
              <a:headEnd len="med" w="med" type="none"/>
              <a:tailEnd len="med" w="med" type="none"/>
            </a:ln>
          </p:spPr>
        </p:cxnSp>
      </p:grpSp>
      <p:grpSp>
        <p:nvGrpSpPr>
          <p:cNvPr id="2171" name="Google Shape;2171;p42"/>
          <p:cNvGrpSpPr/>
          <p:nvPr/>
        </p:nvGrpSpPr>
        <p:grpSpPr>
          <a:xfrm>
            <a:off x="6211888" y="3602038"/>
            <a:ext cx="2149475" cy="871537"/>
            <a:chOff x="6211888" y="3602038"/>
            <a:chExt cx="2149475" cy="871537"/>
          </a:xfrm>
        </p:grpSpPr>
        <p:sp>
          <p:nvSpPr>
            <p:cNvPr id="2172" name="Google Shape;2172;p42"/>
            <p:cNvSpPr txBox="1"/>
            <p:nvPr/>
          </p:nvSpPr>
          <p:spPr>
            <a:xfrm>
              <a:off x="6211888" y="3602038"/>
              <a:ext cx="2149475"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&amp;&amp; notcorrupt(rcvpkt)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&amp;&amp; isACK(rcvpkt,0)</a:t>
              </a:r>
              <a:r>
                <a:rPr i="0" lang="en-US" sz="1000">
                  <a:solidFill>
                    <a:schemeClr val="dk1"/>
                  </a:solidFill>
                  <a:latin typeface="Arial"/>
                  <a:ea typeface="Arial"/>
                  <a:cs typeface="Arial"/>
                  <a:sym typeface="Arial"/>
                </a:rPr>
                <a:t> </a:t>
              </a:r>
              <a:endParaRPr i="0" sz="2400">
                <a:solidFill>
                  <a:schemeClr val="dk1"/>
                </a:solidFill>
                <a:latin typeface="Times New Roman"/>
                <a:ea typeface="Times New Roman"/>
                <a:cs typeface="Times New Roman"/>
                <a:sym typeface="Times New Roman"/>
              </a:endParaRPr>
            </a:p>
          </p:txBody>
        </p:sp>
        <p:cxnSp>
          <p:nvCxnSpPr>
            <p:cNvPr id="2173" name="Google Shape;2173;p42"/>
            <p:cNvCxnSpPr/>
            <p:nvPr/>
          </p:nvCxnSpPr>
          <p:spPr>
            <a:xfrm>
              <a:off x="6327776" y="4313238"/>
              <a:ext cx="1419225" cy="0"/>
            </a:xfrm>
            <a:prstGeom prst="straightConnector1">
              <a:avLst/>
            </a:prstGeom>
            <a:noFill/>
            <a:ln cap="flat" cmpd="sng" w="28575">
              <a:solidFill>
                <a:srgbClr val="000000"/>
              </a:solidFill>
              <a:prstDash val="solid"/>
              <a:round/>
              <a:headEnd len="med" w="med" type="none"/>
              <a:tailEnd len="med" w="med" type="none"/>
            </a:ln>
          </p:spPr>
        </p:cxnSp>
        <p:sp>
          <p:nvSpPr>
            <p:cNvPr id="2174" name="Google Shape;2174;p42"/>
            <p:cNvSpPr txBox="1"/>
            <p:nvPr/>
          </p:nvSpPr>
          <p:spPr>
            <a:xfrm>
              <a:off x="6232526" y="4294188"/>
              <a:ext cx="1514475" cy="1793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D8243D"/>
                  </a:solidFill>
                  <a:latin typeface="Arial"/>
                  <a:ea typeface="Arial"/>
                  <a:cs typeface="Arial"/>
                  <a:sym typeface="Arial"/>
                </a:rPr>
                <a:t>stop_timer</a:t>
              </a:r>
              <a:endParaRPr i="0" sz="1400">
                <a:solidFill>
                  <a:srgbClr val="D8243D"/>
                </a:solidFill>
                <a:latin typeface="Times New Roman"/>
                <a:ea typeface="Times New Roman"/>
                <a:cs typeface="Times New Roman"/>
                <a:sym typeface="Times New Roman"/>
              </a:endParaRPr>
            </a:p>
          </p:txBody>
        </p:sp>
      </p:grpSp>
      <p:grpSp>
        <p:nvGrpSpPr>
          <p:cNvPr id="2175" name="Google Shape;2175;p42"/>
          <p:cNvGrpSpPr/>
          <p:nvPr/>
        </p:nvGrpSpPr>
        <p:grpSpPr>
          <a:xfrm>
            <a:off x="831851" y="3360738"/>
            <a:ext cx="1920875" cy="1112837"/>
            <a:chOff x="831851" y="3360738"/>
            <a:chExt cx="1920875" cy="1112837"/>
          </a:xfrm>
        </p:grpSpPr>
        <p:sp>
          <p:nvSpPr>
            <p:cNvPr id="2176" name="Google Shape;2176;p42"/>
            <p:cNvSpPr txBox="1"/>
            <p:nvPr/>
          </p:nvSpPr>
          <p:spPr>
            <a:xfrm>
              <a:off x="839788" y="3360738"/>
              <a:ext cx="1912938"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&amp;&amp; notcorrupt(rcvpkt)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&amp;&amp; isACK(rcvpkt,1)</a:t>
              </a:r>
              <a:r>
                <a:rPr i="0" lang="en-US" sz="1000">
                  <a:solidFill>
                    <a:schemeClr val="dk1"/>
                  </a:solidFill>
                  <a:latin typeface="Arial"/>
                  <a:ea typeface="Arial"/>
                  <a:cs typeface="Arial"/>
                  <a:sym typeface="Arial"/>
                </a:rPr>
                <a:t> </a:t>
              </a:r>
              <a:endParaRPr i="0" sz="2400">
                <a:solidFill>
                  <a:schemeClr val="dk1"/>
                </a:solidFill>
                <a:latin typeface="Times New Roman"/>
                <a:ea typeface="Times New Roman"/>
                <a:cs typeface="Times New Roman"/>
                <a:sym typeface="Times New Roman"/>
              </a:endParaRPr>
            </a:p>
          </p:txBody>
        </p:sp>
        <p:cxnSp>
          <p:nvCxnSpPr>
            <p:cNvPr id="2177" name="Google Shape;2177;p42"/>
            <p:cNvCxnSpPr/>
            <p:nvPr/>
          </p:nvCxnSpPr>
          <p:spPr>
            <a:xfrm>
              <a:off x="966788" y="4100513"/>
              <a:ext cx="1517650" cy="0"/>
            </a:xfrm>
            <a:prstGeom prst="straightConnector1">
              <a:avLst/>
            </a:prstGeom>
            <a:noFill/>
            <a:ln cap="flat" cmpd="sng" w="28575">
              <a:solidFill>
                <a:srgbClr val="000000"/>
              </a:solidFill>
              <a:prstDash val="solid"/>
              <a:round/>
              <a:headEnd len="med" w="med" type="none"/>
              <a:tailEnd len="med" w="med" type="none"/>
            </a:ln>
          </p:spPr>
        </p:cxnSp>
        <p:sp>
          <p:nvSpPr>
            <p:cNvPr id="2178" name="Google Shape;2178;p42"/>
            <p:cNvSpPr txBox="1"/>
            <p:nvPr/>
          </p:nvSpPr>
          <p:spPr>
            <a:xfrm>
              <a:off x="831851" y="4073525"/>
              <a:ext cx="1514475" cy="400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D8243D"/>
                  </a:solidFill>
                  <a:latin typeface="Arial"/>
                  <a:ea typeface="Arial"/>
                  <a:cs typeface="Arial"/>
                  <a:sym typeface="Arial"/>
                </a:rPr>
                <a:t>stop_timer</a:t>
              </a:r>
              <a:endParaRPr i="0" sz="1400">
                <a:solidFill>
                  <a:srgbClr val="D8243D"/>
                </a:solidFill>
                <a:latin typeface="Times New Roman"/>
                <a:ea typeface="Times New Roman"/>
                <a:cs typeface="Times New Roman"/>
                <a:sym typeface="Times New Roman"/>
              </a:endParaRPr>
            </a:p>
          </p:txBody>
        </p:sp>
      </p:grpSp>
      <p:sp>
        <p:nvSpPr>
          <p:cNvPr id="2179" name="Google Shape;2179;p42"/>
          <p:cNvSpPr/>
          <p:nvPr/>
        </p:nvSpPr>
        <p:spPr>
          <a:xfrm>
            <a:off x="6170613" y="2833688"/>
            <a:ext cx="461963" cy="682625"/>
          </a:xfrm>
          <a:custGeom>
            <a:rect b="b" l="l" r="r" t="t"/>
            <a:pathLst>
              <a:path extrusionOk="0" h="430" w="291">
                <a:moveTo>
                  <a:pt x="0" y="120"/>
                </a:moveTo>
                <a:cubicBezTo>
                  <a:pt x="291" y="0"/>
                  <a:pt x="259" y="430"/>
                  <a:pt x="15" y="25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80" name="Google Shape;2180;p42"/>
          <p:cNvGrpSpPr/>
          <p:nvPr/>
        </p:nvGrpSpPr>
        <p:grpSpPr>
          <a:xfrm>
            <a:off x="6502401" y="2774950"/>
            <a:ext cx="2116137" cy="665163"/>
            <a:chOff x="6502401" y="2774950"/>
            <a:chExt cx="2116137" cy="665163"/>
          </a:xfrm>
        </p:grpSpPr>
        <p:sp>
          <p:nvSpPr>
            <p:cNvPr id="2181" name="Google Shape;2181;p42"/>
            <p:cNvSpPr txBox="1"/>
            <p:nvPr/>
          </p:nvSpPr>
          <p:spPr>
            <a:xfrm>
              <a:off x="6502401" y="3011488"/>
              <a:ext cx="2116137"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a:p>
            <a:p>
              <a:pPr indent="0" lvl="0" marL="0" marR="0" rtl="0" algn="l">
                <a:spcBef>
                  <a:spcPts val="0"/>
                </a:spcBef>
                <a:spcAft>
                  <a:spcPts val="0"/>
                </a:spcAft>
                <a:buNone/>
              </a:pPr>
              <a:r>
                <a:rPr i="0" lang="en-US" sz="1400">
                  <a:solidFill>
                    <a:srgbClr val="479249"/>
                  </a:solidFill>
                  <a:latin typeface="Arial"/>
                  <a:ea typeface="Arial"/>
                  <a:cs typeface="Arial"/>
                  <a:sym typeface="Arial"/>
                </a:rPr>
                <a:t>start_timer</a:t>
              </a:r>
              <a:endParaRPr i="0" sz="1400">
                <a:solidFill>
                  <a:srgbClr val="479249"/>
                </a:solidFill>
                <a:latin typeface="Times New Roman"/>
                <a:ea typeface="Times New Roman"/>
                <a:cs typeface="Times New Roman"/>
                <a:sym typeface="Times New Roman"/>
              </a:endParaRPr>
            </a:p>
          </p:txBody>
        </p:sp>
        <p:sp>
          <p:nvSpPr>
            <p:cNvPr id="2182" name="Google Shape;2182;p42"/>
            <p:cNvSpPr txBox="1"/>
            <p:nvPr/>
          </p:nvSpPr>
          <p:spPr>
            <a:xfrm>
              <a:off x="6524626" y="2774950"/>
              <a:ext cx="1114425"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timeout</a:t>
              </a:r>
              <a:endParaRPr i="0" sz="1400">
                <a:solidFill>
                  <a:srgbClr val="0000FF"/>
                </a:solidFill>
                <a:latin typeface="Times New Roman"/>
                <a:ea typeface="Times New Roman"/>
                <a:cs typeface="Times New Roman"/>
                <a:sym typeface="Times New Roman"/>
              </a:endParaRPr>
            </a:p>
          </p:txBody>
        </p:sp>
        <p:cxnSp>
          <p:nvCxnSpPr>
            <p:cNvPr id="2183" name="Google Shape;2183;p42"/>
            <p:cNvCxnSpPr/>
            <p:nvPr/>
          </p:nvCxnSpPr>
          <p:spPr>
            <a:xfrm>
              <a:off x="6613526" y="3028950"/>
              <a:ext cx="990600" cy="0"/>
            </a:xfrm>
            <a:prstGeom prst="straightConnector1">
              <a:avLst/>
            </a:prstGeom>
            <a:noFill/>
            <a:ln cap="flat" cmpd="sng" w="28575">
              <a:solidFill>
                <a:srgbClr val="000000"/>
              </a:solidFill>
              <a:prstDash val="solid"/>
              <a:round/>
              <a:headEnd len="med" w="med" type="none"/>
              <a:tailEnd len="med" w="med" type="none"/>
            </a:ln>
          </p:spPr>
        </p:cxnSp>
      </p:grpSp>
      <p:sp>
        <p:nvSpPr>
          <p:cNvPr id="2184" name="Google Shape;2184;p42"/>
          <p:cNvSpPr/>
          <p:nvPr/>
        </p:nvSpPr>
        <p:spPr>
          <a:xfrm>
            <a:off x="2162176" y="5197475"/>
            <a:ext cx="692150" cy="631825"/>
          </a:xfrm>
          <a:custGeom>
            <a:rect b="b" l="l" r="r" t="t"/>
            <a:pathLst>
              <a:path extrusionOk="0" h="398" w="436">
                <a:moveTo>
                  <a:pt x="436" y="101"/>
                </a:moveTo>
                <a:cubicBezTo>
                  <a:pt x="367" y="398"/>
                  <a:pt x="0" y="31"/>
                  <a:pt x="300"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5" name="Google Shape;2185;p42"/>
          <p:cNvSpPr/>
          <p:nvPr/>
        </p:nvSpPr>
        <p:spPr>
          <a:xfrm>
            <a:off x="1962151" y="4908550"/>
            <a:ext cx="571500" cy="420688"/>
          </a:xfrm>
          <a:custGeom>
            <a:rect b="b" l="l" r="r" t="t"/>
            <a:pathLst>
              <a:path extrusionOk="0" h="662" w="900">
                <a:moveTo>
                  <a:pt x="900" y="360"/>
                </a:moveTo>
                <a:cubicBezTo>
                  <a:pt x="171" y="662"/>
                  <a:pt x="0" y="0"/>
                  <a:pt x="825" y="1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86" name="Google Shape;2186;p42"/>
          <p:cNvGrpSpPr/>
          <p:nvPr/>
        </p:nvGrpSpPr>
        <p:grpSpPr>
          <a:xfrm>
            <a:off x="560388" y="4702175"/>
            <a:ext cx="1824038" cy="682625"/>
            <a:chOff x="560388" y="4702175"/>
            <a:chExt cx="1824038" cy="682625"/>
          </a:xfrm>
        </p:grpSpPr>
        <p:sp>
          <p:nvSpPr>
            <p:cNvPr id="2187" name="Google Shape;2187;p42"/>
            <p:cNvSpPr txBox="1"/>
            <p:nvPr/>
          </p:nvSpPr>
          <p:spPr>
            <a:xfrm>
              <a:off x="560388" y="4956175"/>
              <a:ext cx="1824038" cy="428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a:p>
            <a:p>
              <a:pPr indent="0" lvl="0" marL="0" marR="0" rtl="0" algn="l">
                <a:spcBef>
                  <a:spcPts val="0"/>
                </a:spcBef>
                <a:spcAft>
                  <a:spcPts val="0"/>
                </a:spcAft>
                <a:buNone/>
              </a:pPr>
              <a:r>
                <a:rPr i="0" lang="en-US" sz="1400">
                  <a:solidFill>
                    <a:srgbClr val="479249"/>
                  </a:solidFill>
                  <a:latin typeface="Arial"/>
                  <a:ea typeface="Arial"/>
                  <a:cs typeface="Arial"/>
                  <a:sym typeface="Arial"/>
                </a:rPr>
                <a:t>start_timer</a:t>
              </a:r>
              <a:endParaRPr i="0" sz="1400">
                <a:solidFill>
                  <a:srgbClr val="479249"/>
                </a:solidFill>
                <a:latin typeface="Times New Roman"/>
                <a:ea typeface="Times New Roman"/>
                <a:cs typeface="Times New Roman"/>
                <a:sym typeface="Times New Roman"/>
              </a:endParaRPr>
            </a:p>
          </p:txBody>
        </p:sp>
        <p:sp>
          <p:nvSpPr>
            <p:cNvPr id="2188" name="Google Shape;2188;p42"/>
            <p:cNvSpPr txBox="1"/>
            <p:nvPr/>
          </p:nvSpPr>
          <p:spPr>
            <a:xfrm>
              <a:off x="574676" y="4702175"/>
              <a:ext cx="1114425" cy="285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timeout</a:t>
              </a:r>
              <a:endParaRPr i="0" sz="1400">
                <a:solidFill>
                  <a:srgbClr val="0000FF"/>
                </a:solidFill>
                <a:latin typeface="Times New Roman"/>
                <a:ea typeface="Times New Roman"/>
                <a:cs typeface="Times New Roman"/>
                <a:sym typeface="Times New Roman"/>
              </a:endParaRPr>
            </a:p>
          </p:txBody>
        </p:sp>
        <p:cxnSp>
          <p:nvCxnSpPr>
            <p:cNvPr id="2189" name="Google Shape;2189;p42"/>
            <p:cNvCxnSpPr/>
            <p:nvPr/>
          </p:nvCxnSpPr>
          <p:spPr>
            <a:xfrm>
              <a:off x="677863" y="4984750"/>
              <a:ext cx="990600" cy="0"/>
            </a:xfrm>
            <a:prstGeom prst="straightConnector1">
              <a:avLst/>
            </a:prstGeom>
            <a:noFill/>
            <a:ln cap="flat" cmpd="sng" w="28575">
              <a:solidFill>
                <a:srgbClr val="000000"/>
              </a:solidFill>
              <a:prstDash val="solid"/>
              <a:round/>
              <a:headEnd len="med" w="med" type="none"/>
              <a:tailEnd len="med" w="med" type="none"/>
            </a:ln>
          </p:spPr>
        </p:cxnSp>
      </p:grpSp>
      <p:sp>
        <p:nvSpPr>
          <p:cNvPr id="2190" name="Google Shape;2190;p42"/>
          <p:cNvSpPr/>
          <p:nvPr/>
        </p:nvSpPr>
        <p:spPr>
          <a:xfrm>
            <a:off x="6357938" y="4868863"/>
            <a:ext cx="579438" cy="890587"/>
          </a:xfrm>
          <a:custGeom>
            <a:rect b="b" l="l" r="r" t="t"/>
            <a:pathLst>
              <a:path extrusionOk="0" h="483" w="322">
                <a:moveTo>
                  <a:pt x="31" y="120"/>
                </a:moveTo>
                <a:cubicBezTo>
                  <a:pt x="322" y="0"/>
                  <a:pt x="64" y="483"/>
                  <a:pt x="0" y="18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91" name="Google Shape;2191;p42"/>
          <p:cNvGrpSpPr/>
          <p:nvPr/>
        </p:nvGrpSpPr>
        <p:grpSpPr>
          <a:xfrm>
            <a:off x="2351088" y="2630488"/>
            <a:ext cx="1189038" cy="850900"/>
            <a:chOff x="4090" y="3230"/>
            <a:chExt cx="749" cy="536"/>
          </a:xfrm>
        </p:grpSpPr>
        <p:sp>
          <p:nvSpPr>
            <p:cNvPr id="2192" name="Google Shape;2192;p42"/>
            <p:cNvSpPr/>
            <p:nvPr/>
          </p:nvSpPr>
          <p:spPr>
            <a:xfrm>
              <a:off x="4159" y="3230"/>
              <a:ext cx="595" cy="536"/>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3" name="Google Shape;2193;p42"/>
            <p:cNvSpPr txBox="1"/>
            <p:nvPr/>
          </p:nvSpPr>
          <p:spPr>
            <a:xfrm>
              <a:off x="4090" y="3270"/>
              <a:ext cx="749" cy="38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call 0from above</a:t>
              </a:r>
              <a:endParaRPr b="0" i="0" sz="1400" u="none" cap="none" strike="noStrike">
                <a:solidFill>
                  <a:srgbClr val="000000"/>
                </a:solidFill>
                <a:latin typeface="Times New Roman"/>
                <a:ea typeface="Times New Roman"/>
                <a:cs typeface="Times New Roman"/>
                <a:sym typeface="Times New Roman"/>
              </a:endParaRPr>
            </a:p>
          </p:txBody>
        </p:sp>
      </p:grpSp>
      <p:grpSp>
        <p:nvGrpSpPr>
          <p:cNvPr id="2194" name="Google Shape;2194;p42"/>
          <p:cNvGrpSpPr/>
          <p:nvPr/>
        </p:nvGrpSpPr>
        <p:grpSpPr>
          <a:xfrm>
            <a:off x="2562226" y="4484688"/>
            <a:ext cx="889000" cy="865187"/>
            <a:chOff x="445" y="1273"/>
            <a:chExt cx="560" cy="545"/>
          </a:xfrm>
        </p:grpSpPr>
        <p:sp>
          <p:nvSpPr>
            <p:cNvPr id="2195" name="Google Shape;2195;p42"/>
            <p:cNvSpPr/>
            <p:nvPr/>
          </p:nvSpPr>
          <p:spPr>
            <a:xfrm>
              <a:off x="445" y="1273"/>
              <a:ext cx="560" cy="54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6" name="Google Shape;2196;p42"/>
            <p:cNvSpPr txBox="1"/>
            <p:nvPr/>
          </p:nvSpPr>
          <p:spPr>
            <a:xfrm>
              <a:off x="499" y="1309"/>
              <a:ext cx="450" cy="2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Wait for ACK1</a:t>
              </a:r>
              <a:endParaRPr b="0" i="0" sz="1400" u="none" cap="none" strike="noStrike">
                <a:solidFill>
                  <a:srgbClr val="000000"/>
                </a:solidFill>
                <a:latin typeface="Times New Roman"/>
                <a:ea typeface="Times New Roman"/>
                <a:cs typeface="Times New Roman"/>
                <a:sym typeface="Times New Roman"/>
              </a:endParaRPr>
            </a:p>
          </p:txBody>
        </p:sp>
      </p:grpSp>
      <p:sp>
        <p:nvSpPr>
          <p:cNvPr id="2197" name="Google Shape;2197;p42"/>
          <p:cNvSpPr/>
          <p:nvPr/>
        </p:nvSpPr>
        <p:spPr>
          <a:xfrm rot="10800000">
            <a:off x="1938338" y="2278063"/>
            <a:ext cx="579438" cy="890587"/>
          </a:xfrm>
          <a:custGeom>
            <a:rect b="b" l="l" r="r" t="t"/>
            <a:pathLst>
              <a:path extrusionOk="0" h="483" w="322">
                <a:moveTo>
                  <a:pt x="31" y="120"/>
                </a:moveTo>
                <a:cubicBezTo>
                  <a:pt x="322" y="0"/>
                  <a:pt x="64" y="483"/>
                  <a:pt x="0" y="18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98" name="Google Shape;2198;p42"/>
          <p:cNvGrpSpPr/>
          <p:nvPr/>
        </p:nvGrpSpPr>
        <p:grpSpPr>
          <a:xfrm>
            <a:off x="6689726" y="5099050"/>
            <a:ext cx="1428750" cy="585788"/>
            <a:chOff x="6689726" y="5099050"/>
            <a:chExt cx="1428750" cy="585788"/>
          </a:xfrm>
        </p:grpSpPr>
        <p:sp>
          <p:nvSpPr>
            <p:cNvPr id="2199" name="Google Shape;2199;p42"/>
            <p:cNvSpPr txBox="1"/>
            <p:nvPr/>
          </p:nvSpPr>
          <p:spPr>
            <a:xfrm>
              <a:off x="7156451" y="5348288"/>
              <a:ext cx="323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Noto Sans Symbols"/>
                  <a:ea typeface="Noto Sans Symbols"/>
                  <a:cs typeface="Noto Sans Symbols"/>
                  <a:sym typeface="Noto Sans Symbols"/>
                </a:rPr>
                <a:t>Λ</a:t>
              </a:r>
              <a:endParaRPr/>
            </a:p>
          </p:txBody>
        </p:sp>
        <p:sp>
          <p:nvSpPr>
            <p:cNvPr id="2200" name="Google Shape;2200;p42"/>
            <p:cNvSpPr txBox="1"/>
            <p:nvPr/>
          </p:nvSpPr>
          <p:spPr>
            <a:xfrm>
              <a:off x="6689726" y="5099050"/>
              <a:ext cx="1428750"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a:t>
              </a:r>
              <a:endParaRPr i="0" sz="1400">
                <a:solidFill>
                  <a:schemeClr val="dk1"/>
                </a:solidFill>
                <a:latin typeface="Times New Roman"/>
                <a:ea typeface="Times New Roman"/>
                <a:cs typeface="Times New Roman"/>
                <a:sym typeface="Times New Roman"/>
              </a:endParaRPr>
            </a:p>
          </p:txBody>
        </p:sp>
        <p:cxnSp>
          <p:nvCxnSpPr>
            <p:cNvPr id="2201" name="Google Shape;2201;p42"/>
            <p:cNvCxnSpPr/>
            <p:nvPr/>
          </p:nvCxnSpPr>
          <p:spPr>
            <a:xfrm>
              <a:off x="6777038" y="5384800"/>
              <a:ext cx="1101725" cy="0"/>
            </a:xfrm>
            <a:prstGeom prst="straightConnector1">
              <a:avLst/>
            </a:prstGeom>
            <a:noFill/>
            <a:ln cap="flat" cmpd="sng" w="28575">
              <a:solidFill>
                <a:srgbClr val="000000"/>
              </a:solidFill>
              <a:prstDash val="solid"/>
              <a:round/>
              <a:headEnd len="med" w="med" type="none"/>
              <a:tailEnd len="med" w="med" type="none"/>
            </a:ln>
          </p:spPr>
        </p:cxnSp>
      </p:grpSp>
      <p:grpSp>
        <p:nvGrpSpPr>
          <p:cNvPr id="2202" name="Google Shape;2202;p42"/>
          <p:cNvGrpSpPr/>
          <p:nvPr/>
        </p:nvGrpSpPr>
        <p:grpSpPr>
          <a:xfrm>
            <a:off x="6413501" y="1692275"/>
            <a:ext cx="1704975" cy="987425"/>
            <a:chOff x="6413501" y="1692275"/>
            <a:chExt cx="1704975" cy="987425"/>
          </a:xfrm>
        </p:grpSpPr>
        <p:sp>
          <p:nvSpPr>
            <p:cNvPr id="2203" name="Google Shape;2203;p42"/>
            <p:cNvSpPr txBox="1"/>
            <p:nvPr/>
          </p:nvSpPr>
          <p:spPr>
            <a:xfrm>
              <a:off x="6413501" y="1692275"/>
              <a:ext cx="1704975"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 &amp;&amp;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(corrupt(rcvpkt)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isACK(rcvpkt,1) )</a:t>
              </a:r>
              <a:endParaRPr i="0" sz="1400">
                <a:solidFill>
                  <a:schemeClr val="dk1"/>
                </a:solidFill>
                <a:latin typeface="Times New Roman"/>
                <a:ea typeface="Times New Roman"/>
                <a:cs typeface="Times New Roman"/>
                <a:sym typeface="Times New Roman"/>
              </a:endParaRPr>
            </a:p>
          </p:txBody>
        </p:sp>
        <p:cxnSp>
          <p:nvCxnSpPr>
            <p:cNvPr id="2204" name="Google Shape;2204;p42"/>
            <p:cNvCxnSpPr/>
            <p:nvPr/>
          </p:nvCxnSpPr>
          <p:spPr>
            <a:xfrm>
              <a:off x="6623051" y="2393950"/>
              <a:ext cx="1350962" cy="0"/>
            </a:xfrm>
            <a:prstGeom prst="straightConnector1">
              <a:avLst/>
            </a:prstGeom>
            <a:noFill/>
            <a:ln cap="flat" cmpd="sng" w="28575">
              <a:solidFill>
                <a:srgbClr val="000000"/>
              </a:solidFill>
              <a:prstDash val="solid"/>
              <a:round/>
              <a:headEnd len="med" w="med" type="none"/>
              <a:tailEnd len="med" w="med" type="none"/>
            </a:ln>
          </p:spPr>
        </p:cxnSp>
        <p:sp>
          <p:nvSpPr>
            <p:cNvPr id="2205" name="Google Shape;2205;p42"/>
            <p:cNvSpPr txBox="1"/>
            <p:nvPr/>
          </p:nvSpPr>
          <p:spPr>
            <a:xfrm>
              <a:off x="7059613" y="2343150"/>
              <a:ext cx="323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Noto Sans Symbols"/>
                  <a:ea typeface="Noto Sans Symbols"/>
                  <a:cs typeface="Noto Sans Symbols"/>
                  <a:sym typeface="Noto Sans Symbols"/>
                </a:rPr>
                <a:t>Λ</a:t>
              </a:r>
              <a:endParaRPr/>
            </a:p>
          </p:txBody>
        </p:sp>
      </p:grpSp>
      <p:grpSp>
        <p:nvGrpSpPr>
          <p:cNvPr id="2206" name="Google Shape;2206;p42"/>
          <p:cNvGrpSpPr/>
          <p:nvPr/>
        </p:nvGrpSpPr>
        <p:grpSpPr>
          <a:xfrm>
            <a:off x="968376" y="2370138"/>
            <a:ext cx="1428750" cy="585787"/>
            <a:chOff x="968376" y="2370138"/>
            <a:chExt cx="1428750" cy="585787"/>
          </a:xfrm>
        </p:grpSpPr>
        <p:sp>
          <p:nvSpPr>
            <p:cNvPr id="2207" name="Google Shape;2207;p42"/>
            <p:cNvSpPr txBox="1"/>
            <p:nvPr/>
          </p:nvSpPr>
          <p:spPr>
            <a:xfrm>
              <a:off x="968376" y="2370138"/>
              <a:ext cx="1428750"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a:t>
              </a:r>
              <a:endParaRPr i="0" sz="1400">
                <a:solidFill>
                  <a:schemeClr val="dk1"/>
                </a:solidFill>
                <a:latin typeface="Times New Roman"/>
                <a:ea typeface="Times New Roman"/>
                <a:cs typeface="Times New Roman"/>
                <a:sym typeface="Times New Roman"/>
              </a:endParaRPr>
            </a:p>
          </p:txBody>
        </p:sp>
        <p:cxnSp>
          <p:nvCxnSpPr>
            <p:cNvPr id="2208" name="Google Shape;2208;p42"/>
            <p:cNvCxnSpPr/>
            <p:nvPr/>
          </p:nvCxnSpPr>
          <p:spPr>
            <a:xfrm>
              <a:off x="1055688" y="2655888"/>
              <a:ext cx="1101725" cy="0"/>
            </a:xfrm>
            <a:prstGeom prst="straightConnector1">
              <a:avLst/>
            </a:prstGeom>
            <a:noFill/>
            <a:ln cap="flat" cmpd="sng" w="28575">
              <a:solidFill>
                <a:srgbClr val="000000"/>
              </a:solidFill>
              <a:prstDash val="solid"/>
              <a:round/>
              <a:headEnd len="med" w="med" type="none"/>
              <a:tailEnd len="med" w="med" type="none"/>
            </a:ln>
          </p:spPr>
        </p:cxnSp>
        <p:sp>
          <p:nvSpPr>
            <p:cNvPr id="2209" name="Google Shape;2209;p42"/>
            <p:cNvSpPr txBox="1"/>
            <p:nvPr/>
          </p:nvSpPr>
          <p:spPr>
            <a:xfrm>
              <a:off x="1408113" y="2619375"/>
              <a:ext cx="323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Noto Sans Symbols"/>
                  <a:ea typeface="Noto Sans Symbols"/>
                  <a:cs typeface="Noto Sans Symbols"/>
                  <a:sym typeface="Noto Sans Symbols"/>
                </a:rPr>
                <a:t>Λ</a:t>
              </a:r>
              <a:endParaRPr/>
            </a:p>
          </p:txBody>
        </p:sp>
      </p:grpSp>
      <p:grpSp>
        <p:nvGrpSpPr>
          <p:cNvPr id="2210" name="Google Shape;2210;p42"/>
          <p:cNvGrpSpPr/>
          <p:nvPr/>
        </p:nvGrpSpPr>
        <p:grpSpPr>
          <a:xfrm>
            <a:off x="1222376" y="5557838"/>
            <a:ext cx="1622425" cy="1068387"/>
            <a:chOff x="1222376" y="5557838"/>
            <a:chExt cx="1622425" cy="1068387"/>
          </a:xfrm>
        </p:grpSpPr>
        <p:sp>
          <p:nvSpPr>
            <p:cNvPr id="2211" name="Google Shape;2211;p42"/>
            <p:cNvSpPr txBox="1"/>
            <p:nvPr/>
          </p:nvSpPr>
          <p:spPr>
            <a:xfrm>
              <a:off x="1222376" y="5557838"/>
              <a:ext cx="1622425" cy="57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rdt_rcv(rcvpkt) &amp;&amp;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 corrupt(rcvpkt) ||</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isACK(rcvpkt,0) )</a:t>
              </a:r>
              <a:endParaRPr i="0" sz="1400">
                <a:solidFill>
                  <a:schemeClr val="dk1"/>
                </a:solidFill>
                <a:latin typeface="Times New Roman"/>
                <a:ea typeface="Times New Roman"/>
                <a:cs typeface="Times New Roman"/>
                <a:sym typeface="Times New Roman"/>
              </a:endParaRPr>
            </a:p>
          </p:txBody>
        </p:sp>
        <p:cxnSp>
          <p:nvCxnSpPr>
            <p:cNvPr id="2212" name="Google Shape;2212;p42"/>
            <p:cNvCxnSpPr/>
            <p:nvPr/>
          </p:nvCxnSpPr>
          <p:spPr>
            <a:xfrm>
              <a:off x="1325563" y="6283325"/>
              <a:ext cx="1254125" cy="0"/>
            </a:xfrm>
            <a:prstGeom prst="straightConnector1">
              <a:avLst/>
            </a:prstGeom>
            <a:noFill/>
            <a:ln cap="flat" cmpd="sng" w="28575">
              <a:solidFill>
                <a:srgbClr val="000000"/>
              </a:solidFill>
              <a:prstDash val="solid"/>
              <a:round/>
              <a:headEnd len="med" w="med" type="none"/>
              <a:tailEnd len="med" w="med" type="none"/>
            </a:ln>
          </p:spPr>
        </p:cxnSp>
        <p:sp>
          <p:nvSpPr>
            <p:cNvPr id="2213" name="Google Shape;2213;p42"/>
            <p:cNvSpPr txBox="1"/>
            <p:nvPr/>
          </p:nvSpPr>
          <p:spPr>
            <a:xfrm>
              <a:off x="1811338" y="6289675"/>
              <a:ext cx="323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Noto Sans Symbols"/>
                  <a:ea typeface="Noto Sans Symbols"/>
                  <a:cs typeface="Noto Sans Symbols"/>
                  <a:sym typeface="Noto Sans Symbols"/>
                </a:rPr>
                <a:t>Λ</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500"/>
                                        <p:tgtEl>
                                          <p:spTgt spid="2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500"/>
                                        <p:tgtEl>
                                          <p:spTgt spid="2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500"/>
                                        <p:tgtEl>
                                          <p:spTgt spid="2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500"/>
                                        <p:tgtEl>
                                          <p:spTgt spid="2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500"/>
                                        <p:tgtEl>
                                          <p:spTgt spid="2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6"/>
                                        </p:tgtEl>
                                        <p:attrNameLst>
                                          <p:attrName>style.visibility</p:attrName>
                                        </p:attrNameLst>
                                      </p:cBhvr>
                                      <p:to>
                                        <p:strVal val="visible"/>
                                      </p:to>
                                    </p:set>
                                    <p:animEffect filter="fade" transition="in">
                                      <p:cBhvr>
                                        <p:cTn dur="500"/>
                                        <p:tgtEl>
                                          <p:spTgt spid="2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500"/>
                                        <p:tgtEl>
                                          <p:spTgt spid="2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43"/>
          <p:cNvSpPr/>
          <p:nvPr/>
        </p:nvSpPr>
        <p:spPr>
          <a:xfrm>
            <a:off x="4613373" y="2044392"/>
            <a:ext cx="4053891" cy="4552172"/>
          </a:xfrm>
          <a:prstGeom prst="rect">
            <a:avLst/>
          </a:prstGeom>
          <a:solidFill>
            <a:srgbClr val="FAE6DB"/>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lt1"/>
              </a:solidFill>
              <a:latin typeface="Arial"/>
              <a:ea typeface="Arial"/>
              <a:cs typeface="Arial"/>
              <a:sym typeface="Arial"/>
            </a:endParaRPr>
          </a:p>
        </p:txBody>
      </p:sp>
      <p:sp>
        <p:nvSpPr>
          <p:cNvPr id="2219" name="Google Shape;2219;p43"/>
          <p:cNvSpPr/>
          <p:nvPr/>
        </p:nvSpPr>
        <p:spPr>
          <a:xfrm>
            <a:off x="239227" y="2052329"/>
            <a:ext cx="3951773" cy="3337719"/>
          </a:xfrm>
          <a:prstGeom prst="rect">
            <a:avLst/>
          </a:prstGeom>
          <a:solidFill>
            <a:srgbClr val="E0F0E1"/>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lt1"/>
              </a:solidFill>
              <a:latin typeface="Arial"/>
              <a:ea typeface="Arial"/>
              <a:cs typeface="Arial"/>
              <a:sym typeface="Arial"/>
            </a:endParaRPr>
          </a:p>
        </p:txBody>
      </p:sp>
      <p:sp>
        <p:nvSpPr>
          <p:cNvPr id="2220" name="Google Shape;2220;p43"/>
          <p:cNvSpPr txBox="1"/>
          <p:nvPr>
            <p:ph type="title"/>
          </p:nvPr>
        </p:nvSpPr>
        <p:spPr>
          <a:xfrm>
            <a:off x="377825" y="252413"/>
            <a:ext cx="3937000" cy="619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rdt3.0 in action</a:t>
            </a:r>
            <a:endParaRPr/>
          </a:p>
        </p:txBody>
      </p:sp>
      <p:pic>
        <p:nvPicPr>
          <p:cNvPr descr="underline_base" id="2221" name="Google Shape;2221;p43"/>
          <p:cNvPicPr preferRelativeResize="0"/>
          <p:nvPr/>
        </p:nvPicPr>
        <p:blipFill rotWithShape="1">
          <a:blip r:embed="rId3">
            <a:alphaModFix/>
          </a:blip>
          <a:srcRect b="0" l="0" r="0" t="0"/>
          <a:stretch/>
        </p:blipFill>
        <p:spPr>
          <a:xfrm>
            <a:off x="422275" y="768350"/>
            <a:ext cx="3382963" cy="138113"/>
          </a:xfrm>
          <a:prstGeom prst="rect">
            <a:avLst/>
          </a:prstGeom>
          <a:noFill/>
          <a:ln>
            <a:noFill/>
          </a:ln>
        </p:spPr>
      </p:pic>
      <p:sp>
        <p:nvSpPr>
          <p:cNvPr id="2222" name="Google Shape;2222;p43"/>
          <p:cNvSpPr txBox="1"/>
          <p:nvPr/>
        </p:nvSpPr>
        <p:spPr>
          <a:xfrm>
            <a:off x="466239" y="1655454"/>
            <a:ext cx="9366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000"/>
              <a:buFont typeface="Tahoma"/>
              <a:buNone/>
            </a:pPr>
            <a:r>
              <a:rPr b="0" i="0" lang="en-US" sz="2000" u="sng" cap="none" strike="noStrike">
                <a:solidFill>
                  <a:srgbClr val="000099"/>
                </a:solidFill>
                <a:latin typeface="Tahoma"/>
                <a:ea typeface="Tahoma"/>
                <a:cs typeface="Tahoma"/>
                <a:sym typeface="Tahoma"/>
              </a:rPr>
              <a:t>sender</a:t>
            </a:r>
            <a:endParaRPr/>
          </a:p>
        </p:txBody>
      </p:sp>
      <p:sp>
        <p:nvSpPr>
          <p:cNvPr id="2223" name="Google Shape;2223;p43"/>
          <p:cNvSpPr txBox="1"/>
          <p:nvPr/>
        </p:nvSpPr>
        <p:spPr>
          <a:xfrm>
            <a:off x="2906227" y="1650692"/>
            <a:ext cx="10715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2000"/>
              <a:buFont typeface="Tahoma"/>
              <a:buNone/>
            </a:pPr>
            <a:r>
              <a:rPr b="0" i="0" lang="en-US" sz="2000" u="sng" cap="none" strike="noStrike">
                <a:solidFill>
                  <a:srgbClr val="008000"/>
                </a:solidFill>
                <a:latin typeface="Tahoma"/>
                <a:ea typeface="Tahoma"/>
                <a:cs typeface="Tahoma"/>
                <a:sym typeface="Tahoma"/>
              </a:rPr>
              <a:t>receiver</a:t>
            </a:r>
            <a:endParaRPr/>
          </a:p>
        </p:txBody>
      </p:sp>
      <p:sp>
        <p:nvSpPr>
          <p:cNvPr id="2224" name="Google Shape;2224;p43"/>
          <p:cNvSpPr txBox="1"/>
          <p:nvPr/>
        </p:nvSpPr>
        <p:spPr>
          <a:xfrm>
            <a:off x="2909402" y="3274704"/>
            <a:ext cx="10001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pkt1</a:t>
            </a:r>
            <a:endParaRPr/>
          </a:p>
        </p:txBody>
      </p:sp>
      <p:sp>
        <p:nvSpPr>
          <p:cNvPr id="2225" name="Google Shape;2225;p43"/>
          <p:cNvSpPr txBox="1"/>
          <p:nvPr/>
        </p:nvSpPr>
        <p:spPr>
          <a:xfrm>
            <a:off x="2915752" y="4130367"/>
            <a:ext cx="100012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pkt0</a:t>
            </a:r>
            <a:endParaRPr/>
          </a:p>
        </p:txBody>
      </p:sp>
      <p:sp>
        <p:nvSpPr>
          <p:cNvPr id="2226" name="Google Shape;2226;p43"/>
          <p:cNvSpPr txBox="1"/>
          <p:nvPr/>
        </p:nvSpPr>
        <p:spPr>
          <a:xfrm>
            <a:off x="2912577" y="2588904"/>
            <a:ext cx="119697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ack0</a:t>
            </a:r>
            <a:endParaRPr/>
          </a:p>
        </p:txBody>
      </p:sp>
      <p:sp>
        <p:nvSpPr>
          <p:cNvPr id="2227" name="Google Shape;2227;p43"/>
          <p:cNvSpPr txBox="1"/>
          <p:nvPr/>
        </p:nvSpPr>
        <p:spPr>
          <a:xfrm>
            <a:off x="2909402" y="3500129"/>
            <a:ext cx="119697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ack1</a:t>
            </a:r>
            <a:endParaRPr/>
          </a:p>
        </p:txBody>
      </p:sp>
      <p:sp>
        <p:nvSpPr>
          <p:cNvPr id="2228" name="Google Shape;2228;p43"/>
          <p:cNvSpPr txBox="1"/>
          <p:nvPr/>
        </p:nvSpPr>
        <p:spPr>
          <a:xfrm>
            <a:off x="2909402" y="4325629"/>
            <a:ext cx="119697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ack0</a:t>
            </a:r>
            <a:endParaRPr/>
          </a:p>
        </p:txBody>
      </p:sp>
      <p:sp>
        <p:nvSpPr>
          <p:cNvPr id="2229" name="Google Shape;2229;p43"/>
          <p:cNvSpPr txBox="1"/>
          <p:nvPr/>
        </p:nvSpPr>
        <p:spPr>
          <a:xfrm>
            <a:off x="394802" y="2838142"/>
            <a:ext cx="10223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ack0</a:t>
            </a:r>
            <a:endParaRPr/>
          </a:p>
        </p:txBody>
      </p:sp>
      <p:sp>
        <p:nvSpPr>
          <p:cNvPr id="2230" name="Google Shape;2230;p43"/>
          <p:cNvSpPr txBox="1"/>
          <p:nvPr/>
        </p:nvSpPr>
        <p:spPr>
          <a:xfrm>
            <a:off x="239227" y="3931929"/>
            <a:ext cx="11747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pkt0</a:t>
            </a:r>
            <a:endParaRPr/>
          </a:p>
        </p:txBody>
      </p:sp>
      <p:sp>
        <p:nvSpPr>
          <p:cNvPr id="2231" name="Google Shape;2231;p43"/>
          <p:cNvSpPr txBox="1"/>
          <p:nvPr/>
        </p:nvSpPr>
        <p:spPr>
          <a:xfrm>
            <a:off x="239227" y="3057217"/>
            <a:ext cx="117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pkt1</a:t>
            </a:r>
            <a:endParaRPr/>
          </a:p>
        </p:txBody>
      </p:sp>
      <p:sp>
        <p:nvSpPr>
          <p:cNvPr id="2232" name="Google Shape;2232;p43"/>
          <p:cNvSpPr txBox="1"/>
          <p:nvPr/>
        </p:nvSpPr>
        <p:spPr>
          <a:xfrm>
            <a:off x="383689" y="3692217"/>
            <a:ext cx="10223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ack1</a:t>
            </a:r>
            <a:endParaRPr/>
          </a:p>
        </p:txBody>
      </p:sp>
      <p:sp>
        <p:nvSpPr>
          <p:cNvPr id="2233" name="Google Shape;2233;p43"/>
          <p:cNvSpPr txBox="1"/>
          <p:nvPr/>
        </p:nvSpPr>
        <p:spPr>
          <a:xfrm>
            <a:off x="228114" y="2095192"/>
            <a:ext cx="117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pkt0</a:t>
            </a:r>
            <a:endParaRPr/>
          </a:p>
        </p:txBody>
      </p:sp>
      <p:sp>
        <p:nvSpPr>
          <p:cNvPr id="2234" name="Google Shape;2234;p43"/>
          <p:cNvSpPr txBox="1"/>
          <p:nvPr/>
        </p:nvSpPr>
        <p:spPr>
          <a:xfrm>
            <a:off x="2904639" y="2377767"/>
            <a:ext cx="100012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pkt0</a:t>
            </a:r>
            <a:endParaRPr/>
          </a:p>
        </p:txBody>
      </p:sp>
      <p:grpSp>
        <p:nvGrpSpPr>
          <p:cNvPr id="2235" name="Google Shape;2235;p43"/>
          <p:cNvGrpSpPr/>
          <p:nvPr/>
        </p:nvGrpSpPr>
        <p:grpSpPr>
          <a:xfrm>
            <a:off x="1444139" y="2165042"/>
            <a:ext cx="1471613" cy="512762"/>
            <a:chOff x="850" y="1159"/>
            <a:chExt cx="927" cy="323"/>
          </a:xfrm>
        </p:grpSpPr>
        <p:cxnSp>
          <p:nvCxnSpPr>
            <p:cNvPr id="2236" name="Google Shape;2236;p43"/>
            <p:cNvCxnSpPr/>
            <p:nvPr/>
          </p:nvCxnSpPr>
          <p:spPr>
            <a:xfrm>
              <a:off x="850" y="1257"/>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37" name="Google Shape;2237;p43"/>
            <p:cNvSpPr txBox="1"/>
            <p:nvPr/>
          </p:nvSpPr>
          <p:spPr>
            <a:xfrm>
              <a:off x="1100" y="1159"/>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238" name="Google Shape;2238;p43"/>
          <p:cNvGrpSpPr/>
          <p:nvPr/>
        </p:nvGrpSpPr>
        <p:grpSpPr>
          <a:xfrm>
            <a:off x="1437789" y="3901767"/>
            <a:ext cx="1471613" cy="487362"/>
            <a:chOff x="846" y="2253"/>
            <a:chExt cx="927" cy="307"/>
          </a:xfrm>
        </p:grpSpPr>
        <p:cxnSp>
          <p:nvCxnSpPr>
            <p:cNvPr id="2239" name="Google Shape;2239;p43"/>
            <p:cNvCxnSpPr/>
            <p:nvPr/>
          </p:nvCxnSpPr>
          <p:spPr>
            <a:xfrm>
              <a:off x="846" y="2335"/>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40" name="Google Shape;2240;p43"/>
            <p:cNvSpPr txBox="1"/>
            <p:nvPr/>
          </p:nvSpPr>
          <p:spPr>
            <a:xfrm>
              <a:off x="1097" y="2253"/>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241" name="Google Shape;2241;p43"/>
          <p:cNvGrpSpPr/>
          <p:nvPr/>
        </p:nvGrpSpPr>
        <p:grpSpPr>
          <a:xfrm>
            <a:off x="1452077" y="3039754"/>
            <a:ext cx="1471612" cy="504825"/>
            <a:chOff x="855" y="1710"/>
            <a:chExt cx="927" cy="318"/>
          </a:xfrm>
        </p:grpSpPr>
        <p:cxnSp>
          <p:nvCxnSpPr>
            <p:cNvPr id="2242" name="Google Shape;2242;p43"/>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43" name="Google Shape;2243;p43"/>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grpSp>
        <p:nvGrpSpPr>
          <p:cNvPr id="2244" name="Google Shape;2244;p43"/>
          <p:cNvGrpSpPr/>
          <p:nvPr/>
        </p:nvGrpSpPr>
        <p:grpSpPr>
          <a:xfrm>
            <a:off x="1437789" y="3504892"/>
            <a:ext cx="1471613" cy="471487"/>
            <a:chOff x="846" y="2003"/>
            <a:chExt cx="927" cy="297"/>
          </a:xfrm>
        </p:grpSpPr>
        <p:cxnSp>
          <p:nvCxnSpPr>
            <p:cNvPr id="2245" name="Google Shape;2245;p43"/>
            <p:cNvCxnSpPr/>
            <p:nvPr/>
          </p:nvCxnSpPr>
          <p:spPr>
            <a:xfrm flipH="1">
              <a:off x="846" y="2075"/>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46" name="Google Shape;2246;p43"/>
            <p:cNvSpPr txBox="1"/>
            <p:nvPr/>
          </p:nvSpPr>
          <p:spPr>
            <a:xfrm>
              <a:off x="1092" y="2003"/>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grpSp>
      <p:grpSp>
        <p:nvGrpSpPr>
          <p:cNvPr id="2247" name="Google Shape;2247;p43"/>
          <p:cNvGrpSpPr/>
          <p:nvPr/>
        </p:nvGrpSpPr>
        <p:grpSpPr>
          <a:xfrm>
            <a:off x="1429852" y="2665104"/>
            <a:ext cx="1471612" cy="455613"/>
            <a:chOff x="841" y="1474"/>
            <a:chExt cx="927" cy="287"/>
          </a:xfrm>
        </p:grpSpPr>
        <p:cxnSp>
          <p:nvCxnSpPr>
            <p:cNvPr id="2248" name="Google Shape;2248;p43"/>
            <p:cNvCxnSpPr/>
            <p:nvPr/>
          </p:nvCxnSpPr>
          <p:spPr>
            <a:xfrm flipH="1">
              <a:off x="841" y="153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49" name="Google Shape;2249;p43"/>
            <p:cNvSpPr txBox="1"/>
            <p:nvPr/>
          </p:nvSpPr>
          <p:spPr>
            <a:xfrm>
              <a:off x="1089" y="1474"/>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grpSp>
        <p:nvGrpSpPr>
          <p:cNvPr id="2250" name="Google Shape;2250;p43"/>
          <p:cNvGrpSpPr/>
          <p:nvPr/>
        </p:nvGrpSpPr>
        <p:grpSpPr>
          <a:xfrm>
            <a:off x="1423502" y="4357379"/>
            <a:ext cx="1471612" cy="461963"/>
            <a:chOff x="837" y="2540"/>
            <a:chExt cx="927" cy="291"/>
          </a:xfrm>
        </p:grpSpPr>
        <p:cxnSp>
          <p:nvCxnSpPr>
            <p:cNvPr id="2251" name="Google Shape;2251;p43"/>
            <p:cNvCxnSpPr/>
            <p:nvPr/>
          </p:nvCxnSpPr>
          <p:spPr>
            <a:xfrm flipH="1">
              <a:off x="837" y="260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52" name="Google Shape;2252;p43"/>
            <p:cNvSpPr txBox="1"/>
            <p:nvPr/>
          </p:nvSpPr>
          <p:spPr>
            <a:xfrm>
              <a:off x="1086" y="2540"/>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sp>
        <p:nvSpPr>
          <p:cNvPr id="2253" name="Google Shape;2253;p43"/>
          <p:cNvSpPr txBox="1"/>
          <p:nvPr/>
        </p:nvSpPr>
        <p:spPr>
          <a:xfrm>
            <a:off x="1457228" y="5023335"/>
            <a:ext cx="1252537"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(a) no loss</a:t>
            </a:r>
            <a:endParaRPr/>
          </a:p>
        </p:txBody>
      </p:sp>
      <p:sp>
        <p:nvSpPr>
          <p:cNvPr id="2254" name="Google Shape;2254;p43"/>
          <p:cNvSpPr txBox="1"/>
          <p:nvPr/>
        </p:nvSpPr>
        <p:spPr>
          <a:xfrm>
            <a:off x="5023952" y="1652279"/>
            <a:ext cx="9366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000"/>
              <a:buFont typeface="Tahoma"/>
              <a:buNone/>
            </a:pPr>
            <a:r>
              <a:rPr b="0" i="0" lang="en-US" sz="2000" u="sng" cap="none" strike="noStrike">
                <a:solidFill>
                  <a:srgbClr val="000099"/>
                </a:solidFill>
                <a:latin typeface="Tahoma"/>
                <a:ea typeface="Tahoma"/>
                <a:cs typeface="Tahoma"/>
                <a:sym typeface="Tahoma"/>
              </a:rPr>
              <a:t>sender</a:t>
            </a:r>
            <a:endParaRPr/>
          </a:p>
        </p:txBody>
      </p:sp>
      <p:sp>
        <p:nvSpPr>
          <p:cNvPr id="2255" name="Google Shape;2255;p43"/>
          <p:cNvSpPr txBox="1"/>
          <p:nvPr/>
        </p:nvSpPr>
        <p:spPr>
          <a:xfrm>
            <a:off x="7463939" y="1647517"/>
            <a:ext cx="1071563"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2000"/>
              <a:buFont typeface="Tahoma"/>
              <a:buNone/>
            </a:pPr>
            <a:r>
              <a:rPr b="0" i="0" lang="en-US" sz="2000" u="sng" cap="none" strike="noStrike">
                <a:solidFill>
                  <a:srgbClr val="008000"/>
                </a:solidFill>
                <a:latin typeface="Tahoma"/>
                <a:ea typeface="Tahoma"/>
                <a:cs typeface="Tahoma"/>
                <a:sym typeface="Tahoma"/>
              </a:rPr>
              <a:t>receiver</a:t>
            </a:r>
            <a:endParaRPr/>
          </a:p>
        </p:txBody>
      </p:sp>
      <p:sp>
        <p:nvSpPr>
          <p:cNvPr id="2256" name="Google Shape;2256;p43"/>
          <p:cNvSpPr txBox="1"/>
          <p:nvPr/>
        </p:nvSpPr>
        <p:spPr>
          <a:xfrm>
            <a:off x="7465527" y="4563754"/>
            <a:ext cx="10001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pkt1</a:t>
            </a:r>
            <a:endParaRPr/>
          </a:p>
        </p:txBody>
      </p:sp>
      <p:sp>
        <p:nvSpPr>
          <p:cNvPr id="2257" name="Google Shape;2257;p43"/>
          <p:cNvSpPr txBox="1"/>
          <p:nvPr/>
        </p:nvSpPr>
        <p:spPr>
          <a:xfrm>
            <a:off x="7473464" y="5405129"/>
            <a:ext cx="10001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pkt0</a:t>
            </a:r>
            <a:endParaRPr/>
          </a:p>
        </p:txBody>
      </p:sp>
      <p:sp>
        <p:nvSpPr>
          <p:cNvPr id="2258" name="Google Shape;2258;p43"/>
          <p:cNvSpPr txBox="1"/>
          <p:nvPr/>
        </p:nvSpPr>
        <p:spPr>
          <a:xfrm>
            <a:off x="7470289" y="2585729"/>
            <a:ext cx="119697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ack0</a:t>
            </a:r>
            <a:endParaRPr/>
          </a:p>
        </p:txBody>
      </p:sp>
      <p:sp>
        <p:nvSpPr>
          <p:cNvPr id="2259" name="Google Shape;2259;p43"/>
          <p:cNvSpPr txBox="1"/>
          <p:nvPr/>
        </p:nvSpPr>
        <p:spPr>
          <a:xfrm>
            <a:off x="7467114" y="4774892"/>
            <a:ext cx="11969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ack1</a:t>
            </a:r>
            <a:endParaRPr/>
          </a:p>
        </p:txBody>
      </p:sp>
      <p:sp>
        <p:nvSpPr>
          <p:cNvPr id="2260" name="Google Shape;2260;p43"/>
          <p:cNvSpPr txBox="1"/>
          <p:nvPr/>
        </p:nvSpPr>
        <p:spPr>
          <a:xfrm>
            <a:off x="7467114" y="5600392"/>
            <a:ext cx="119697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ack0</a:t>
            </a:r>
            <a:endParaRPr/>
          </a:p>
        </p:txBody>
      </p:sp>
      <p:sp>
        <p:nvSpPr>
          <p:cNvPr id="2261" name="Google Shape;2261;p43"/>
          <p:cNvSpPr txBox="1"/>
          <p:nvPr/>
        </p:nvSpPr>
        <p:spPr>
          <a:xfrm>
            <a:off x="4952514" y="2834967"/>
            <a:ext cx="10223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ack0</a:t>
            </a:r>
            <a:endParaRPr/>
          </a:p>
        </p:txBody>
      </p:sp>
      <p:sp>
        <p:nvSpPr>
          <p:cNvPr id="2262" name="Google Shape;2262;p43"/>
          <p:cNvSpPr txBox="1"/>
          <p:nvPr/>
        </p:nvSpPr>
        <p:spPr>
          <a:xfrm>
            <a:off x="4796939" y="5206692"/>
            <a:ext cx="117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pkt0</a:t>
            </a:r>
            <a:endParaRPr/>
          </a:p>
        </p:txBody>
      </p:sp>
      <p:sp>
        <p:nvSpPr>
          <p:cNvPr id="2263" name="Google Shape;2263;p43"/>
          <p:cNvSpPr txBox="1"/>
          <p:nvPr/>
        </p:nvSpPr>
        <p:spPr>
          <a:xfrm>
            <a:off x="4796939" y="3054042"/>
            <a:ext cx="117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pkt1</a:t>
            </a:r>
            <a:endParaRPr/>
          </a:p>
        </p:txBody>
      </p:sp>
      <p:sp>
        <p:nvSpPr>
          <p:cNvPr id="2264" name="Google Shape;2264;p43"/>
          <p:cNvSpPr txBox="1"/>
          <p:nvPr/>
        </p:nvSpPr>
        <p:spPr>
          <a:xfrm>
            <a:off x="4941402" y="4966979"/>
            <a:ext cx="10223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ack1</a:t>
            </a:r>
            <a:endParaRPr/>
          </a:p>
        </p:txBody>
      </p:sp>
      <p:sp>
        <p:nvSpPr>
          <p:cNvPr id="2265" name="Google Shape;2265;p43"/>
          <p:cNvSpPr txBox="1"/>
          <p:nvPr/>
        </p:nvSpPr>
        <p:spPr>
          <a:xfrm>
            <a:off x="4785827" y="2092017"/>
            <a:ext cx="11747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send pkt0</a:t>
            </a:r>
            <a:endParaRPr/>
          </a:p>
        </p:txBody>
      </p:sp>
      <p:sp>
        <p:nvSpPr>
          <p:cNvPr id="2266" name="Google Shape;2266;p43"/>
          <p:cNvSpPr txBox="1"/>
          <p:nvPr/>
        </p:nvSpPr>
        <p:spPr>
          <a:xfrm>
            <a:off x="7462352" y="2374592"/>
            <a:ext cx="1000125"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rcv pkt0</a:t>
            </a:r>
            <a:endParaRPr/>
          </a:p>
        </p:txBody>
      </p:sp>
      <p:grpSp>
        <p:nvGrpSpPr>
          <p:cNvPr id="2267" name="Google Shape;2267;p43"/>
          <p:cNvGrpSpPr/>
          <p:nvPr/>
        </p:nvGrpSpPr>
        <p:grpSpPr>
          <a:xfrm>
            <a:off x="6001852" y="2161867"/>
            <a:ext cx="1471612" cy="512762"/>
            <a:chOff x="850" y="1159"/>
            <a:chExt cx="927" cy="323"/>
          </a:xfrm>
        </p:grpSpPr>
        <p:cxnSp>
          <p:nvCxnSpPr>
            <p:cNvPr id="2268" name="Google Shape;2268;p43"/>
            <p:cNvCxnSpPr/>
            <p:nvPr/>
          </p:nvCxnSpPr>
          <p:spPr>
            <a:xfrm>
              <a:off x="850" y="1257"/>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69" name="Google Shape;2269;p43"/>
            <p:cNvSpPr txBox="1"/>
            <p:nvPr/>
          </p:nvSpPr>
          <p:spPr>
            <a:xfrm>
              <a:off x="1100" y="1159"/>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270" name="Google Shape;2270;p43"/>
          <p:cNvGrpSpPr/>
          <p:nvPr/>
        </p:nvGrpSpPr>
        <p:grpSpPr>
          <a:xfrm>
            <a:off x="5995502" y="5176529"/>
            <a:ext cx="1471612" cy="487363"/>
            <a:chOff x="846" y="2253"/>
            <a:chExt cx="927" cy="307"/>
          </a:xfrm>
        </p:grpSpPr>
        <p:cxnSp>
          <p:nvCxnSpPr>
            <p:cNvPr id="2271" name="Google Shape;2271;p43"/>
            <p:cNvCxnSpPr/>
            <p:nvPr/>
          </p:nvCxnSpPr>
          <p:spPr>
            <a:xfrm>
              <a:off x="846" y="2335"/>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72" name="Google Shape;2272;p43"/>
            <p:cNvSpPr txBox="1"/>
            <p:nvPr/>
          </p:nvSpPr>
          <p:spPr>
            <a:xfrm>
              <a:off x="1097" y="2253"/>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273" name="Google Shape;2273;p43"/>
          <p:cNvGrpSpPr/>
          <p:nvPr/>
        </p:nvGrpSpPr>
        <p:grpSpPr>
          <a:xfrm>
            <a:off x="5995502" y="4779654"/>
            <a:ext cx="1471612" cy="471488"/>
            <a:chOff x="846" y="2003"/>
            <a:chExt cx="927" cy="297"/>
          </a:xfrm>
        </p:grpSpPr>
        <p:cxnSp>
          <p:nvCxnSpPr>
            <p:cNvPr id="2274" name="Google Shape;2274;p43"/>
            <p:cNvCxnSpPr/>
            <p:nvPr/>
          </p:nvCxnSpPr>
          <p:spPr>
            <a:xfrm flipH="1">
              <a:off x="846" y="2075"/>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75" name="Google Shape;2275;p43"/>
            <p:cNvSpPr txBox="1"/>
            <p:nvPr/>
          </p:nvSpPr>
          <p:spPr>
            <a:xfrm>
              <a:off x="1092" y="2003"/>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grpSp>
      <p:grpSp>
        <p:nvGrpSpPr>
          <p:cNvPr id="2276" name="Google Shape;2276;p43"/>
          <p:cNvGrpSpPr/>
          <p:nvPr/>
        </p:nvGrpSpPr>
        <p:grpSpPr>
          <a:xfrm>
            <a:off x="5987564" y="2661929"/>
            <a:ext cx="1471613" cy="455613"/>
            <a:chOff x="841" y="1474"/>
            <a:chExt cx="927" cy="287"/>
          </a:xfrm>
        </p:grpSpPr>
        <p:cxnSp>
          <p:nvCxnSpPr>
            <p:cNvPr id="2277" name="Google Shape;2277;p43"/>
            <p:cNvCxnSpPr/>
            <p:nvPr/>
          </p:nvCxnSpPr>
          <p:spPr>
            <a:xfrm flipH="1">
              <a:off x="841" y="153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78" name="Google Shape;2278;p43"/>
            <p:cNvSpPr txBox="1"/>
            <p:nvPr/>
          </p:nvSpPr>
          <p:spPr>
            <a:xfrm>
              <a:off x="1089" y="1474"/>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grpSp>
        <p:nvGrpSpPr>
          <p:cNvPr id="2279" name="Google Shape;2279;p43"/>
          <p:cNvGrpSpPr/>
          <p:nvPr/>
        </p:nvGrpSpPr>
        <p:grpSpPr>
          <a:xfrm>
            <a:off x="5981214" y="5627379"/>
            <a:ext cx="1471613" cy="466725"/>
            <a:chOff x="837" y="2537"/>
            <a:chExt cx="927" cy="294"/>
          </a:xfrm>
        </p:grpSpPr>
        <p:cxnSp>
          <p:nvCxnSpPr>
            <p:cNvPr id="2280" name="Google Shape;2280;p43"/>
            <p:cNvCxnSpPr/>
            <p:nvPr/>
          </p:nvCxnSpPr>
          <p:spPr>
            <a:xfrm flipH="1">
              <a:off x="837" y="260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281" name="Google Shape;2281;p43"/>
            <p:cNvSpPr txBox="1"/>
            <p:nvPr/>
          </p:nvSpPr>
          <p:spPr>
            <a:xfrm>
              <a:off x="1091" y="2537"/>
              <a:ext cx="376"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600"/>
                <a:buFont typeface="Tahoma"/>
                <a:buNone/>
              </a:pPr>
              <a:r>
                <a:rPr b="0" i="0" lang="en-US" sz="1600" u="none" cap="none" strike="noStrike">
                  <a:solidFill>
                    <a:srgbClr val="008000"/>
                  </a:solidFill>
                  <a:latin typeface="Tahoma"/>
                  <a:ea typeface="Tahoma"/>
                  <a:cs typeface="Tahoma"/>
                  <a:sym typeface="Tahoma"/>
                </a:rPr>
                <a:t>ack0</a:t>
              </a:r>
              <a:endParaRPr/>
            </a:p>
          </p:txBody>
        </p:sp>
      </p:grpSp>
      <p:sp>
        <p:nvSpPr>
          <p:cNvPr id="2282" name="Google Shape;2282;p43"/>
          <p:cNvSpPr txBox="1"/>
          <p:nvPr/>
        </p:nvSpPr>
        <p:spPr>
          <a:xfrm>
            <a:off x="5781190" y="6229851"/>
            <a:ext cx="1671637"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(b) packet loss</a:t>
            </a:r>
            <a:endParaRPr/>
          </a:p>
        </p:txBody>
      </p:sp>
      <p:grpSp>
        <p:nvGrpSpPr>
          <p:cNvPr id="2283" name="Google Shape;2283;p43"/>
          <p:cNvGrpSpPr/>
          <p:nvPr/>
        </p:nvGrpSpPr>
        <p:grpSpPr>
          <a:xfrm>
            <a:off x="6009789" y="3036579"/>
            <a:ext cx="1157288" cy="738188"/>
            <a:chOff x="3726" y="1687"/>
            <a:chExt cx="729" cy="465"/>
          </a:xfrm>
        </p:grpSpPr>
        <p:cxnSp>
          <p:nvCxnSpPr>
            <p:cNvPr id="2284" name="Google Shape;2284;p43"/>
            <p:cNvCxnSpPr/>
            <p:nvPr/>
          </p:nvCxnSpPr>
          <p:spPr>
            <a:xfrm>
              <a:off x="3726" y="1780"/>
              <a:ext cx="548" cy="148"/>
            </a:xfrm>
            <a:prstGeom prst="straightConnector1">
              <a:avLst/>
            </a:prstGeom>
            <a:noFill/>
            <a:ln cap="flat" cmpd="sng" w="28575">
              <a:solidFill>
                <a:srgbClr val="000099"/>
              </a:solidFill>
              <a:prstDash val="solid"/>
              <a:round/>
              <a:headEnd len="med" w="med" type="none"/>
              <a:tailEnd len="med" w="med" type="triangle"/>
            </a:ln>
          </p:spPr>
        </p:cxnSp>
        <p:sp>
          <p:nvSpPr>
            <p:cNvPr id="2285" name="Google Shape;2285;p43"/>
            <p:cNvSpPr txBox="1"/>
            <p:nvPr/>
          </p:nvSpPr>
          <p:spPr>
            <a:xfrm>
              <a:off x="3965" y="1687"/>
              <a:ext cx="358"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1600"/>
                <a:buFont typeface="Arial"/>
                <a:buNone/>
              </a:pPr>
              <a:r>
                <a:rPr b="0" i="0" lang="en-US" sz="1600" u="none" cap="none" strike="noStrike">
                  <a:solidFill>
                    <a:srgbClr val="000099"/>
                  </a:solidFill>
                  <a:latin typeface="Arial"/>
                  <a:ea typeface="Arial"/>
                  <a:cs typeface="Arial"/>
                  <a:sym typeface="Arial"/>
                </a:rPr>
                <a:t>pkt1</a:t>
              </a:r>
              <a:endParaRPr/>
            </a:p>
          </p:txBody>
        </p:sp>
        <p:sp>
          <p:nvSpPr>
            <p:cNvPr id="2286" name="Google Shape;2286;p43"/>
            <p:cNvSpPr txBox="1"/>
            <p:nvPr/>
          </p:nvSpPr>
          <p:spPr>
            <a:xfrm>
              <a:off x="4185" y="1808"/>
              <a:ext cx="215"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Tahoma"/>
                <a:buNone/>
              </a:pPr>
              <a:r>
                <a:rPr b="1" i="0" lang="en-US" sz="1800" u="none" cap="none" strike="noStrike">
                  <a:solidFill>
                    <a:srgbClr val="FF0000"/>
                  </a:solidFill>
                  <a:latin typeface="Tahoma"/>
                  <a:ea typeface="Tahoma"/>
                  <a:cs typeface="Tahoma"/>
                  <a:sym typeface="Tahoma"/>
                </a:rPr>
                <a:t>X</a:t>
              </a:r>
              <a:endParaRPr/>
            </a:p>
          </p:txBody>
        </p:sp>
        <p:sp>
          <p:nvSpPr>
            <p:cNvPr id="2287" name="Google Shape;2287;p43"/>
            <p:cNvSpPr txBox="1"/>
            <p:nvPr/>
          </p:nvSpPr>
          <p:spPr>
            <a:xfrm>
              <a:off x="4126" y="1940"/>
              <a:ext cx="329"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600"/>
                <a:buFont typeface="Tahoma"/>
                <a:buNone/>
              </a:pPr>
              <a:r>
                <a:rPr b="0" i="0" lang="en-US" sz="1600" u="none" cap="none" strike="noStrike">
                  <a:solidFill>
                    <a:srgbClr val="FF0000"/>
                  </a:solidFill>
                  <a:latin typeface="Tahoma"/>
                  <a:ea typeface="Tahoma"/>
                  <a:cs typeface="Tahoma"/>
                  <a:sym typeface="Tahoma"/>
                </a:rPr>
                <a:t>loss</a:t>
              </a:r>
              <a:endParaRPr/>
            </a:p>
          </p:txBody>
        </p:sp>
      </p:grpSp>
      <p:grpSp>
        <p:nvGrpSpPr>
          <p:cNvPr id="2288" name="Google Shape;2288;p43"/>
          <p:cNvGrpSpPr/>
          <p:nvPr/>
        </p:nvGrpSpPr>
        <p:grpSpPr>
          <a:xfrm>
            <a:off x="5890727" y="3339792"/>
            <a:ext cx="122237" cy="1033462"/>
            <a:chOff x="3651" y="1878"/>
            <a:chExt cx="78" cy="963"/>
          </a:xfrm>
        </p:grpSpPr>
        <p:cxnSp>
          <p:nvCxnSpPr>
            <p:cNvPr id="2289" name="Google Shape;2289;p43"/>
            <p:cNvCxnSpPr/>
            <p:nvPr/>
          </p:nvCxnSpPr>
          <p:spPr>
            <a:xfrm>
              <a:off x="3729" y="1879"/>
              <a:ext cx="0" cy="962"/>
            </a:xfrm>
            <a:prstGeom prst="straightConnector1">
              <a:avLst/>
            </a:prstGeom>
            <a:noFill/>
            <a:ln cap="flat" cmpd="sng" w="28575">
              <a:solidFill>
                <a:srgbClr val="000000"/>
              </a:solidFill>
              <a:prstDash val="solid"/>
              <a:round/>
              <a:headEnd len="med" w="med" type="none"/>
              <a:tailEnd len="med" w="med" type="none"/>
            </a:ln>
          </p:spPr>
        </p:cxnSp>
        <p:cxnSp>
          <p:nvCxnSpPr>
            <p:cNvPr id="2290" name="Google Shape;2290;p43"/>
            <p:cNvCxnSpPr/>
            <p:nvPr/>
          </p:nvCxnSpPr>
          <p:spPr>
            <a:xfrm rot="10800000">
              <a:off x="3651" y="1878"/>
              <a:ext cx="75" cy="0"/>
            </a:xfrm>
            <a:prstGeom prst="straightConnector1">
              <a:avLst/>
            </a:prstGeom>
            <a:noFill/>
            <a:ln cap="flat" cmpd="sng" w="28575">
              <a:solidFill>
                <a:srgbClr val="000000"/>
              </a:solidFill>
              <a:prstDash val="solid"/>
              <a:round/>
              <a:headEnd len="med" w="med" type="none"/>
              <a:tailEnd len="med" w="med" type="none"/>
            </a:ln>
          </p:spPr>
        </p:cxnSp>
        <p:cxnSp>
          <p:nvCxnSpPr>
            <p:cNvPr id="2291" name="Google Shape;2291;p43"/>
            <p:cNvCxnSpPr/>
            <p:nvPr/>
          </p:nvCxnSpPr>
          <p:spPr>
            <a:xfrm rot="10800000">
              <a:off x="3651" y="2841"/>
              <a:ext cx="75" cy="0"/>
            </a:xfrm>
            <a:prstGeom prst="straightConnector1">
              <a:avLst/>
            </a:prstGeom>
            <a:noFill/>
            <a:ln cap="flat" cmpd="sng" w="28575">
              <a:solidFill>
                <a:srgbClr val="000000"/>
              </a:solidFill>
              <a:prstDash val="solid"/>
              <a:round/>
              <a:headEnd len="med" w="med" type="none"/>
              <a:tailEnd len="med" w="med" type="none"/>
            </a:ln>
          </p:spPr>
        </p:cxnSp>
      </p:grpSp>
      <p:grpSp>
        <p:nvGrpSpPr>
          <p:cNvPr id="2292" name="Google Shape;2292;p43"/>
          <p:cNvGrpSpPr/>
          <p:nvPr/>
        </p:nvGrpSpPr>
        <p:grpSpPr>
          <a:xfrm>
            <a:off x="6019314" y="4328804"/>
            <a:ext cx="1471613" cy="504825"/>
            <a:chOff x="855" y="1710"/>
            <a:chExt cx="927" cy="318"/>
          </a:xfrm>
        </p:grpSpPr>
        <p:cxnSp>
          <p:nvCxnSpPr>
            <p:cNvPr id="2293" name="Google Shape;2293;p43"/>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294" name="Google Shape;2294;p43"/>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grpSp>
        <p:nvGrpSpPr>
          <p:cNvPr id="2295" name="Google Shape;2295;p43"/>
          <p:cNvGrpSpPr/>
          <p:nvPr/>
        </p:nvGrpSpPr>
        <p:grpSpPr>
          <a:xfrm>
            <a:off x="4587389" y="3952567"/>
            <a:ext cx="1377950" cy="731837"/>
            <a:chOff x="2802" y="2348"/>
            <a:chExt cx="868" cy="461"/>
          </a:xfrm>
        </p:grpSpPr>
        <p:pic>
          <p:nvPicPr>
            <p:cNvPr descr="alarm_clock_ringing" id="2296" name="Google Shape;2296;p43"/>
            <p:cNvPicPr preferRelativeResize="0"/>
            <p:nvPr/>
          </p:nvPicPr>
          <p:blipFill rotWithShape="1">
            <a:blip r:embed="rId4">
              <a:alphaModFix/>
            </a:blip>
            <a:srcRect b="0" l="0" r="0" t="0"/>
            <a:stretch/>
          </p:blipFill>
          <p:spPr>
            <a:xfrm>
              <a:off x="2846" y="2348"/>
              <a:ext cx="275" cy="303"/>
            </a:xfrm>
            <a:prstGeom prst="rect">
              <a:avLst/>
            </a:prstGeom>
            <a:noFill/>
            <a:ln>
              <a:noFill/>
            </a:ln>
          </p:spPr>
        </p:pic>
        <p:sp>
          <p:nvSpPr>
            <p:cNvPr id="2297" name="Google Shape;2297;p43"/>
            <p:cNvSpPr txBox="1"/>
            <p:nvPr/>
          </p:nvSpPr>
          <p:spPr>
            <a:xfrm>
              <a:off x="2802" y="2491"/>
              <a:ext cx="868" cy="318"/>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Clr>
                  <a:srgbClr val="FF0000"/>
                </a:buClr>
                <a:buSzPts val="1800"/>
                <a:buFont typeface="Tahoma"/>
                <a:buNone/>
              </a:pPr>
              <a:r>
                <a:rPr b="0" i="0" lang="en-US" sz="1800" u="none" cap="none" strike="noStrike">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resend pkt1</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500"/>
                                        <p:tgtEl>
                                          <p:spTgt spid="22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5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500"/>
                                        <p:tgtEl>
                                          <p:spTgt spid="22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500"/>
                                        <p:tgtEl>
                                          <p:spTgt spid="2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4">
                                            <p:txEl>
                                              <p:pRg end="0" st="0"/>
                                            </p:txEl>
                                          </p:spTgt>
                                        </p:tgtEl>
                                        <p:attrNameLst>
                                          <p:attrName>style.visibility</p:attrName>
                                        </p:attrNameLst>
                                      </p:cBhvr>
                                      <p:to>
                                        <p:strVal val="visible"/>
                                      </p:to>
                                    </p:set>
                                    <p:animEffect filter="fade" transition="in">
                                      <p:cBhvr>
                                        <p:cTn dur="500"/>
                                        <p:tgtEl>
                                          <p:spTgt spid="2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gtEl>
                                        <p:attrNameLst>
                                          <p:attrName>style.visibility</p:attrName>
                                        </p:attrNameLst>
                                      </p:cBhvr>
                                      <p:to>
                                        <p:strVal val="visible"/>
                                      </p:to>
                                    </p:set>
                                    <p:animEffect filter="fade" transition="in">
                                      <p:cBhvr>
                                        <p:cTn dur="500"/>
                                        <p:tgtEl>
                                          <p:spTgt spid="22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500"/>
                                        <p:tgtEl>
                                          <p:spTgt spid="2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500"/>
                                        <p:tgtEl>
                                          <p:spTgt spid="2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500"/>
                                        <p:tgtEl>
                                          <p:spTgt spid="22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
                                        <p:tgtEl>
                                          <p:spTgt spid="2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4">
                                            <p:txEl>
                                              <p:pRg end="0" st="0"/>
                                            </p:txEl>
                                          </p:spTgt>
                                        </p:tgtEl>
                                        <p:attrNameLst>
                                          <p:attrName>style.visibility</p:attrName>
                                        </p:attrNameLst>
                                      </p:cBhvr>
                                      <p:to>
                                        <p:strVal val="visible"/>
                                      </p:to>
                                    </p:set>
                                    <p:animEffect filter="fade" transition="in">
                                      <p:cBhvr>
                                        <p:cTn dur="500"/>
                                        <p:tgtEl>
                                          <p:spTgt spid="2224">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500"/>
                                        <p:tgtEl>
                                          <p:spTgt spid="22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500"/>
                                        <p:tgtEl>
                                          <p:spTgt spid="22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500"/>
                                        <p:tgtEl>
                                          <p:spTgt spid="223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500"/>
                                        <p:tgtEl>
                                          <p:spTgt spid="223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25"/>
                                        </p:tgtEl>
                                        <p:attrNameLst>
                                          <p:attrName>style.visibility</p:attrName>
                                        </p:attrNameLst>
                                      </p:cBhvr>
                                      <p:to>
                                        <p:strVal val="visible"/>
                                      </p:to>
                                    </p:set>
                                    <p:animEffect filter="fade" transition="in">
                                      <p:cBhvr>
                                        <p:cTn dur="500"/>
                                        <p:tgtEl>
                                          <p:spTgt spid="222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228">
                                            <p:txEl>
                                              <p:pRg end="0" st="0"/>
                                            </p:txEl>
                                          </p:spTgt>
                                        </p:tgtEl>
                                        <p:attrNameLst>
                                          <p:attrName>style.visibility</p:attrName>
                                        </p:attrNameLst>
                                      </p:cBhvr>
                                      <p:to>
                                        <p:strVal val="visible"/>
                                      </p:to>
                                    </p:set>
                                    <p:animEffect filter="fade" transition="in">
                                      <p:cBhvr>
                                        <p:cTn dur="500"/>
                                        <p:tgtEl>
                                          <p:spTgt spid="2228">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5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gtEl>
                                        <p:attrNameLst>
                                          <p:attrName>style.visibility</p:attrName>
                                        </p:attrNameLst>
                                      </p:cBhvr>
                                      <p:to>
                                        <p:strVal val="visible"/>
                                      </p:to>
                                    </p:set>
                                    <p:animEffect filter="fade" transition="in">
                                      <p:cBhvr>
                                        <p:cTn dur="500"/>
                                        <p:tgtEl>
                                          <p:spTgt spid="2218"/>
                                        </p:tgtEl>
                                      </p:cBhvr>
                                    </p:animEffect>
                                  </p:childTnLst>
                                </p:cTn>
                              </p:par>
                              <p:par>
                                <p:cTn fill="hold" nodeType="with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500"/>
                                        <p:tgtEl>
                                          <p:spTgt spid="2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500"/>
                                        <p:tgtEl>
                                          <p:spTgt spid="22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500"/>
                                        <p:tgtEl>
                                          <p:spTgt spid="22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66">
                                            <p:txEl>
                                              <p:pRg end="0" st="0"/>
                                            </p:txEl>
                                          </p:spTgt>
                                        </p:tgtEl>
                                        <p:attrNameLst>
                                          <p:attrName>style.visibility</p:attrName>
                                        </p:attrNameLst>
                                      </p:cBhvr>
                                      <p:to>
                                        <p:strVal val="visible"/>
                                      </p:to>
                                    </p:set>
                                    <p:animEffect filter="fade" transition="in">
                                      <p:cBhvr>
                                        <p:cTn dur="500"/>
                                        <p:tgtEl>
                                          <p:spTgt spid="2266">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500"/>
                                        <p:tgtEl>
                                          <p:spTgt spid="22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500"/>
                                        <p:tgtEl>
                                          <p:spTgt spid="227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500"/>
                                        <p:tgtEl>
                                          <p:spTgt spid="226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283"/>
                                        </p:tgtEl>
                                        <p:attrNameLst>
                                          <p:attrName>style.visibility</p:attrName>
                                        </p:attrNameLst>
                                      </p:cBhvr>
                                      <p:to>
                                        <p:strVal val="visible"/>
                                      </p:to>
                                    </p:set>
                                    <p:animEffect filter="fade" transition="in">
                                      <p:cBhvr>
                                        <p:cTn dur="500"/>
                                        <p:tgtEl>
                                          <p:spTgt spid="2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8"/>
                                        </p:tgtEl>
                                        <p:attrNameLst>
                                          <p:attrName>style.visibility</p:attrName>
                                        </p:attrNameLst>
                                      </p:cBhvr>
                                      <p:to>
                                        <p:strVal val="visible"/>
                                      </p:to>
                                    </p:set>
                                    <p:animEffect filter="fade" transition="in">
                                      <p:cBhvr>
                                        <p:cTn dur="1000"/>
                                        <p:tgtEl>
                                          <p:spTgt spid="2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500"/>
                                        <p:tgtEl>
                                          <p:spTgt spid="2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2"/>
                                        </p:tgtEl>
                                        <p:attrNameLst>
                                          <p:attrName>style.visibility</p:attrName>
                                        </p:attrNameLst>
                                      </p:cBhvr>
                                      <p:to>
                                        <p:strVal val="visible"/>
                                      </p:to>
                                    </p:set>
                                    <p:animEffect filter="fade" transition="in">
                                      <p:cBhvr>
                                        <p:cTn dur="500"/>
                                        <p:tgtEl>
                                          <p:spTgt spid="22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6">
                                            <p:txEl>
                                              <p:pRg end="0" st="0"/>
                                            </p:txEl>
                                          </p:spTgt>
                                        </p:tgtEl>
                                        <p:attrNameLst>
                                          <p:attrName>style.visibility</p:attrName>
                                        </p:attrNameLst>
                                      </p:cBhvr>
                                      <p:to>
                                        <p:strVal val="visible"/>
                                      </p:to>
                                    </p:set>
                                    <p:animEffect filter="fade" transition="in">
                                      <p:cBhvr>
                                        <p:cTn dur="500"/>
                                        <p:tgtEl>
                                          <p:spTgt spid="225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500"/>
                                        <p:tgtEl>
                                          <p:spTgt spid="22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500"/>
                                        <p:tgtEl>
                                          <p:spTgt spid="226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500"/>
                                        <p:tgtEl>
                                          <p:spTgt spid="226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500"/>
                                        <p:tgtEl>
                                          <p:spTgt spid="227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60">
                                            <p:txEl>
                                              <p:pRg end="0" st="0"/>
                                            </p:txEl>
                                          </p:spTgt>
                                        </p:tgtEl>
                                        <p:attrNameLst>
                                          <p:attrName>style.visibility</p:attrName>
                                        </p:attrNameLst>
                                      </p:cBhvr>
                                      <p:to>
                                        <p:strVal val="visible"/>
                                      </p:to>
                                    </p:set>
                                    <p:animEffect filter="fade" transition="in">
                                      <p:cBhvr>
                                        <p:cTn dur="500"/>
                                        <p:tgtEl>
                                          <p:spTgt spid="2260">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500"/>
                                        <p:tgtEl>
                                          <p:spTgt spid="2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44"/>
          <p:cNvSpPr/>
          <p:nvPr/>
        </p:nvSpPr>
        <p:spPr>
          <a:xfrm>
            <a:off x="4711961" y="1760140"/>
            <a:ext cx="4426890" cy="5021660"/>
          </a:xfrm>
          <a:prstGeom prst="rect">
            <a:avLst/>
          </a:prstGeom>
          <a:solidFill>
            <a:srgbClr val="FEEFC9"/>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lt1"/>
              </a:solidFill>
              <a:latin typeface="Arial"/>
              <a:ea typeface="Arial"/>
              <a:cs typeface="Arial"/>
              <a:sym typeface="Arial"/>
            </a:endParaRPr>
          </a:p>
        </p:txBody>
      </p:sp>
      <p:sp>
        <p:nvSpPr>
          <p:cNvPr id="2303" name="Google Shape;2303;p44"/>
          <p:cNvSpPr/>
          <p:nvPr/>
        </p:nvSpPr>
        <p:spPr>
          <a:xfrm>
            <a:off x="8908" y="2078831"/>
            <a:ext cx="4592637" cy="4702969"/>
          </a:xfrm>
          <a:prstGeom prst="rect">
            <a:avLst/>
          </a:prstGeom>
          <a:solidFill>
            <a:srgbClr val="DEEFF4"/>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lt1"/>
              </a:solidFill>
              <a:latin typeface="Arial"/>
              <a:ea typeface="Arial"/>
              <a:cs typeface="Arial"/>
              <a:sym typeface="Arial"/>
            </a:endParaRPr>
          </a:p>
        </p:txBody>
      </p:sp>
      <p:sp>
        <p:nvSpPr>
          <p:cNvPr id="2304" name="Google Shape;2304;p44"/>
          <p:cNvSpPr txBox="1"/>
          <p:nvPr>
            <p:ph type="title"/>
          </p:nvPr>
        </p:nvSpPr>
        <p:spPr>
          <a:xfrm>
            <a:off x="377825" y="252413"/>
            <a:ext cx="3937000" cy="619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rdt3.0 in action</a:t>
            </a:r>
            <a:endParaRPr/>
          </a:p>
        </p:txBody>
      </p:sp>
      <p:pic>
        <p:nvPicPr>
          <p:cNvPr descr="underline_base" id="2305" name="Google Shape;2305;p44"/>
          <p:cNvPicPr preferRelativeResize="0"/>
          <p:nvPr/>
        </p:nvPicPr>
        <p:blipFill rotWithShape="1">
          <a:blip r:embed="rId3">
            <a:alphaModFix/>
          </a:blip>
          <a:srcRect b="0" l="0" r="0" t="0"/>
          <a:stretch/>
        </p:blipFill>
        <p:spPr>
          <a:xfrm>
            <a:off x="422275" y="768350"/>
            <a:ext cx="3382963" cy="138113"/>
          </a:xfrm>
          <a:prstGeom prst="rect">
            <a:avLst/>
          </a:prstGeom>
          <a:noFill/>
          <a:ln>
            <a:noFill/>
          </a:ln>
        </p:spPr>
      </p:pic>
      <p:sp>
        <p:nvSpPr>
          <p:cNvPr id="2306" name="Google Shape;2306;p44"/>
          <p:cNvSpPr txBox="1"/>
          <p:nvPr/>
        </p:nvSpPr>
        <p:spPr>
          <a:xfrm>
            <a:off x="2892425" y="3330575"/>
            <a:ext cx="10001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pkt1</a:t>
            </a:r>
            <a:endParaRPr/>
          </a:p>
        </p:txBody>
      </p:sp>
      <p:sp>
        <p:nvSpPr>
          <p:cNvPr id="2307" name="Google Shape;2307;p44"/>
          <p:cNvSpPr txBox="1"/>
          <p:nvPr/>
        </p:nvSpPr>
        <p:spPr>
          <a:xfrm>
            <a:off x="2892425" y="3556000"/>
            <a:ext cx="11969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ack1</a:t>
            </a:r>
            <a:endParaRPr/>
          </a:p>
        </p:txBody>
      </p:sp>
      <p:sp>
        <p:nvSpPr>
          <p:cNvPr id="2308" name="Google Shape;2308;p44"/>
          <p:cNvSpPr txBox="1"/>
          <p:nvPr/>
        </p:nvSpPr>
        <p:spPr>
          <a:xfrm>
            <a:off x="2873375" y="4746625"/>
            <a:ext cx="1568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(detect duplicate)</a:t>
            </a:r>
            <a:endParaRPr/>
          </a:p>
        </p:txBody>
      </p:sp>
      <p:grpSp>
        <p:nvGrpSpPr>
          <p:cNvPr id="2309" name="Google Shape;2309;p44"/>
          <p:cNvGrpSpPr/>
          <p:nvPr/>
        </p:nvGrpSpPr>
        <p:grpSpPr>
          <a:xfrm>
            <a:off x="1423988" y="3103562"/>
            <a:ext cx="1471612" cy="504825"/>
            <a:chOff x="855" y="1710"/>
            <a:chExt cx="927" cy="318"/>
          </a:xfrm>
        </p:grpSpPr>
        <p:cxnSp>
          <p:nvCxnSpPr>
            <p:cNvPr id="2310" name="Google Shape;2310;p44"/>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11" name="Google Shape;2311;p44"/>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sp>
        <p:nvSpPr>
          <p:cNvPr id="2312" name="Google Shape;2312;p44"/>
          <p:cNvSpPr txBox="1"/>
          <p:nvPr/>
        </p:nvSpPr>
        <p:spPr>
          <a:xfrm>
            <a:off x="436563" y="1722437"/>
            <a:ext cx="9366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0099"/>
                </a:solidFill>
                <a:latin typeface="Tahoma"/>
                <a:ea typeface="Tahoma"/>
                <a:cs typeface="Tahoma"/>
                <a:sym typeface="Tahoma"/>
              </a:rPr>
              <a:t>sender</a:t>
            </a:r>
            <a:endParaRPr/>
          </a:p>
        </p:txBody>
      </p:sp>
      <p:sp>
        <p:nvSpPr>
          <p:cNvPr id="2313" name="Google Shape;2313;p44"/>
          <p:cNvSpPr txBox="1"/>
          <p:nvPr/>
        </p:nvSpPr>
        <p:spPr>
          <a:xfrm>
            <a:off x="2876550" y="1717675"/>
            <a:ext cx="1071563"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8000"/>
                </a:solidFill>
                <a:latin typeface="Tahoma"/>
                <a:ea typeface="Tahoma"/>
                <a:cs typeface="Tahoma"/>
                <a:sym typeface="Tahoma"/>
              </a:rPr>
              <a:t>receiver</a:t>
            </a:r>
            <a:endParaRPr/>
          </a:p>
        </p:txBody>
      </p:sp>
      <p:sp>
        <p:nvSpPr>
          <p:cNvPr id="2314" name="Google Shape;2314;p44"/>
          <p:cNvSpPr txBox="1"/>
          <p:nvPr/>
        </p:nvSpPr>
        <p:spPr>
          <a:xfrm>
            <a:off x="2889250" y="4478337"/>
            <a:ext cx="10001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pkt1</a:t>
            </a:r>
            <a:endParaRPr/>
          </a:p>
        </p:txBody>
      </p:sp>
      <p:sp>
        <p:nvSpPr>
          <p:cNvPr id="2315" name="Google Shape;2315;p44"/>
          <p:cNvSpPr txBox="1"/>
          <p:nvPr/>
        </p:nvSpPr>
        <p:spPr>
          <a:xfrm>
            <a:off x="2886075" y="5475287"/>
            <a:ext cx="10001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pkt0</a:t>
            </a:r>
            <a:endParaRPr/>
          </a:p>
        </p:txBody>
      </p:sp>
      <p:sp>
        <p:nvSpPr>
          <p:cNvPr id="2316" name="Google Shape;2316;p44"/>
          <p:cNvSpPr txBox="1"/>
          <p:nvPr/>
        </p:nvSpPr>
        <p:spPr>
          <a:xfrm>
            <a:off x="2882900" y="2655887"/>
            <a:ext cx="11969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ack0</a:t>
            </a:r>
            <a:endParaRPr/>
          </a:p>
        </p:txBody>
      </p:sp>
      <p:sp>
        <p:nvSpPr>
          <p:cNvPr id="2317" name="Google Shape;2317;p44"/>
          <p:cNvSpPr txBox="1"/>
          <p:nvPr/>
        </p:nvSpPr>
        <p:spPr>
          <a:xfrm>
            <a:off x="2901950" y="4900612"/>
            <a:ext cx="11969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ack1</a:t>
            </a:r>
            <a:endParaRPr/>
          </a:p>
        </p:txBody>
      </p:sp>
      <p:sp>
        <p:nvSpPr>
          <p:cNvPr id="2318" name="Google Shape;2318;p44"/>
          <p:cNvSpPr txBox="1"/>
          <p:nvPr/>
        </p:nvSpPr>
        <p:spPr>
          <a:xfrm>
            <a:off x="2879725" y="5670550"/>
            <a:ext cx="11969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ack0</a:t>
            </a:r>
            <a:endParaRPr/>
          </a:p>
        </p:txBody>
      </p:sp>
      <p:sp>
        <p:nvSpPr>
          <p:cNvPr id="2319" name="Google Shape;2319;p44"/>
          <p:cNvSpPr txBox="1"/>
          <p:nvPr/>
        </p:nvSpPr>
        <p:spPr>
          <a:xfrm>
            <a:off x="365125" y="2905125"/>
            <a:ext cx="10223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ack0</a:t>
            </a:r>
            <a:endParaRPr/>
          </a:p>
        </p:txBody>
      </p:sp>
      <p:sp>
        <p:nvSpPr>
          <p:cNvPr id="2320" name="Google Shape;2320;p44"/>
          <p:cNvSpPr txBox="1"/>
          <p:nvPr/>
        </p:nvSpPr>
        <p:spPr>
          <a:xfrm>
            <a:off x="209550" y="5276850"/>
            <a:ext cx="1174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pkt0</a:t>
            </a:r>
            <a:endParaRPr/>
          </a:p>
        </p:txBody>
      </p:sp>
      <p:sp>
        <p:nvSpPr>
          <p:cNvPr id="2321" name="Google Shape;2321;p44"/>
          <p:cNvSpPr txBox="1"/>
          <p:nvPr/>
        </p:nvSpPr>
        <p:spPr>
          <a:xfrm>
            <a:off x="209550" y="3124200"/>
            <a:ext cx="1174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pkt1</a:t>
            </a:r>
            <a:endParaRPr/>
          </a:p>
        </p:txBody>
      </p:sp>
      <p:sp>
        <p:nvSpPr>
          <p:cNvPr id="2322" name="Google Shape;2322;p44"/>
          <p:cNvSpPr txBox="1"/>
          <p:nvPr/>
        </p:nvSpPr>
        <p:spPr>
          <a:xfrm>
            <a:off x="354013" y="5037137"/>
            <a:ext cx="10223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ack1</a:t>
            </a:r>
            <a:endParaRPr/>
          </a:p>
        </p:txBody>
      </p:sp>
      <p:sp>
        <p:nvSpPr>
          <p:cNvPr id="2323" name="Google Shape;2323;p44"/>
          <p:cNvSpPr txBox="1"/>
          <p:nvPr/>
        </p:nvSpPr>
        <p:spPr>
          <a:xfrm>
            <a:off x="198438" y="2162175"/>
            <a:ext cx="1174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pkt0</a:t>
            </a:r>
            <a:endParaRPr/>
          </a:p>
        </p:txBody>
      </p:sp>
      <p:sp>
        <p:nvSpPr>
          <p:cNvPr id="2324" name="Google Shape;2324;p44"/>
          <p:cNvSpPr txBox="1"/>
          <p:nvPr/>
        </p:nvSpPr>
        <p:spPr>
          <a:xfrm>
            <a:off x="2874963" y="2444750"/>
            <a:ext cx="10001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pkt0</a:t>
            </a:r>
            <a:endParaRPr/>
          </a:p>
        </p:txBody>
      </p:sp>
      <p:grpSp>
        <p:nvGrpSpPr>
          <p:cNvPr id="2325" name="Google Shape;2325;p44"/>
          <p:cNvGrpSpPr/>
          <p:nvPr/>
        </p:nvGrpSpPr>
        <p:grpSpPr>
          <a:xfrm>
            <a:off x="1414463" y="2232025"/>
            <a:ext cx="1471612" cy="512762"/>
            <a:chOff x="850" y="1159"/>
            <a:chExt cx="927" cy="323"/>
          </a:xfrm>
        </p:grpSpPr>
        <p:cxnSp>
          <p:nvCxnSpPr>
            <p:cNvPr id="2326" name="Google Shape;2326;p44"/>
            <p:cNvCxnSpPr/>
            <p:nvPr/>
          </p:nvCxnSpPr>
          <p:spPr>
            <a:xfrm>
              <a:off x="850" y="1257"/>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27" name="Google Shape;2327;p44"/>
            <p:cNvSpPr txBox="1"/>
            <p:nvPr/>
          </p:nvSpPr>
          <p:spPr>
            <a:xfrm>
              <a:off x="1100" y="1159"/>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328" name="Google Shape;2328;p44"/>
          <p:cNvGrpSpPr/>
          <p:nvPr/>
        </p:nvGrpSpPr>
        <p:grpSpPr>
          <a:xfrm>
            <a:off x="1408113" y="5246687"/>
            <a:ext cx="1471612" cy="487363"/>
            <a:chOff x="846" y="2253"/>
            <a:chExt cx="927" cy="307"/>
          </a:xfrm>
        </p:grpSpPr>
        <p:cxnSp>
          <p:nvCxnSpPr>
            <p:cNvPr id="2329" name="Google Shape;2329;p44"/>
            <p:cNvCxnSpPr/>
            <p:nvPr/>
          </p:nvCxnSpPr>
          <p:spPr>
            <a:xfrm>
              <a:off x="846" y="2335"/>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30" name="Google Shape;2330;p44"/>
            <p:cNvSpPr txBox="1"/>
            <p:nvPr/>
          </p:nvSpPr>
          <p:spPr>
            <a:xfrm>
              <a:off x="1097" y="2253"/>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331" name="Google Shape;2331;p44"/>
          <p:cNvGrpSpPr/>
          <p:nvPr/>
        </p:nvGrpSpPr>
        <p:grpSpPr>
          <a:xfrm>
            <a:off x="1408113" y="4849812"/>
            <a:ext cx="1471612" cy="471488"/>
            <a:chOff x="846" y="2003"/>
            <a:chExt cx="927" cy="297"/>
          </a:xfrm>
        </p:grpSpPr>
        <p:cxnSp>
          <p:nvCxnSpPr>
            <p:cNvPr id="2332" name="Google Shape;2332;p44"/>
            <p:cNvCxnSpPr/>
            <p:nvPr/>
          </p:nvCxnSpPr>
          <p:spPr>
            <a:xfrm flipH="1">
              <a:off x="846" y="2075"/>
              <a:ext cx="927" cy="225"/>
            </a:xfrm>
            <a:prstGeom prst="straightConnector1">
              <a:avLst/>
            </a:prstGeom>
            <a:noFill/>
            <a:ln cap="flat" cmpd="sng" w="28575">
              <a:solidFill>
                <a:srgbClr val="008000"/>
              </a:solidFill>
              <a:prstDash val="solid"/>
              <a:round/>
              <a:headEnd len="med" w="med" type="none"/>
              <a:tailEnd len="med" w="med" type="triangle"/>
            </a:ln>
          </p:spPr>
        </p:cxnSp>
        <p:sp>
          <p:nvSpPr>
            <p:cNvPr id="2333" name="Google Shape;2333;p44"/>
            <p:cNvSpPr txBox="1"/>
            <p:nvPr/>
          </p:nvSpPr>
          <p:spPr>
            <a:xfrm>
              <a:off x="1092" y="2003"/>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grpSp>
      <p:grpSp>
        <p:nvGrpSpPr>
          <p:cNvPr id="2334" name="Google Shape;2334;p44"/>
          <p:cNvGrpSpPr/>
          <p:nvPr/>
        </p:nvGrpSpPr>
        <p:grpSpPr>
          <a:xfrm>
            <a:off x="1400175" y="2732087"/>
            <a:ext cx="1471613" cy="455613"/>
            <a:chOff x="841" y="1474"/>
            <a:chExt cx="927" cy="287"/>
          </a:xfrm>
        </p:grpSpPr>
        <p:cxnSp>
          <p:nvCxnSpPr>
            <p:cNvPr id="2335" name="Google Shape;2335;p44"/>
            <p:cNvCxnSpPr/>
            <p:nvPr/>
          </p:nvCxnSpPr>
          <p:spPr>
            <a:xfrm flipH="1">
              <a:off x="841" y="153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336" name="Google Shape;2336;p44"/>
            <p:cNvSpPr txBox="1"/>
            <p:nvPr/>
          </p:nvSpPr>
          <p:spPr>
            <a:xfrm>
              <a:off x="1089" y="1474"/>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grpSp>
        <p:nvGrpSpPr>
          <p:cNvPr id="2337" name="Google Shape;2337;p44"/>
          <p:cNvGrpSpPr/>
          <p:nvPr/>
        </p:nvGrpSpPr>
        <p:grpSpPr>
          <a:xfrm>
            <a:off x="1393825" y="5702300"/>
            <a:ext cx="1471613" cy="461962"/>
            <a:chOff x="837" y="2540"/>
            <a:chExt cx="927" cy="291"/>
          </a:xfrm>
        </p:grpSpPr>
        <p:cxnSp>
          <p:nvCxnSpPr>
            <p:cNvPr id="2338" name="Google Shape;2338;p44"/>
            <p:cNvCxnSpPr/>
            <p:nvPr/>
          </p:nvCxnSpPr>
          <p:spPr>
            <a:xfrm flipH="1">
              <a:off x="837" y="260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339" name="Google Shape;2339;p44"/>
            <p:cNvSpPr txBox="1"/>
            <p:nvPr/>
          </p:nvSpPr>
          <p:spPr>
            <a:xfrm>
              <a:off x="1086" y="2540"/>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sp>
        <p:nvSpPr>
          <p:cNvPr id="2340" name="Google Shape;2340;p44"/>
          <p:cNvSpPr txBox="1"/>
          <p:nvPr/>
        </p:nvSpPr>
        <p:spPr>
          <a:xfrm>
            <a:off x="1192213" y="6415087"/>
            <a:ext cx="13938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(c) ACK loss</a:t>
            </a:r>
            <a:endParaRPr/>
          </a:p>
        </p:txBody>
      </p:sp>
      <p:grpSp>
        <p:nvGrpSpPr>
          <p:cNvPr id="2341" name="Google Shape;2341;p44"/>
          <p:cNvGrpSpPr/>
          <p:nvPr/>
        </p:nvGrpSpPr>
        <p:grpSpPr>
          <a:xfrm>
            <a:off x="1679575" y="3503612"/>
            <a:ext cx="1212850" cy="719138"/>
            <a:chOff x="1324" y="1931"/>
            <a:chExt cx="764" cy="453"/>
          </a:xfrm>
        </p:grpSpPr>
        <p:cxnSp>
          <p:nvCxnSpPr>
            <p:cNvPr id="2342" name="Google Shape;2342;p44"/>
            <p:cNvCxnSpPr/>
            <p:nvPr/>
          </p:nvCxnSpPr>
          <p:spPr>
            <a:xfrm flipH="1">
              <a:off x="1514" y="2031"/>
              <a:ext cx="574" cy="132"/>
            </a:xfrm>
            <a:prstGeom prst="straightConnector1">
              <a:avLst/>
            </a:prstGeom>
            <a:noFill/>
            <a:ln cap="flat" cmpd="sng" w="28575">
              <a:solidFill>
                <a:srgbClr val="008000"/>
              </a:solidFill>
              <a:prstDash val="solid"/>
              <a:round/>
              <a:headEnd len="med" w="med" type="none"/>
              <a:tailEnd len="med" w="med" type="triangle"/>
            </a:ln>
          </p:spPr>
        </p:cxnSp>
        <p:sp>
          <p:nvSpPr>
            <p:cNvPr id="2343" name="Google Shape;2343;p44"/>
            <p:cNvSpPr txBox="1"/>
            <p:nvPr/>
          </p:nvSpPr>
          <p:spPr>
            <a:xfrm>
              <a:off x="1456" y="1931"/>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sp>
          <p:nvSpPr>
            <p:cNvPr id="2344" name="Google Shape;2344;p44"/>
            <p:cNvSpPr txBox="1"/>
            <p:nvPr/>
          </p:nvSpPr>
          <p:spPr>
            <a:xfrm>
              <a:off x="1383" y="2040"/>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FF0000"/>
                  </a:solidFill>
                  <a:latin typeface="Tahoma"/>
                  <a:ea typeface="Tahoma"/>
                  <a:cs typeface="Tahoma"/>
                  <a:sym typeface="Tahoma"/>
                </a:rPr>
                <a:t>X</a:t>
              </a:r>
              <a:endParaRPr/>
            </a:p>
          </p:txBody>
        </p:sp>
        <p:sp>
          <p:nvSpPr>
            <p:cNvPr id="2345" name="Google Shape;2345;p44"/>
            <p:cNvSpPr txBox="1"/>
            <p:nvPr/>
          </p:nvSpPr>
          <p:spPr>
            <a:xfrm>
              <a:off x="1324" y="2172"/>
              <a:ext cx="32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FF0000"/>
                  </a:solidFill>
                  <a:latin typeface="Tahoma"/>
                  <a:ea typeface="Tahoma"/>
                  <a:cs typeface="Tahoma"/>
                  <a:sym typeface="Tahoma"/>
                </a:rPr>
                <a:t>loss</a:t>
              </a:r>
              <a:endParaRPr/>
            </a:p>
          </p:txBody>
        </p:sp>
      </p:grpSp>
      <p:grpSp>
        <p:nvGrpSpPr>
          <p:cNvPr id="2346" name="Google Shape;2346;p44"/>
          <p:cNvGrpSpPr/>
          <p:nvPr/>
        </p:nvGrpSpPr>
        <p:grpSpPr>
          <a:xfrm>
            <a:off x="1303338" y="3409950"/>
            <a:ext cx="122237" cy="1033462"/>
            <a:chOff x="3651" y="1878"/>
            <a:chExt cx="78" cy="963"/>
          </a:xfrm>
        </p:grpSpPr>
        <p:cxnSp>
          <p:nvCxnSpPr>
            <p:cNvPr id="2347" name="Google Shape;2347;p44"/>
            <p:cNvCxnSpPr/>
            <p:nvPr/>
          </p:nvCxnSpPr>
          <p:spPr>
            <a:xfrm>
              <a:off x="3729" y="1879"/>
              <a:ext cx="0" cy="962"/>
            </a:xfrm>
            <a:prstGeom prst="straightConnector1">
              <a:avLst/>
            </a:prstGeom>
            <a:noFill/>
            <a:ln cap="flat" cmpd="sng" w="28575">
              <a:solidFill>
                <a:schemeClr val="dk1"/>
              </a:solidFill>
              <a:prstDash val="solid"/>
              <a:round/>
              <a:headEnd len="med" w="med" type="none"/>
              <a:tailEnd len="med" w="med" type="none"/>
            </a:ln>
          </p:spPr>
        </p:cxnSp>
        <p:cxnSp>
          <p:nvCxnSpPr>
            <p:cNvPr id="2348" name="Google Shape;2348;p44"/>
            <p:cNvCxnSpPr/>
            <p:nvPr/>
          </p:nvCxnSpPr>
          <p:spPr>
            <a:xfrm rot="10800000">
              <a:off x="3651" y="1878"/>
              <a:ext cx="75" cy="0"/>
            </a:xfrm>
            <a:prstGeom prst="straightConnector1">
              <a:avLst/>
            </a:prstGeom>
            <a:noFill/>
            <a:ln cap="flat" cmpd="sng" w="28575">
              <a:solidFill>
                <a:schemeClr val="dk1"/>
              </a:solidFill>
              <a:prstDash val="solid"/>
              <a:round/>
              <a:headEnd len="med" w="med" type="none"/>
              <a:tailEnd len="med" w="med" type="none"/>
            </a:ln>
          </p:spPr>
        </p:cxnSp>
        <p:cxnSp>
          <p:nvCxnSpPr>
            <p:cNvPr id="2349" name="Google Shape;2349;p44"/>
            <p:cNvCxnSpPr/>
            <p:nvPr/>
          </p:nvCxnSpPr>
          <p:spPr>
            <a:xfrm rot="10800000">
              <a:off x="3651" y="2841"/>
              <a:ext cx="75" cy="0"/>
            </a:xfrm>
            <a:prstGeom prst="straightConnector1">
              <a:avLst/>
            </a:prstGeom>
            <a:noFill/>
            <a:ln cap="flat" cmpd="sng" w="28575">
              <a:solidFill>
                <a:schemeClr val="dk1"/>
              </a:solidFill>
              <a:prstDash val="solid"/>
              <a:round/>
              <a:headEnd len="med" w="med" type="none"/>
              <a:tailEnd len="med" w="med" type="none"/>
            </a:ln>
          </p:spPr>
        </p:cxnSp>
      </p:grpSp>
      <p:grpSp>
        <p:nvGrpSpPr>
          <p:cNvPr id="2350" name="Google Shape;2350;p44"/>
          <p:cNvGrpSpPr/>
          <p:nvPr/>
        </p:nvGrpSpPr>
        <p:grpSpPr>
          <a:xfrm>
            <a:off x="1431925" y="4398962"/>
            <a:ext cx="1471613" cy="504825"/>
            <a:chOff x="855" y="1710"/>
            <a:chExt cx="927" cy="318"/>
          </a:xfrm>
        </p:grpSpPr>
        <p:cxnSp>
          <p:nvCxnSpPr>
            <p:cNvPr id="2351" name="Google Shape;2351;p44"/>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52" name="Google Shape;2352;p44"/>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grpSp>
        <p:nvGrpSpPr>
          <p:cNvPr id="2353" name="Google Shape;2353;p44"/>
          <p:cNvGrpSpPr/>
          <p:nvPr/>
        </p:nvGrpSpPr>
        <p:grpSpPr>
          <a:xfrm>
            <a:off x="0" y="4022725"/>
            <a:ext cx="1377950" cy="731837"/>
            <a:chOff x="2802" y="2348"/>
            <a:chExt cx="868" cy="461"/>
          </a:xfrm>
        </p:grpSpPr>
        <p:pic>
          <p:nvPicPr>
            <p:cNvPr descr="alarm_clock_ringing" id="2354" name="Google Shape;2354;p44"/>
            <p:cNvPicPr preferRelativeResize="0"/>
            <p:nvPr/>
          </p:nvPicPr>
          <p:blipFill rotWithShape="1">
            <a:blip r:embed="rId4">
              <a:alphaModFix/>
            </a:blip>
            <a:srcRect b="0" l="0" r="0" t="0"/>
            <a:stretch/>
          </p:blipFill>
          <p:spPr>
            <a:xfrm>
              <a:off x="2846" y="2348"/>
              <a:ext cx="275" cy="303"/>
            </a:xfrm>
            <a:prstGeom prst="rect">
              <a:avLst/>
            </a:prstGeom>
            <a:noFill/>
            <a:ln>
              <a:noFill/>
            </a:ln>
          </p:spPr>
        </p:pic>
        <p:sp>
          <p:nvSpPr>
            <p:cNvPr id="2355" name="Google Shape;2355;p44"/>
            <p:cNvSpPr txBox="1"/>
            <p:nvPr/>
          </p:nvSpPr>
          <p:spPr>
            <a:xfrm>
              <a:off x="2802" y="2491"/>
              <a:ext cx="868" cy="318"/>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None/>
              </a:pPr>
              <a:r>
                <a:rPr i="0" lang="en-US" sz="1800">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None/>
              </a:pPr>
              <a:r>
                <a:rPr i="0" lang="en-US" sz="1800">
                  <a:solidFill>
                    <a:schemeClr val="dk1"/>
                  </a:solidFill>
                  <a:latin typeface="Tahoma"/>
                  <a:ea typeface="Tahoma"/>
                  <a:cs typeface="Tahoma"/>
                  <a:sym typeface="Tahoma"/>
                </a:rPr>
                <a:t>resend pkt1</a:t>
              </a:r>
              <a:endParaRPr/>
            </a:p>
          </p:txBody>
        </p:sp>
      </p:grpSp>
      <p:sp>
        <p:nvSpPr>
          <p:cNvPr id="2356" name="Google Shape;2356;p44"/>
          <p:cNvSpPr txBox="1"/>
          <p:nvPr/>
        </p:nvSpPr>
        <p:spPr>
          <a:xfrm>
            <a:off x="7594600" y="2992437"/>
            <a:ext cx="10001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pkt1</a:t>
            </a:r>
            <a:endParaRPr/>
          </a:p>
        </p:txBody>
      </p:sp>
      <p:sp>
        <p:nvSpPr>
          <p:cNvPr id="2357" name="Google Shape;2357;p44"/>
          <p:cNvSpPr txBox="1"/>
          <p:nvPr/>
        </p:nvSpPr>
        <p:spPr>
          <a:xfrm>
            <a:off x="7594600" y="3217862"/>
            <a:ext cx="11969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ack1</a:t>
            </a:r>
            <a:endParaRPr/>
          </a:p>
        </p:txBody>
      </p:sp>
      <p:sp>
        <p:nvSpPr>
          <p:cNvPr id="2358" name="Google Shape;2358;p44"/>
          <p:cNvSpPr txBox="1"/>
          <p:nvPr/>
        </p:nvSpPr>
        <p:spPr>
          <a:xfrm>
            <a:off x="7556500" y="4427537"/>
            <a:ext cx="1568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(detect duplicate)</a:t>
            </a:r>
            <a:endParaRPr/>
          </a:p>
        </p:txBody>
      </p:sp>
      <p:grpSp>
        <p:nvGrpSpPr>
          <p:cNvPr id="2359" name="Google Shape;2359;p44"/>
          <p:cNvGrpSpPr/>
          <p:nvPr/>
        </p:nvGrpSpPr>
        <p:grpSpPr>
          <a:xfrm>
            <a:off x="6126163" y="2765425"/>
            <a:ext cx="1471612" cy="504825"/>
            <a:chOff x="855" y="1710"/>
            <a:chExt cx="927" cy="318"/>
          </a:xfrm>
        </p:grpSpPr>
        <p:cxnSp>
          <p:nvCxnSpPr>
            <p:cNvPr id="2360" name="Google Shape;2360;p44"/>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61" name="Google Shape;2361;p44"/>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sp>
        <p:nvSpPr>
          <p:cNvPr id="2362" name="Google Shape;2362;p44"/>
          <p:cNvSpPr txBox="1"/>
          <p:nvPr/>
        </p:nvSpPr>
        <p:spPr>
          <a:xfrm>
            <a:off x="5138738" y="1384300"/>
            <a:ext cx="9366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0099"/>
                </a:solidFill>
                <a:latin typeface="Tahoma"/>
                <a:ea typeface="Tahoma"/>
                <a:cs typeface="Tahoma"/>
                <a:sym typeface="Tahoma"/>
              </a:rPr>
              <a:t>sender</a:t>
            </a:r>
            <a:endParaRPr/>
          </a:p>
        </p:txBody>
      </p:sp>
      <p:sp>
        <p:nvSpPr>
          <p:cNvPr id="2363" name="Google Shape;2363;p44"/>
          <p:cNvSpPr txBox="1"/>
          <p:nvPr/>
        </p:nvSpPr>
        <p:spPr>
          <a:xfrm>
            <a:off x="7578725" y="1379537"/>
            <a:ext cx="1071563"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8000"/>
                </a:solidFill>
                <a:latin typeface="Tahoma"/>
                <a:ea typeface="Tahoma"/>
                <a:cs typeface="Tahoma"/>
                <a:sym typeface="Tahoma"/>
              </a:rPr>
              <a:t>receiver</a:t>
            </a:r>
            <a:endParaRPr/>
          </a:p>
        </p:txBody>
      </p:sp>
      <p:sp>
        <p:nvSpPr>
          <p:cNvPr id="2364" name="Google Shape;2364;p44"/>
          <p:cNvSpPr txBox="1"/>
          <p:nvPr/>
        </p:nvSpPr>
        <p:spPr>
          <a:xfrm>
            <a:off x="7572375" y="4159250"/>
            <a:ext cx="100012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pkt1</a:t>
            </a:r>
            <a:endParaRPr/>
          </a:p>
        </p:txBody>
      </p:sp>
      <p:sp>
        <p:nvSpPr>
          <p:cNvPr id="2365" name="Google Shape;2365;p44"/>
          <p:cNvSpPr txBox="1"/>
          <p:nvPr/>
        </p:nvSpPr>
        <p:spPr>
          <a:xfrm>
            <a:off x="7585075" y="2317750"/>
            <a:ext cx="1196975"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ack0</a:t>
            </a:r>
            <a:endParaRPr/>
          </a:p>
        </p:txBody>
      </p:sp>
      <p:sp>
        <p:nvSpPr>
          <p:cNvPr id="2366" name="Google Shape;2366;p44"/>
          <p:cNvSpPr txBox="1"/>
          <p:nvPr/>
        </p:nvSpPr>
        <p:spPr>
          <a:xfrm>
            <a:off x="5067300" y="2566987"/>
            <a:ext cx="10223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ack0</a:t>
            </a:r>
            <a:endParaRPr/>
          </a:p>
        </p:txBody>
      </p:sp>
      <p:sp>
        <p:nvSpPr>
          <p:cNvPr id="2367" name="Google Shape;2367;p44"/>
          <p:cNvSpPr txBox="1"/>
          <p:nvPr/>
        </p:nvSpPr>
        <p:spPr>
          <a:xfrm>
            <a:off x="4911725" y="2786062"/>
            <a:ext cx="1174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pkt1</a:t>
            </a:r>
            <a:endParaRPr/>
          </a:p>
        </p:txBody>
      </p:sp>
      <p:sp>
        <p:nvSpPr>
          <p:cNvPr id="2368" name="Google Shape;2368;p44"/>
          <p:cNvSpPr txBox="1"/>
          <p:nvPr/>
        </p:nvSpPr>
        <p:spPr>
          <a:xfrm>
            <a:off x="4900613" y="1824037"/>
            <a:ext cx="1174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pkt0</a:t>
            </a:r>
            <a:endParaRPr/>
          </a:p>
        </p:txBody>
      </p:sp>
      <p:sp>
        <p:nvSpPr>
          <p:cNvPr id="2369" name="Google Shape;2369;p44"/>
          <p:cNvSpPr txBox="1"/>
          <p:nvPr/>
        </p:nvSpPr>
        <p:spPr>
          <a:xfrm>
            <a:off x="7577138" y="2106612"/>
            <a:ext cx="10001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pkt0</a:t>
            </a:r>
            <a:endParaRPr/>
          </a:p>
        </p:txBody>
      </p:sp>
      <p:grpSp>
        <p:nvGrpSpPr>
          <p:cNvPr id="2370" name="Google Shape;2370;p44"/>
          <p:cNvGrpSpPr/>
          <p:nvPr/>
        </p:nvGrpSpPr>
        <p:grpSpPr>
          <a:xfrm>
            <a:off x="6116638" y="1893887"/>
            <a:ext cx="1471612" cy="512763"/>
            <a:chOff x="850" y="1159"/>
            <a:chExt cx="927" cy="323"/>
          </a:xfrm>
        </p:grpSpPr>
        <p:cxnSp>
          <p:nvCxnSpPr>
            <p:cNvPr id="2371" name="Google Shape;2371;p44"/>
            <p:cNvCxnSpPr/>
            <p:nvPr/>
          </p:nvCxnSpPr>
          <p:spPr>
            <a:xfrm>
              <a:off x="850" y="1257"/>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72" name="Google Shape;2372;p44"/>
            <p:cNvSpPr txBox="1"/>
            <p:nvPr/>
          </p:nvSpPr>
          <p:spPr>
            <a:xfrm>
              <a:off x="1100" y="1159"/>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373" name="Google Shape;2373;p44"/>
          <p:cNvGrpSpPr/>
          <p:nvPr/>
        </p:nvGrpSpPr>
        <p:grpSpPr>
          <a:xfrm>
            <a:off x="6102350" y="2393950"/>
            <a:ext cx="1471613" cy="455612"/>
            <a:chOff x="841" y="1474"/>
            <a:chExt cx="927" cy="287"/>
          </a:xfrm>
        </p:grpSpPr>
        <p:cxnSp>
          <p:nvCxnSpPr>
            <p:cNvPr id="2374" name="Google Shape;2374;p44"/>
            <p:cNvCxnSpPr/>
            <p:nvPr/>
          </p:nvCxnSpPr>
          <p:spPr>
            <a:xfrm flipH="1">
              <a:off x="841" y="153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375" name="Google Shape;2375;p44"/>
            <p:cNvSpPr txBox="1"/>
            <p:nvPr/>
          </p:nvSpPr>
          <p:spPr>
            <a:xfrm>
              <a:off x="1089" y="1474"/>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sp>
        <p:nvSpPr>
          <p:cNvPr id="2376" name="Google Shape;2376;p44"/>
          <p:cNvSpPr txBox="1"/>
          <p:nvPr/>
        </p:nvSpPr>
        <p:spPr>
          <a:xfrm>
            <a:off x="4757738" y="6381750"/>
            <a:ext cx="3867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(d) premature timeout/ delayed ACK</a:t>
            </a:r>
            <a:endParaRPr/>
          </a:p>
        </p:txBody>
      </p:sp>
      <p:grpSp>
        <p:nvGrpSpPr>
          <p:cNvPr id="2377" name="Google Shape;2377;p44"/>
          <p:cNvGrpSpPr/>
          <p:nvPr/>
        </p:nvGrpSpPr>
        <p:grpSpPr>
          <a:xfrm>
            <a:off x="6005513" y="3071812"/>
            <a:ext cx="122237" cy="1033463"/>
            <a:chOff x="3651" y="1878"/>
            <a:chExt cx="78" cy="963"/>
          </a:xfrm>
        </p:grpSpPr>
        <p:cxnSp>
          <p:nvCxnSpPr>
            <p:cNvPr id="2378" name="Google Shape;2378;p44"/>
            <p:cNvCxnSpPr/>
            <p:nvPr/>
          </p:nvCxnSpPr>
          <p:spPr>
            <a:xfrm>
              <a:off x="3729" y="1879"/>
              <a:ext cx="0" cy="962"/>
            </a:xfrm>
            <a:prstGeom prst="straightConnector1">
              <a:avLst/>
            </a:prstGeom>
            <a:noFill/>
            <a:ln cap="flat" cmpd="sng" w="28575">
              <a:solidFill>
                <a:schemeClr val="dk1"/>
              </a:solidFill>
              <a:prstDash val="solid"/>
              <a:round/>
              <a:headEnd len="med" w="med" type="none"/>
              <a:tailEnd len="med" w="med" type="none"/>
            </a:ln>
          </p:spPr>
        </p:cxnSp>
        <p:cxnSp>
          <p:nvCxnSpPr>
            <p:cNvPr id="2379" name="Google Shape;2379;p44"/>
            <p:cNvCxnSpPr/>
            <p:nvPr/>
          </p:nvCxnSpPr>
          <p:spPr>
            <a:xfrm rot="10800000">
              <a:off x="3651" y="1878"/>
              <a:ext cx="75" cy="0"/>
            </a:xfrm>
            <a:prstGeom prst="straightConnector1">
              <a:avLst/>
            </a:prstGeom>
            <a:noFill/>
            <a:ln cap="flat" cmpd="sng" w="28575">
              <a:solidFill>
                <a:schemeClr val="dk1"/>
              </a:solidFill>
              <a:prstDash val="solid"/>
              <a:round/>
              <a:headEnd len="med" w="med" type="none"/>
              <a:tailEnd len="med" w="med" type="none"/>
            </a:ln>
          </p:spPr>
        </p:cxnSp>
        <p:cxnSp>
          <p:nvCxnSpPr>
            <p:cNvPr id="2380" name="Google Shape;2380;p44"/>
            <p:cNvCxnSpPr/>
            <p:nvPr/>
          </p:nvCxnSpPr>
          <p:spPr>
            <a:xfrm rot="10800000">
              <a:off x="3651" y="2841"/>
              <a:ext cx="75" cy="0"/>
            </a:xfrm>
            <a:prstGeom prst="straightConnector1">
              <a:avLst/>
            </a:prstGeom>
            <a:noFill/>
            <a:ln cap="flat" cmpd="sng" w="28575">
              <a:solidFill>
                <a:schemeClr val="dk1"/>
              </a:solidFill>
              <a:prstDash val="solid"/>
              <a:round/>
              <a:headEnd len="med" w="med" type="none"/>
              <a:tailEnd len="med" w="med" type="none"/>
            </a:ln>
          </p:spPr>
        </p:cxnSp>
      </p:grpSp>
      <p:grpSp>
        <p:nvGrpSpPr>
          <p:cNvPr id="2381" name="Google Shape;2381;p44"/>
          <p:cNvGrpSpPr/>
          <p:nvPr/>
        </p:nvGrpSpPr>
        <p:grpSpPr>
          <a:xfrm>
            <a:off x="6134100" y="4060825"/>
            <a:ext cx="1471613" cy="504825"/>
            <a:chOff x="855" y="1710"/>
            <a:chExt cx="927" cy="318"/>
          </a:xfrm>
        </p:grpSpPr>
        <p:cxnSp>
          <p:nvCxnSpPr>
            <p:cNvPr id="2382" name="Google Shape;2382;p44"/>
            <p:cNvCxnSpPr/>
            <p:nvPr/>
          </p:nvCxnSpPr>
          <p:spPr>
            <a:xfrm>
              <a:off x="855" y="1803"/>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83" name="Google Shape;2383;p44"/>
            <p:cNvSpPr txBox="1"/>
            <p:nvPr/>
          </p:nvSpPr>
          <p:spPr>
            <a:xfrm>
              <a:off x="1094" y="1710"/>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pkt1</a:t>
              </a:r>
              <a:endParaRPr/>
            </a:p>
          </p:txBody>
        </p:sp>
      </p:grpSp>
      <p:grpSp>
        <p:nvGrpSpPr>
          <p:cNvPr id="2384" name="Google Shape;2384;p44"/>
          <p:cNvGrpSpPr/>
          <p:nvPr/>
        </p:nvGrpSpPr>
        <p:grpSpPr>
          <a:xfrm>
            <a:off x="4702175" y="3684587"/>
            <a:ext cx="1377950" cy="731838"/>
            <a:chOff x="2802" y="2348"/>
            <a:chExt cx="868" cy="461"/>
          </a:xfrm>
        </p:grpSpPr>
        <p:pic>
          <p:nvPicPr>
            <p:cNvPr descr="alarm_clock_ringing" id="2385" name="Google Shape;2385;p44"/>
            <p:cNvPicPr preferRelativeResize="0"/>
            <p:nvPr/>
          </p:nvPicPr>
          <p:blipFill rotWithShape="1">
            <a:blip r:embed="rId4">
              <a:alphaModFix/>
            </a:blip>
            <a:srcRect b="0" l="0" r="0" t="0"/>
            <a:stretch/>
          </p:blipFill>
          <p:spPr>
            <a:xfrm>
              <a:off x="2846" y="2348"/>
              <a:ext cx="275" cy="303"/>
            </a:xfrm>
            <a:prstGeom prst="rect">
              <a:avLst/>
            </a:prstGeom>
            <a:noFill/>
            <a:ln>
              <a:noFill/>
            </a:ln>
          </p:spPr>
        </p:pic>
        <p:sp>
          <p:nvSpPr>
            <p:cNvPr id="2386" name="Google Shape;2386;p44"/>
            <p:cNvSpPr txBox="1"/>
            <p:nvPr/>
          </p:nvSpPr>
          <p:spPr>
            <a:xfrm>
              <a:off x="2802" y="2491"/>
              <a:ext cx="868" cy="318"/>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None/>
              </a:pPr>
              <a:r>
                <a:rPr i="0" lang="en-US" sz="1800">
                  <a:solidFill>
                    <a:srgbClr val="FF0000"/>
                  </a:solidFill>
                  <a:latin typeface="Tahoma"/>
                  <a:ea typeface="Tahoma"/>
                  <a:cs typeface="Tahoma"/>
                  <a:sym typeface="Tahoma"/>
                </a:rPr>
                <a:t>timeout</a:t>
              </a:r>
              <a:endParaRPr/>
            </a:p>
            <a:p>
              <a:pPr indent="0" lvl="0" marL="0" marR="0" rtl="0" algn="r">
                <a:lnSpc>
                  <a:spcPct val="75000"/>
                </a:lnSpc>
                <a:spcBef>
                  <a:spcPts val="0"/>
                </a:spcBef>
                <a:spcAft>
                  <a:spcPts val="0"/>
                </a:spcAft>
                <a:buNone/>
              </a:pPr>
              <a:r>
                <a:rPr i="0" lang="en-US" sz="1800">
                  <a:solidFill>
                    <a:schemeClr val="dk1"/>
                  </a:solidFill>
                  <a:latin typeface="Tahoma"/>
                  <a:ea typeface="Tahoma"/>
                  <a:cs typeface="Tahoma"/>
                  <a:sym typeface="Tahoma"/>
                </a:rPr>
                <a:t>resend pkt1</a:t>
              </a:r>
              <a:endParaRPr/>
            </a:p>
          </p:txBody>
        </p:sp>
      </p:grpSp>
      <p:grpSp>
        <p:nvGrpSpPr>
          <p:cNvPr id="2387" name="Google Shape;2387;p44"/>
          <p:cNvGrpSpPr/>
          <p:nvPr/>
        </p:nvGrpSpPr>
        <p:grpSpPr>
          <a:xfrm>
            <a:off x="6523038" y="3324225"/>
            <a:ext cx="1071562" cy="752475"/>
            <a:chOff x="4081" y="1705"/>
            <a:chExt cx="703" cy="453"/>
          </a:xfrm>
        </p:grpSpPr>
        <p:cxnSp>
          <p:nvCxnSpPr>
            <p:cNvPr id="2388" name="Google Shape;2388;p44"/>
            <p:cNvCxnSpPr/>
            <p:nvPr/>
          </p:nvCxnSpPr>
          <p:spPr>
            <a:xfrm flipH="1">
              <a:off x="4343" y="1705"/>
              <a:ext cx="441" cy="329"/>
            </a:xfrm>
            <a:prstGeom prst="straightConnector1">
              <a:avLst/>
            </a:prstGeom>
            <a:noFill/>
            <a:ln cap="flat" cmpd="sng" w="28575">
              <a:solidFill>
                <a:srgbClr val="008000"/>
              </a:solidFill>
              <a:prstDash val="solid"/>
              <a:round/>
              <a:headEnd len="med" w="med" type="none"/>
              <a:tailEnd len="med" w="med" type="none"/>
            </a:ln>
          </p:spPr>
        </p:cxnSp>
        <p:sp>
          <p:nvSpPr>
            <p:cNvPr id="2389" name="Google Shape;2389;p44"/>
            <p:cNvSpPr txBox="1"/>
            <p:nvPr/>
          </p:nvSpPr>
          <p:spPr>
            <a:xfrm>
              <a:off x="4081" y="1794"/>
              <a:ext cx="435" cy="2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cxnSp>
          <p:nvCxnSpPr>
            <p:cNvPr id="2390" name="Google Shape;2390;p44"/>
            <p:cNvCxnSpPr/>
            <p:nvPr/>
          </p:nvCxnSpPr>
          <p:spPr>
            <a:xfrm flipH="1">
              <a:off x="4186" y="2047"/>
              <a:ext cx="146" cy="111"/>
            </a:xfrm>
            <a:prstGeom prst="straightConnector1">
              <a:avLst/>
            </a:prstGeom>
            <a:noFill/>
            <a:ln cap="flat" cmpd="sng" w="28575">
              <a:solidFill>
                <a:srgbClr val="008000"/>
              </a:solidFill>
              <a:prstDash val="dot"/>
              <a:round/>
              <a:headEnd len="med" w="med" type="none"/>
              <a:tailEnd len="med" w="med" type="none"/>
            </a:ln>
          </p:spPr>
        </p:cxnSp>
      </p:grpSp>
      <p:cxnSp>
        <p:nvCxnSpPr>
          <p:cNvPr id="2391" name="Google Shape;2391;p44"/>
          <p:cNvCxnSpPr/>
          <p:nvPr/>
        </p:nvCxnSpPr>
        <p:spPr>
          <a:xfrm flipH="1">
            <a:off x="6024563" y="3868737"/>
            <a:ext cx="909637" cy="739775"/>
          </a:xfrm>
          <a:prstGeom prst="straightConnector1">
            <a:avLst/>
          </a:prstGeom>
          <a:noFill/>
          <a:ln cap="flat" cmpd="sng" w="28575">
            <a:solidFill>
              <a:srgbClr val="008000"/>
            </a:solidFill>
            <a:prstDash val="solid"/>
            <a:round/>
            <a:headEnd len="med" w="med" type="none"/>
            <a:tailEnd len="med" w="med" type="triangle"/>
          </a:ln>
        </p:spPr>
      </p:cxnSp>
      <p:grpSp>
        <p:nvGrpSpPr>
          <p:cNvPr id="2392" name="Google Shape;2392;p44"/>
          <p:cNvGrpSpPr/>
          <p:nvPr/>
        </p:nvGrpSpPr>
        <p:grpSpPr>
          <a:xfrm>
            <a:off x="4892675" y="4356100"/>
            <a:ext cx="4227513" cy="1752600"/>
            <a:chOff x="3082" y="2355"/>
            <a:chExt cx="2663" cy="1104"/>
          </a:xfrm>
        </p:grpSpPr>
        <p:sp>
          <p:nvSpPr>
            <p:cNvPr id="2393" name="Google Shape;2393;p44"/>
            <p:cNvSpPr txBox="1"/>
            <p:nvPr/>
          </p:nvSpPr>
          <p:spPr>
            <a:xfrm>
              <a:off x="4790" y="2491"/>
              <a:ext cx="75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ack1</a:t>
              </a:r>
              <a:endParaRPr/>
            </a:p>
          </p:txBody>
        </p:sp>
        <p:sp>
          <p:nvSpPr>
            <p:cNvPr id="2394" name="Google Shape;2394;p44"/>
            <p:cNvSpPr txBox="1"/>
            <p:nvPr/>
          </p:nvSpPr>
          <p:spPr>
            <a:xfrm>
              <a:off x="3082" y="2842"/>
              <a:ext cx="74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pkt0</a:t>
              </a:r>
              <a:endParaRPr/>
            </a:p>
          </p:txBody>
        </p:sp>
        <p:sp>
          <p:nvSpPr>
            <p:cNvPr id="2395" name="Google Shape;2395;p44"/>
            <p:cNvSpPr txBox="1"/>
            <p:nvPr/>
          </p:nvSpPr>
          <p:spPr>
            <a:xfrm>
              <a:off x="3155" y="2703"/>
              <a:ext cx="64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ack1</a:t>
              </a:r>
              <a:endParaRPr/>
            </a:p>
          </p:txBody>
        </p:sp>
        <p:grpSp>
          <p:nvGrpSpPr>
            <p:cNvPr id="2396" name="Google Shape;2396;p44"/>
            <p:cNvGrpSpPr/>
            <p:nvPr/>
          </p:nvGrpSpPr>
          <p:grpSpPr>
            <a:xfrm>
              <a:off x="3843" y="2895"/>
              <a:ext cx="927" cy="247"/>
              <a:chOff x="3849" y="2883"/>
              <a:chExt cx="927" cy="247"/>
            </a:xfrm>
          </p:grpSpPr>
          <p:cxnSp>
            <p:nvCxnSpPr>
              <p:cNvPr id="2397" name="Google Shape;2397;p44"/>
              <p:cNvCxnSpPr/>
              <p:nvPr/>
            </p:nvCxnSpPr>
            <p:spPr>
              <a:xfrm>
                <a:off x="3849" y="2905"/>
                <a:ext cx="927" cy="225"/>
              </a:xfrm>
              <a:prstGeom prst="straightConnector1">
                <a:avLst/>
              </a:prstGeom>
              <a:noFill/>
              <a:ln cap="flat" cmpd="sng" w="28575">
                <a:solidFill>
                  <a:srgbClr val="000099"/>
                </a:solidFill>
                <a:prstDash val="solid"/>
                <a:round/>
                <a:headEnd len="med" w="med" type="none"/>
                <a:tailEnd len="med" w="med" type="triangle"/>
              </a:ln>
            </p:spPr>
          </p:cxnSp>
          <p:sp>
            <p:nvSpPr>
              <p:cNvPr id="2398" name="Google Shape;2398;p44"/>
              <p:cNvSpPr txBox="1"/>
              <p:nvPr/>
            </p:nvSpPr>
            <p:spPr>
              <a:xfrm>
                <a:off x="4334" y="2883"/>
                <a:ext cx="358"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399" name="Google Shape;2399;p44"/>
            <p:cNvGrpSpPr/>
            <p:nvPr/>
          </p:nvGrpSpPr>
          <p:grpSpPr>
            <a:xfrm>
              <a:off x="3873" y="2603"/>
              <a:ext cx="927" cy="261"/>
              <a:chOff x="2229" y="3431"/>
              <a:chExt cx="927" cy="261"/>
            </a:xfrm>
          </p:grpSpPr>
          <p:cxnSp>
            <p:nvCxnSpPr>
              <p:cNvPr id="2400" name="Google Shape;2400;p44"/>
              <p:cNvCxnSpPr/>
              <p:nvPr/>
            </p:nvCxnSpPr>
            <p:spPr>
              <a:xfrm flipH="1">
                <a:off x="2229" y="3467"/>
                <a:ext cx="927" cy="225"/>
              </a:xfrm>
              <a:prstGeom prst="straightConnector1">
                <a:avLst/>
              </a:prstGeom>
              <a:noFill/>
              <a:ln cap="flat" cmpd="sng" w="28575">
                <a:solidFill>
                  <a:srgbClr val="008000"/>
                </a:solidFill>
                <a:prstDash val="solid"/>
                <a:round/>
                <a:headEnd len="med" w="med" type="none"/>
                <a:tailEnd len="med" w="med" type="triangle"/>
              </a:ln>
            </p:spPr>
          </p:cxnSp>
          <p:sp>
            <p:nvSpPr>
              <p:cNvPr id="2401" name="Google Shape;2401;p44"/>
              <p:cNvSpPr txBox="1"/>
              <p:nvPr/>
            </p:nvSpPr>
            <p:spPr>
              <a:xfrm>
                <a:off x="2283" y="3431"/>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ack1</a:t>
                </a:r>
                <a:endParaRPr/>
              </a:p>
            </p:txBody>
          </p:sp>
        </p:grpSp>
        <p:grpSp>
          <p:nvGrpSpPr>
            <p:cNvPr id="2402" name="Google Shape;2402;p44"/>
            <p:cNvGrpSpPr/>
            <p:nvPr/>
          </p:nvGrpSpPr>
          <p:grpSpPr>
            <a:xfrm>
              <a:off x="3840" y="3110"/>
              <a:ext cx="927" cy="291"/>
              <a:chOff x="837" y="2540"/>
              <a:chExt cx="927" cy="291"/>
            </a:xfrm>
          </p:grpSpPr>
          <p:cxnSp>
            <p:nvCxnSpPr>
              <p:cNvPr id="2403" name="Google Shape;2403;p44"/>
              <p:cNvCxnSpPr/>
              <p:nvPr/>
            </p:nvCxnSpPr>
            <p:spPr>
              <a:xfrm flipH="1">
                <a:off x="837" y="2606"/>
                <a:ext cx="927" cy="225"/>
              </a:xfrm>
              <a:prstGeom prst="straightConnector1">
                <a:avLst/>
              </a:prstGeom>
              <a:noFill/>
              <a:ln cap="flat" cmpd="sng" w="28575">
                <a:solidFill>
                  <a:srgbClr val="008000"/>
                </a:solidFill>
                <a:prstDash val="solid"/>
                <a:round/>
                <a:headEnd len="med" w="med" type="none"/>
                <a:tailEnd len="med" w="med" type="triangle"/>
              </a:ln>
            </p:spPr>
          </p:cxnSp>
          <p:sp>
            <p:nvSpPr>
              <p:cNvPr id="2404" name="Google Shape;2404;p44"/>
              <p:cNvSpPr txBox="1"/>
              <p:nvPr/>
            </p:nvSpPr>
            <p:spPr>
              <a:xfrm>
                <a:off x="1086" y="2540"/>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grpSp>
          <p:nvGrpSpPr>
            <p:cNvPr id="2405" name="Google Shape;2405;p44"/>
            <p:cNvGrpSpPr/>
            <p:nvPr/>
          </p:nvGrpSpPr>
          <p:grpSpPr>
            <a:xfrm>
              <a:off x="3121" y="2355"/>
              <a:ext cx="740" cy="375"/>
              <a:chOff x="2839" y="3285"/>
              <a:chExt cx="740" cy="375"/>
            </a:xfrm>
          </p:grpSpPr>
          <p:sp>
            <p:nvSpPr>
              <p:cNvPr id="2406" name="Google Shape;2406;p44"/>
              <p:cNvSpPr txBox="1"/>
              <p:nvPr/>
            </p:nvSpPr>
            <p:spPr>
              <a:xfrm>
                <a:off x="2839" y="3429"/>
                <a:ext cx="74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pkt0</a:t>
                </a:r>
                <a:endParaRPr/>
              </a:p>
            </p:txBody>
          </p:sp>
          <p:sp>
            <p:nvSpPr>
              <p:cNvPr id="2407" name="Google Shape;2407;p44"/>
              <p:cNvSpPr txBox="1"/>
              <p:nvPr/>
            </p:nvSpPr>
            <p:spPr>
              <a:xfrm>
                <a:off x="2916" y="3285"/>
                <a:ext cx="64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ack1</a:t>
                </a:r>
                <a:endParaRPr/>
              </a:p>
            </p:txBody>
          </p:sp>
        </p:grpSp>
        <p:grpSp>
          <p:nvGrpSpPr>
            <p:cNvPr id="2408" name="Google Shape;2408;p44"/>
            <p:cNvGrpSpPr/>
            <p:nvPr/>
          </p:nvGrpSpPr>
          <p:grpSpPr>
            <a:xfrm>
              <a:off x="3817" y="2418"/>
              <a:ext cx="975" cy="359"/>
              <a:chOff x="850" y="1159"/>
              <a:chExt cx="927" cy="323"/>
            </a:xfrm>
          </p:grpSpPr>
          <p:cxnSp>
            <p:nvCxnSpPr>
              <p:cNvPr id="2409" name="Google Shape;2409;p44"/>
              <p:cNvCxnSpPr/>
              <p:nvPr/>
            </p:nvCxnSpPr>
            <p:spPr>
              <a:xfrm>
                <a:off x="850" y="1257"/>
                <a:ext cx="927" cy="225"/>
              </a:xfrm>
              <a:prstGeom prst="straightConnector1">
                <a:avLst/>
              </a:prstGeom>
              <a:noFill/>
              <a:ln cap="flat" cmpd="sng" w="28575">
                <a:solidFill>
                  <a:srgbClr val="000099"/>
                </a:solidFill>
                <a:prstDash val="solid"/>
                <a:round/>
                <a:headEnd len="med" w="med" type="none"/>
                <a:tailEnd len="med" w="med" type="triangle"/>
              </a:ln>
            </p:spPr>
          </p:cxnSp>
          <p:sp>
            <p:nvSpPr>
              <p:cNvPr id="2410" name="Google Shape;2410;p44"/>
              <p:cNvSpPr txBox="1"/>
              <p:nvPr/>
            </p:nvSpPr>
            <p:spPr>
              <a:xfrm>
                <a:off x="1109" y="1159"/>
                <a:ext cx="340" cy="1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99"/>
                    </a:solidFill>
                    <a:latin typeface="Arial"/>
                    <a:ea typeface="Arial"/>
                    <a:cs typeface="Arial"/>
                    <a:sym typeface="Arial"/>
                  </a:rPr>
                  <a:t>pkt0</a:t>
                </a:r>
                <a:endParaRPr/>
              </a:p>
            </p:txBody>
          </p:sp>
        </p:grpSp>
        <p:grpSp>
          <p:nvGrpSpPr>
            <p:cNvPr id="2411" name="Google Shape;2411;p44"/>
            <p:cNvGrpSpPr/>
            <p:nvPr/>
          </p:nvGrpSpPr>
          <p:grpSpPr>
            <a:xfrm>
              <a:off x="4782" y="2661"/>
              <a:ext cx="754" cy="354"/>
              <a:chOff x="4776" y="2967"/>
              <a:chExt cx="754" cy="354"/>
            </a:xfrm>
          </p:grpSpPr>
          <p:sp>
            <p:nvSpPr>
              <p:cNvPr id="2412" name="Google Shape;2412;p44"/>
              <p:cNvSpPr txBox="1"/>
              <p:nvPr/>
            </p:nvSpPr>
            <p:spPr>
              <a:xfrm>
                <a:off x="4780" y="2967"/>
                <a:ext cx="63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pkt0</a:t>
                </a:r>
                <a:endParaRPr/>
              </a:p>
            </p:txBody>
          </p:sp>
          <p:sp>
            <p:nvSpPr>
              <p:cNvPr id="2413" name="Google Shape;2413;p44"/>
              <p:cNvSpPr txBox="1"/>
              <p:nvPr/>
            </p:nvSpPr>
            <p:spPr>
              <a:xfrm>
                <a:off x="4776" y="3090"/>
                <a:ext cx="75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ack0</a:t>
                </a:r>
                <a:endParaRPr/>
              </a:p>
            </p:txBody>
          </p:sp>
        </p:grpSp>
        <p:grpSp>
          <p:nvGrpSpPr>
            <p:cNvPr id="2414" name="Google Shape;2414;p44"/>
            <p:cNvGrpSpPr/>
            <p:nvPr/>
          </p:nvGrpSpPr>
          <p:grpSpPr>
            <a:xfrm>
              <a:off x="3840" y="2756"/>
              <a:ext cx="927" cy="309"/>
              <a:chOff x="3792" y="2738"/>
              <a:chExt cx="927" cy="309"/>
            </a:xfrm>
          </p:grpSpPr>
          <p:cxnSp>
            <p:nvCxnSpPr>
              <p:cNvPr id="2415" name="Google Shape;2415;p44"/>
              <p:cNvCxnSpPr/>
              <p:nvPr/>
            </p:nvCxnSpPr>
            <p:spPr>
              <a:xfrm flipH="1">
                <a:off x="3792" y="2822"/>
                <a:ext cx="927" cy="225"/>
              </a:xfrm>
              <a:prstGeom prst="straightConnector1">
                <a:avLst/>
              </a:prstGeom>
              <a:noFill/>
              <a:ln cap="flat" cmpd="sng" w="28575">
                <a:solidFill>
                  <a:srgbClr val="008000"/>
                </a:solidFill>
                <a:prstDash val="solid"/>
                <a:round/>
                <a:headEnd len="med" w="med" type="none"/>
                <a:tailEnd len="med" w="med" type="triangle"/>
              </a:ln>
            </p:spPr>
          </p:cxnSp>
          <p:sp>
            <p:nvSpPr>
              <p:cNvPr id="2416" name="Google Shape;2416;p44"/>
              <p:cNvSpPr txBox="1"/>
              <p:nvPr/>
            </p:nvSpPr>
            <p:spPr>
              <a:xfrm>
                <a:off x="4089" y="2738"/>
                <a:ext cx="386"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8000"/>
                    </a:solidFill>
                    <a:latin typeface="Arial"/>
                    <a:ea typeface="Arial"/>
                    <a:cs typeface="Arial"/>
                    <a:sym typeface="Arial"/>
                  </a:rPr>
                  <a:t>ack0</a:t>
                </a:r>
                <a:endParaRPr/>
              </a:p>
            </p:txBody>
          </p:sp>
        </p:grpSp>
        <p:grpSp>
          <p:nvGrpSpPr>
            <p:cNvPr id="2417" name="Google Shape;2417;p44"/>
            <p:cNvGrpSpPr/>
            <p:nvPr/>
          </p:nvGrpSpPr>
          <p:grpSpPr>
            <a:xfrm>
              <a:off x="4757" y="2967"/>
              <a:ext cx="988" cy="492"/>
              <a:chOff x="4757" y="2967"/>
              <a:chExt cx="988" cy="492"/>
            </a:xfrm>
          </p:grpSpPr>
          <p:sp>
            <p:nvSpPr>
              <p:cNvPr id="2418" name="Google Shape;2418;p44"/>
              <p:cNvSpPr txBox="1"/>
              <p:nvPr/>
            </p:nvSpPr>
            <p:spPr>
              <a:xfrm>
                <a:off x="4780" y="2967"/>
                <a:ext cx="63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rcv pkt0</a:t>
                </a:r>
                <a:endParaRPr/>
              </a:p>
            </p:txBody>
          </p:sp>
          <p:sp>
            <p:nvSpPr>
              <p:cNvPr id="2419" name="Google Shape;2419;p44"/>
              <p:cNvSpPr txBox="1"/>
              <p:nvPr/>
            </p:nvSpPr>
            <p:spPr>
              <a:xfrm>
                <a:off x="4782" y="3228"/>
                <a:ext cx="75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send ack0</a:t>
                </a:r>
                <a:endParaRPr/>
              </a:p>
            </p:txBody>
          </p:sp>
          <p:sp>
            <p:nvSpPr>
              <p:cNvPr id="2420" name="Google Shape;2420;p44"/>
              <p:cNvSpPr txBox="1"/>
              <p:nvPr/>
            </p:nvSpPr>
            <p:spPr>
              <a:xfrm>
                <a:off x="4757" y="3128"/>
                <a:ext cx="98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(detect duplicate)</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3"/>
                                        </p:tgtEl>
                                        <p:attrNameLst>
                                          <p:attrName>style.visibility</p:attrName>
                                        </p:attrNameLst>
                                      </p:cBhvr>
                                      <p:to>
                                        <p:strVal val="visible"/>
                                      </p:to>
                                    </p:set>
                                    <p:animEffect filter="fade" transition="in">
                                      <p:cBhvr>
                                        <p:cTn dur="500"/>
                                        <p:tgtEl>
                                          <p:spTgt spid="23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500"/>
                                        <p:tgtEl>
                                          <p:spTgt spid="2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500"/>
                                        <p:tgtEl>
                                          <p:spTgt spid="2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500"/>
                                        <p:tgtEl>
                                          <p:spTgt spid="23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4">
                                            <p:txEl>
                                              <p:pRg end="0" st="0"/>
                                            </p:txEl>
                                          </p:spTgt>
                                        </p:tgtEl>
                                        <p:attrNameLst>
                                          <p:attrName>style.visibility</p:attrName>
                                        </p:attrNameLst>
                                      </p:cBhvr>
                                      <p:to>
                                        <p:strVal val="visible"/>
                                      </p:to>
                                    </p:set>
                                    <p:animEffect filter="fade" transition="in">
                                      <p:cBhvr>
                                        <p:cTn dur="500"/>
                                        <p:tgtEl>
                                          <p:spTgt spid="2324">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500"/>
                                        <p:tgtEl>
                                          <p:spTgt spid="23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34"/>
                                        </p:tgtEl>
                                        <p:attrNameLst>
                                          <p:attrName>style.visibility</p:attrName>
                                        </p:attrNameLst>
                                      </p:cBhvr>
                                      <p:to>
                                        <p:strVal val="visible"/>
                                      </p:to>
                                    </p:set>
                                    <p:animEffect filter="fade" transition="in">
                                      <p:cBhvr>
                                        <p:cTn dur="500"/>
                                        <p:tgtEl>
                                          <p:spTgt spid="233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500"/>
                                        <p:tgtEl>
                                          <p:spTgt spid="23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500"/>
                                        <p:tgtEl>
                                          <p:spTgt spid="232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09"/>
                                        </p:tgtEl>
                                        <p:attrNameLst>
                                          <p:attrName>style.visibility</p:attrName>
                                        </p:attrNameLst>
                                      </p:cBhvr>
                                      <p:to>
                                        <p:strVal val="visible"/>
                                      </p:to>
                                    </p:set>
                                    <p:animEffect filter="fade" transition="in">
                                      <p:cBhvr>
                                        <p:cTn dur="500"/>
                                        <p:tgtEl>
                                          <p:spTgt spid="230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06">
                                            <p:txEl>
                                              <p:pRg end="0" st="0"/>
                                            </p:txEl>
                                          </p:spTgt>
                                        </p:tgtEl>
                                        <p:attrNameLst>
                                          <p:attrName>style.visibility</p:attrName>
                                        </p:attrNameLst>
                                      </p:cBhvr>
                                      <p:to>
                                        <p:strVal val="visible"/>
                                      </p:to>
                                    </p:set>
                                    <p:animEffect filter="fade" transition="in">
                                      <p:cBhvr>
                                        <p:cTn dur="500"/>
                                        <p:tgtEl>
                                          <p:spTgt spid="2306">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07"/>
                                        </p:tgtEl>
                                        <p:attrNameLst>
                                          <p:attrName>style.visibility</p:attrName>
                                        </p:attrNameLst>
                                      </p:cBhvr>
                                      <p:to>
                                        <p:strVal val="visible"/>
                                      </p:to>
                                    </p:set>
                                    <p:animEffect filter="fade" transition="in">
                                      <p:cBhvr>
                                        <p:cTn dur="500"/>
                                        <p:tgtEl>
                                          <p:spTgt spid="230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41"/>
                                        </p:tgtEl>
                                        <p:attrNameLst>
                                          <p:attrName>style.visibility</p:attrName>
                                        </p:attrNameLst>
                                      </p:cBhvr>
                                      <p:to>
                                        <p:strVal val="visible"/>
                                      </p:to>
                                    </p:set>
                                    <p:animEffect filter="fade" transition="in">
                                      <p:cBhvr>
                                        <p:cTn dur="500"/>
                                        <p:tgtEl>
                                          <p:spTgt spid="2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1000"/>
                                        <p:tgtEl>
                                          <p:spTgt spid="23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500"/>
                                        <p:tgtEl>
                                          <p:spTgt spid="2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500"/>
                                        <p:tgtEl>
                                          <p:spTgt spid="23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4">
                                            <p:txEl>
                                              <p:pRg end="0" st="0"/>
                                            </p:txEl>
                                          </p:spTgt>
                                        </p:tgtEl>
                                        <p:attrNameLst>
                                          <p:attrName>style.visibility</p:attrName>
                                        </p:attrNameLst>
                                      </p:cBhvr>
                                      <p:to>
                                        <p:strVal val="visible"/>
                                      </p:to>
                                    </p:set>
                                    <p:animEffect filter="fade" transition="in">
                                      <p:cBhvr>
                                        <p:cTn dur="500"/>
                                        <p:tgtEl>
                                          <p:spTgt spid="23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8"/>
                                        </p:tgtEl>
                                        <p:attrNameLst>
                                          <p:attrName>style.visibility</p:attrName>
                                        </p:attrNameLst>
                                      </p:cBhvr>
                                      <p:to>
                                        <p:strVal val="visible"/>
                                      </p:to>
                                    </p:set>
                                    <p:animEffect filter="fade" transition="in">
                                      <p:cBhvr>
                                        <p:cTn dur="500"/>
                                        <p:tgtEl>
                                          <p:spTgt spid="23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500"/>
                                        <p:tgtEl>
                                          <p:spTgt spid="23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31"/>
                                        </p:tgtEl>
                                        <p:attrNameLst>
                                          <p:attrName>style.visibility</p:attrName>
                                        </p:attrNameLst>
                                      </p:cBhvr>
                                      <p:to>
                                        <p:strVal val="visible"/>
                                      </p:to>
                                    </p:set>
                                    <p:animEffect filter="fade" transition="in">
                                      <p:cBhvr>
                                        <p:cTn dur="500"/>
                                        <p:tgtEl>
                                          <p:spTgt spid="23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500"/>
                                        <p:tgtEl>
                                          <p:spTgt spid="232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500"/>
                                        <p:tgtEl>
                                          <p:spTgt spid="23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500"/>
                                        <p:tgtEl>
                                          <p:spTgt spid="232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15"/>
                                        </p:tgtEl>
                                        <p:attrNameLst>
                                          <p:attrName>style.visibility</p:attrName>
                                        </p:attrNameLst>
                                      </p:cBhvr>
                                      <p:to>
                                        <p:strVal val="visible"/>
                                      </p:to>
                                    </p:set>
                                    <p:animEffect filter="fade" transition="in">
                                      <p:cBhvr>
                                        <p:cTn dur="500"/>
                                        <p:tgtEl>
                                          <p:spTgt spid="231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18">
                                            <p:txEl>
                                              <p:pRg end="0" st="0"/>
                                            </p:txEl>
                                          </p:spTgt>
                                        </p:tgtEl>
                                        <p:attrNameLst>
                                          <p:attrName>style.visibility</p:attrName>
                                        </p:attrNameLst>
                                      </p:cBhvr>
                                      <p:to>
                                        <p:strVal val="visible"/>
                                      </p:to>
                                    </p:set>
                                    <p:animEffect filter="fade" transition="in">
                                      <p:cBhvr>
                                        <p:cTn dur="500"/>
                                        <p:tgtEl>
                                          <p:spTgt spid="2318">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500"/>
                                        <p:tgtEl>
                                          <p:spTgt spid="2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500"/>
                                        <p:tgtEl>
                                          <p:spTgt spid="2302"/>
                                        </p:tgtEl>
                                      </p:cBhvr>
                                    </p:animEffect>
                                  </p:childTnLst>
                                </p:cTn>
                              </p:par>
                              <p:par>
                                <p:cTn fill="hold" nodeType="with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500"/>
                                        <p:tgtEl>
                                          <p:spTgt spid="2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8"/>
                                        </p:tgtEl>
                                        <p:attrNameLst>
                                          <p:attrName>style.visibility</p:attrName>
                                        </p:attrNameLst>
                                      </p:cBhvr>
                                      <p:to>
                                        <p:strVal val="visible"/>
                                      </p:to>
                                    </p:set>
                                    <p:animEffect filter="fade" transition="in">
                                      <p:cBhvr>
                                        <p:cTn dur="500"/>
                                        <p:tgtEl>
                                          <p:spTgt spid="23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500"/>
                                        <p:tgtEl>
                                          <p:spTgt spid="23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9">
                                            <p:txEl>
                                              <p:pRg end="0" st="0"/>
                                            </p:txEl>
                                          </p:spTgt>
                                        </p:tgtEl>
                                        <p:attrNameLst>
                                          <p:attrName>style.visibility</p:attrName>
                                        </p:attrNameLst>
                                      </p:cBhvr>
                                      <p:to>
                                        <p:strVal val="visible"/>
                                      </p:to>
                                    </p:set>
                                    <p:animEffect filter="fade" transition="in">
                                      <p:cBhvr>
                                        <p:cTn dur="500"/>
                                        <p:tgtEl>
                                          <p:spTgt spid="2369">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500"/>
                                        <p:tgtEl>
                                          <p:spTgt spid="23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500"/>
                                        <p:tgtEl>
                                          <p:spTgt spid="237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500"/>
                                        <p:tgtEl>
                                          <p:spTgt spid="236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67"/>
                                        </p:tgtEl>
                                        <p:attrNameLst>
                                          <p:attrName>style.visibility</p:attrName>
                                        </p:attrNameLst>
                                      </p:cBhvr>
                                      <p:to>
                                        <p:strVal val="visible"/>
                                      </p:to>
                                    </p:set>
                                    <p:animEffect filter="fade" transition="in">
                                      <p:cBhvr>
                                        <p:cTn dur="500"/>
                                        <p:tgtEl>
                                          <p:spTgt spid="236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500"/>
                                        <p:tgtEl>
                                          <p:spTgt spid="235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56">
                                            <p:txEl>
                                              <p:pRg end="0" st="0"/>
                                            </p:txEl>
                                          </p:spTgt>
                                        </p:tgtEl>
                                        <p:attrNameLst>
                                          <p:attrName>style.visibility</p:attrName>
                                        </p:attrNameLst>
                                      </p:cBhvr>
                                      <p:to>
                                        <p:strVal val="visible"/>
                                      </p:to>
                                    </p:set>
                                    <p:animEffect filter="fade" transition="in">
                                      <p:cBhvr>
                                        <p:cTn dur="500"/>
                                        <p:tgtEl>
                                          <p:spTgt spid="2356">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500"/>
                                        <p:tgtEl>
                                          <p:spTgt spid="235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1000"/>
                                        <p:tgtEl>
                                          <p:spTgt spid="2377"/>
                                        </p:tgtEl>
                                      </p:cBhvr>
                                    </p:animEffect>
                                  </p:childTnLst>
                                </p:cTn>
                              </p:par>
                              <p:par>
                                <p:cTn fill="hold" nodeType="with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500"/>
                                        <p:tgtEl>
                                          <p:spTgt spid="238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384"/>
                                        </p:tgtEl>
                                        <p:attrNameLst>
                                          <p:attrName>style.visibility</p:attrName>
                                        </p:attrNameLst>
                                      </p:cBhvr>
                                      <p:to>
                                        <p:strVal val="visible"/>
                                      </p:to>
                                    </p:set>
                                    <p:animEffect filter="fade" transition="in">
                                      <p:cBhvr>
                                        <p:cTn dur="500"/>
                                        <p:tgtEl>
                                          <p:spTgt spid="2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500"/>
                                        <p:tgtEl>
                                          <p:spTgt spid="2381"/>
                                        </p:tgtEl>
                                      </p:cBhvr>
                                    </p:animEffect>
                                  </p:childTnLst>
                                </p:cTn>
                              </p:par>
                              <p:par>
                                <p:cTn fill="hold" nodeType="withEffect" presetClass="entr" presetID="10" presetSubtype="0">
                                  <p:stCondLst>
                                    <p:cond delay="0"/>
                                  </p:stCondLst>
                                  <p:childTnLst>
                                    <p:set>
                                      <p:cBhvr>
                                        <p:cTn dur="1" fill="hold">
                                          <p:stCondLst>
                                            <p:cond delay="0"/>
                                          </p:stCondLst>
                                        </p:cTn>
                                        <p:tgtEl>
                                          <p:spTgt spid="2391"/>
                                        </p:tgtEl>
                                        <p:attrNameLst>
                                          <p:attrName>style.visibility</p:attrName>
                                        </p:attrNameLst>
                                      </p:cBhvr>
                                      <p:to>
                                        <p:strVal val="visible"/>
                                      </p:to>
                                    </p:set>
                                    <p:animEffect filter="fade" transition="in">
                                      <p:cBhvr>
                                        <p:cTn dur="500"/>
                                        <p:tgtEl>
                                          <p:spTgt spid="23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64">
                                            <p:txEl>
                                              <p:pRg end="0" st="0"/>
                                            </p:txEl>
                                          </p:spTgt>
                                        </p:tgtEl>
                                        <p:attrNameLst>
                                          <p:attrName>style.visibility</p:attrName>
                                        </p:attrNameLst>
                                      </p:cBhvr>
                                      <p:to>
                                        <p:strVal val="visible"/>
                                      </p:to>
                                    </p:set>
                                    <p:animEffect filter="fade" transition="in">
                                      <p:cBhvr>
                                        <p:cTn dur="500"/>
                                        <p:tgtEl>
                                          <p:spTgt spid="23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500"/>
                                        <p:tgtEl>
                                          <p:spTgt spid="2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2"/>
                                        </p:tgtEl>
                                        <p:attrNameLst>
                                          <p:attrName>style.visibility</p:attrName>
                                        </p:attrNameLst>
                                      </p:cBhvr>
                                      <p:to>
                                        <p:strVal val="visible"/>
                                      </p:to>
                                    </p:set>
                                    <p:animEffect filter="fade" transition="in">
                                      <p:cBhvr>
                                        <p:cTn dur="500"/>
                                        <p:tgtEl>
                                          <p:spTgt spid="2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pic>
        <p:nvPicPr>
          <p:cNvPr descr="underline_base" id="2426" name="Google Shape;2426;p45"/>
          <p:cNvPicPr preferRelativeResize="0"/>
          <p:nvPr/>
        </p:nvPicPr>
        <p:blipFill rotWithShape="1">
          <a:blip r:embed="rId3">
            <a:alphaModFix/>
          </a:blip>
          <a:srcRect b="0" l="0" r="0" t="0"/>
          <a:stretch/>
        </p:blipFill>
        <p:spPr>
          <a:xfrm>
            <a:off x="615950" y="960438"/>
            <a:ext cx="6672263" cy="173037"/>
          </a:xfrm>
          <a:prstGeom prst="rect">
            <a:avLst/>
          </a:prstGeom>
          <a:noFill/>
          <a:ln>
            <a:noFill/>
          </a:ln>
        </p:spPr>
      </p:pic>
      <p:sp>
        <p:nvSpPr>
          <p:cNvPr id="2427" name="Google Shape;2427;p45"/>
          <p:cNvSpPr txBox="1"/>
          <p:nvPr>
            <p:ph type="title"/>
          </p:nvPr>
        </p:nvSpPr>
        <p:spPr>
          <a:xfrm>
            <a:off x="533400" y="263525"/>
            <a:ext cx="7772400" cy="10080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rdt3.0: stop-and-wait operation</a:t>
            </a:r>
            <a:endParaRPr/>
          </a:p>
        </p:txBody>
      </p:sp>
      <p:cxnSp>
        <p:nvCxnSpPr>
          <p:cNvPr id="2428" name="Google Shape;2428;p45"/>
          <p:cNvCxnSpPr/>
          <p:nvPr/>
        </p:nvCxnSpPr>
        <p:spPr>
          <a:xfrm>
            <a:off x="3592512" y="2237500"/>
            <a:ext cx="2227262" cy="922337"/>
          </a:xfrm>
          <a:prstGeom prst="straightConnector1">
            <a:avLst/>
          </a:prstGeom>
          <a:noFill/>
          <a:ln cap="flat" cmpd="sng" w="9525">
            <a:solidFill>
              <a:srgbClr val="000000"/>
            </a:solidFill>
            <a:prstDash val="solid"/>
            <a:round/>
            <a:headEnd len="med" w="med" type="none"/>
            <a:tailEnd len="med" w="med" type="none"/>
          </a:ln>
        </p:spPr>
      </p:cxnSp>
      <p:sp>
        <p:nvSpPr>
          <p:cNvPr id="2429" name="Google Shape;2429;p45"/>
          <p:cNvSpPr txBox="1"/>
          <p:nvPr/>
        </p:nvSpPr>
        <p:spPr>
          <a:xfrm>
            <a:off x="268287" y="2032712"/>
            <a:ext cx="3232150" cy="352425"/>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600">
                <a:solidFill>
                  <a:schemeClr val="dk1"/>
                </a:solidFill>
                <a:latin typeface="Arial"/>
                <a:ea typeface="Arial"/>
                <a:cs typeface="Arial"/>
                <a:sym typeface="Arial"/>
              </a:rPr>
              <a:t>first packet bit transmitted, t = 0</a:t>
            </a:r>
            <a:endParaRPr/>
          </a:p>
        </p:txBody>
      </p:sp>
      <p:cxnSp>
        <p:nvCxnSpPr>
          <p:cNvPr id="2430" name="Google Shape;2430;p45"/>
          <p:cNvCxnSpPr/>
          <p:nvPr/>
        </p:nvCxnSpPr>
        <p:spPr>
          <a:xfrm>
            <a:off x="3581399" y="2018425"/>
            <a:ext cx="23813" cy="2913062"/>
          </a:xfrm>
          <a:prstGeom prst="straightConnector1">
            <a:avLst/>
          </a:prstGeom>
          <a:noFill/>
          <a:ln cap="flat" cmpd="sng" w="9525">
            <a:solidFill>
              <a:srgbClr val="000000"/>
            </a:solidFill>
            <a:prstDash val="solid"/>
            <a:round/>
            <a:headEnd len="med" w="med" type="none"/>
            <a:tailEnd len="med" w="med" type="triangle"/>
          </a:ln>
        </p:spPr>
      </p:cxnSp>
      <p:cxnSp>
        <p:nvCxnSpPr>
          <p:cNvPr id="2431" name="Google Shape;2431;p45"/>
          <p:cNvCxnSpPr/>
          <p:nvPr/>
        </p:nvCxnSpPr>
        <p:spPr>
          <a:xfrm>
            <a:off x="5808662" y="2031125"/>
            <a:ext cx="22225" cy="2890837"/>
          </a:xfrm>
          <a:prstGeom prst="straightConnector1">
            <a:avLst/>
          </a:prstGeom>
          <a:noFill/>
          <a:ln cap="flat" cmpd="sng" w="9525">
            <a:solidFill>
              <a:srgbClr val="000000"/>
            </a:solidFill>
            <a:prstDash val="solid"/>
            <a:round/>
            <a:headEnd len="med" w="med" type="none"/>
            <a:tailEnd len="med" w="med" type="triangle"/>
          </a:ln>
        </p:spPr>
      </p:cxnSp>
      <p:sp>
        <p:nvSpPr>
          <p:cNvPr id="2432" name="Google Shape;2432;p45"/>
          <p:cNvSpPr txBox="1"/>
          <p:nvPr/>
        </p:nvSpPr>
        <p:spPr>
          <a:xfrm>
            <a:off x="3052762" y="1681875"/>
            <a:ext cx="885825" cy="35083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1600">
                <a:solidFill>
                  <a:schemeClr val="dk1"/>
                </a:solidFill>
                <a:latin typeface="Arial"/>
                <a:ea typeface="Arial"/>
                <a:cs typeface="Arial"/>
                <a:sym typeface="Arial"/>
              </a:rPr>
              <a:t>sender</a:t>
            </a:r>
            <a:endParaRPr/>
          </a:p>
        </p:txBody>
      </p:sp>
      <p:sp>
        <p:nvSpPr>
          <p:cNvPr id="2433" name="Google Shape;2433;p45"/>
          <p:cNvSpPr txBox="1"/>
          <p:nvPr/>
        </p:nvSpPr>
        <p:spPr>
          <a:xfrm>
            <a:off x="5230812" y="1681875"/>
            <a:ext cx="946150" cy="350837"/>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1600">
                <a:solidFill>
                  <a:schemeClr val="dk1"/>
                </a:solidFill>
                <a:latin typeface="Arial"/>
                <a:ea typeface="Arial"/>
                <a:cs typeface="Arial"/>
                <a:sym typeface="Arial"/>
              </a:rPr>
              <a:t>receiver</a:t>
            </a:r>
            <a:endParaRPr/>
          </a:p>
        </p:txBody>
      </p:sp>
      <p:cxnSp>
        <p:nvCxnSpPr>
          <p:cNvPr id="2434" name="Google Shape;2434;p45"/>
          <p:cNvCxnSpPr/>
          <p:nvPr/>
        </p:nvCxnSpPr>
        <p:spPr>
          <a:xfrm>
            <a:off x="3605212" y="2232737"/>
            <a:ext cx="2190750" cy="3175"/>
          </a:xfrm>
          <a:prstGeom prst="straightConnector1">
            <a:avLst/>
          </a:prstGeom>
          <a:noFill/>
          <a:ln cap="flat" cmpd="sng" w="9525">
            <a:solidFill>
              <a:srgbClr val="000000"/>
            </a:solidFill>
            <a:prstDash val="dash"/>
            <a:round/>
            <a:headEnd len="med" w="med" type="none"/>
            <a:tailEnd len="med" w="med" type="none"/>
          </a:ln>
        </p:spPr>
      </p:cxnSp>
      <p:cxnSp>
        <p:nvCxnSpPr>
          <p:cNvPr id="2435" name="Google Shape;2435;p45"/>
          <p:cNvCxnSpPr/>
          <p:nvPr/>
        </p:nvCxnSpPr>
        <p:spPr>
          <a:xfrm>
            <a:off x="3609974" y="4344112"/>
            <a:ext cx="2192338" cy="0"/>
          </a:xfrm>
          <a:prstGeom prst="straightConnector1">
            <a:avLst/>
          </a:prstGeom>
          <a:noFill/>
          <a:ln cap="flat" cmpd="sng" w="9525">
            <a:solidFill>
              <a:srgbClr val="000000"/>
            </a:solidFill>
            <a:prstDash val="dash"/>
            <a:round/>
            <a:headEnd len="med" w="med" type="none"/>
            <a:tailEnd len="med" w="med" type="none"/>
          </a:ln>
        </p:spPr>
      </p:cxnSp>
      <p:cxnSp>
        <p:nvCxnSpPr>
          <p:cNvPr id="2436" name="Google Shape;2436;p45"/>
          <p:cNvCxnSpPr/>
          <p:nvPr/>
        </p:nvCxnSpPr>
        <p:spPr>
          <a:xfrm flipH="1" rot="10800000">
            <a:off x="3609974" y="3401137"/>
            <a:ext cx="2209800" cy="922338"/>
          </a:xfrm>
          <a:prstGeom prst="straightConnector1">
            <a:avLst/>
          </a:prstGeom>
          <a:noFill/>
          <a:ln cap="flat" cmpd="sng" w="9525">
            <a:solidFill>
              <a:srgbClr val="000000"/>
            </a:solidFill>
            <a:prstDash val="solid"/>
            <a:round/>
            <a:headEnd len="med" w="med" type="none"/>
            <a:tailEnd len="med" w="med" type="none"/>
          </a:ln>
        </p:spPr>
      </p:cxnSp>
      <p:sp>
        <p:nvSpPr>
          <p:cNvPr id="2437" name="Google Shape;2437;p45"/>
          <p:cNvSpPr/>
          <p:nvPr/>
        </p:nvSpPr>
        <p:spPr>
          <a:xfrm>
            <a:off x="3587749" y="2231150"/>
            <a:ext cx="2232025" cy="1155700"/>
          </a:xfrm>
          <a:custGeom>
            <a:rect b="b" l="l" r="r" t="t"/>
            <a:pathLst>
              <a:path extrusionOk="0" h="1185" w="2902">
                <a:moveTo>
                  <a:pt x="0" y="0"/>
                </a:moveTo>
                <a:lnTo>
                  <a:pt x="2895" y="937"/>
                </a:lnTo>
                <a:lnTo>
                  <a:pt x="2902" y="1185"/>
                </a:lnTo>
                <a:lnTo>
                  <a:pt x="0" y="247"/>
                </a:lnTo>
                <a:lnTo>
                  <a:pt x="0" y="0"/>
                </a:lnTo>
                <a:close/>
              </a:path>
            </a:pathLst>
          </a:custGeom>
          <a:solidFill>
            <a:srgbClr val="00CC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2438" name="Google Shape;2438;p45"/>
          <p:cNvCxnSpPr/>
          <p:nvPr/>
        </p:nvCxnSpPr>
        <p:spPr>
          <a:xfrm rot="10800000">
            <a:off x="3443287" y="2231150"/>
            <a:ext cx="131762" cy="0"/>
          </a:xfrm>
          <a:prstGeom prst="straightConnector1">
            <a:avLst/>
          </a:prstGeom>
          <a:noFill/>
          <a:ln cap="flat" cmpd="sng" w="9525">
            <a:solidFill>
              <a:srgbClr val="000000"/>
            </a:solidFill>
            <a:prstDash val="solid"/>
            <a:round/>
            <a:headEnd len="med" w="med" type="none"/>
            <a:tailEnd len="med" w="med" type="none"/>
          </a:ln>
        </p:spPr>
      </p:cxnSp>
      <p:cxnSp>
        <p:nvCxnSpPr>
          <p:cNvPr id="2439" name="Google Shape;2439;p45"/>
          <p:cNvCxnSpPr/>
          <p:nvPr/>
        </p:nvCxnSpPr>
        <p:spPr>
          <a:xfrm rot="10800000">
            <a:off x="3443287" y="2472450"/>
            <a:ext cx="131762" cy="0"/>
          </a:xfrm>
          <a:prstGeom prst="straightConnector1">
            <a:avLst/>
          </a:prstGeom>
          <a:noFill/>
          <a:ln cap="flat" cmpd="sng" w="9525">
            <a:solidFill>
              <a:srgbClr val="000000"/>
            </a:solidFill>
            <a:prstDash val="solid"/>
            <a:round/>
            <a:headEnd len="med" w="med" type="none"/>
            <a:tailEnd len="med" w="med" type="none"/>
          </a:ln>
        </p:spPr>
      </p:cxnSp>
      <p:cxnSp>
        <p:nvCxnSpPr>
          <p:cNvPr id="2440" name="Google Shape;2440;p45"/>
          <p:cNvCxnSpPr/>
          <p:nvPr/>
        </p:nvCxnSpPr>
        <p:spPr>
          <a:xfrm rot="10800000">
            <a:off x="3454399" y="4331412"/>
            <a:ext cx="133350" cy="0"/>
          </a:xfrm>
          <a:prstGeom prst="straightConnector1">
            <a:avLst/>
          </a:prstGeom>
          <a:noFill/>
          <a:ln cap="flat" cmpd="sng" w="9525">
            <a:solidFill>
              <a:srgbClr val="000000"/>
            </a:solidFill>
            <a:prstDash val="solid"/>
            <a:round/>
            <a:headEnd len="med" w="med" type="none"/>
            <a:tailEnd len="med" w="med" type="none"/>
          </a:ln>
        </p:spPr>
      </p:cxnSp>
      <p:sp>
        <p:nvSpPr>
          <p:cNvPr id="2441" name="Google Shape;2441;p45"/>
          <p:cNvSpPr txBox="1"/>
          <p:nvPr/>
        </p:nvSpPr>
        <p:spPr>
          <a:xfrm>
            <a:off x="2790824" y="3204287"/>
            <a:ext cx="847725" cy="3365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600">
                <a:solidFill>
                  <a:srgbClr val="CC0000"/>
                </a:solidFill>
                <a:latin typeface="Arial"/>
                <a:ea typeface="Arial"/>
                <a:cs typeface="Arial"/>
                <a:sym typeface="Arial"/>
              </a:rPr>
              <a:t>RTT</a:t>
            </a:r>
            <a:r>
              <a:rPr i="0" lang="en-US" sz="1000">
                <a:solidFill>
                  <a:schemeClr val="dk1"/>
                </a:solidFill>
                <a:latin typeface="Arial"/>
                <a:ea typeface="Arial"/>
                <a:cs typeface="Arial"/>
                <a:sym typeface="Arial"/>
              </a:rPr>
              <a:t> </a:t>
            </a:r>
            <a:endParaRPr i="0" sz="2400">
              <a:solidFill>
                <a:schemeClr val="dk1"/>
              </a:solidFill>
              <a:latin typeface="Arial"/>
              <a:ea typeface="Arial"/>
              <a:cs typeface="Arial"/>
              <a:sym typeface="Arial"/>
            </a:endParaRPr>
          </a:p>
        </p:txBody>
      </p:sp>
      <p:cxnSp>
        <p:nvCxnSpPr>
          <p:cNvPr id="2442" name="Google Shape;2442;p45"/>
          <p:cNvCxnSpPr/>
          <p:nvPr/>
        </p:nvCxnSpPr>
        <p:spPr>
          <a:xfrm>
            <a:off x="3478212" y="3512262"/>
            <a:ext cx="11112" cy="811213"/>
          </a:xfrm>
          <a:prstGeom prst="straightConnector1">
            <a:avLst/>
          </a:prstGeom>
          <a:noFill/>
          <a:ln cap="flat" cmpd="sng" w="9525">
            <a:solidFill>
              <a:srgbClr val="000000"/>
            </a:solidFill>
            <a:prstDash val="solid"/>
            <a:round/>
            <a:headEnd len="med" w="med" type="none"/>
            <a:tailEnd len="med" w="med" type="triangle"/>
          </a:ln>
        </p:spPr>
      </p:cxnSp>
      <p:cxnSp>
        <p:nvCxnSpPr>
          <p:cNvPr id="2443" name="Google Shape;2443;p45"/>
          <p:cNvCxnSpPr/>
          <p:nvPr/>
        </p:nvCxnSpPr>
        <p:spPr>
          <a:xfrm flipH="1" rot="10800000">
            <a:off x="3482974" y="2494675"/>
            <a:ext cx="3175" cy="768350"/>
          </a:xfrm>
          <a:prstGeom prst="straightConnector1">
            <a:avLst/>
          </a:prstGeom>
          <a:noFill/>
          <a:ln cap="flat" cmpd="sng" w="9525">
            <a:solidFill>
              <a:srgbClr val="000000"/>
            </a:solidFill>
            <a:prstDash val="solid"/>
            <a:round/>
            <a:headEnd len="med" w="med" type="none"/>
            <a:tailEnd len="med" w="med" type="triangle"/>
          </a:ln>
        </p:spPr>
      </p:cxnSp>
      <p:sp>
        <p:nvSpPr>
          <p:cNvPr id="2444" name="Google Shape;2444;p45"/>
          <p:cNvSpPr txBox="1"/>
          <p:nvPr/>
        </p:nvSpPr>
        <p:spPr>
          <a:xfrm>
            <a:off x="34924" y="2310525"/>
            <a:ext cx="3465513" cy="3524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600">
                <a:solidFill>
                  <a:schemeClr val="dk1"/>
                </a:solidFill>
                <a:latin typeface="Arial"/>
                <a:ea typeface="Arial"/>
                <a:cs typeface="Arial"/>
                <a:sym typeface="Arial"/>
              </a:rPr>
              <a:t>last packet bit transmitted, </a:t>
            </a:r>
            <a:r>
              <a:rPr i="0" lang="en-US" sz="1600">
                <a:solidFill>
                  <a:srgbClr val="CC0000"/>
                </a:solidFill>
                <a:latin typeface="Arial"/>
                <a:ea typeface="Arial"/>
                <a:cs typeface="Arial"/>
                <a:sym typeface="Arial"/>
              </a:rPr>
              <a:t>t = L / R</a:t>
            </a:r>
            <a:endParaRPr/>
          </a:p>
        </p:txBody>
      </p:sp>
      <p:cxnSp>
        <p:nvCxnSpPr>
          <p:cNvPr id="2445" name="Google Shape;2445;p45"/>
          <p:cNvCxnSpPr/>
          <p:nvPr/>
        </p:nvCxnSpPr>
        <p:spPr>
          <a:xfrm rot="10800000">
            <a:off x="5795962" y="3145550"/>
            <a:ext cx="133350" cy="0"/>
          </a:xfrm>
          <a:prstGeom prst="straightConnector1">
            <a:avLst/>
          </a:prstGeom>
          <a:noFill/>
          <a:ln cap="flat" cmpd="sng" w="9525">
            <a:solidFill>
              <a:srgbClr val="000000"/>
            </a:solidFill>
            <a:prstDash val="solid"/>
            <a:round/>
            <a:headEnd len="med" w="med" type="none"/>
            <a:tailEnd len="med" w="med" type="none"/>
          </a:ln>
        </p:spPr>
      </p:cxnSp>
      <p:sp>
        <p:nvSpPr>
          <p:cNvPr id="2446" name="Google Shape;2446;p45"/>
          <p:cNvSpPr txBox="1"/>
          <p:nvPr/>
        </p:nvSpPr>
        <p:spPr>
          <a:xfrm>
            <a:off x="5876924" y="2969337"/>
            <a:ext cx="2425700" cy="3524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chemeClr val="dk1"/>
                </a:solidFill>
                <a:latin typeface="Arial"/>
                <a:ea typeface="Arial"/>
                <a:cs typeface="Arial"/>
                <a:sym typeface="Arial"/>
              </a:rPr>
              <a:t>first packet bit arrives</a:t>
            </a:r>
            <a:endParaRPr/>
          </a:p>
        </p:txBody>
      </p:sp>
      <p:cxnSp>
        <p:nvCxnSpPr>
          <p:cNvPr id="2447" name="Google Shape;2447;p45"/>
          <p:cNvCxnSpPr/>
          <p:nvPr/>
        </p:nvCxnSpPr>
        <p:spPr>
          <a:xfrm>
            <a:off x="5819774" y="3394787"/>
            <a:ext cx="127000" cy="0"/>
          </a:xfrm>
          <a:prstGeom prst="straightConnector1">
            <a:avLst/>
          </a:prstGeom>
          <a:noFill/>
          <a:ln cap="flat" cmpd="sng" w="9525">
            <a:solidFill>
              <a:srgbClr val="000000"/>
            </a:solidFill>
            <a:prstDash val="solid"/>
            <a:round/>
            <a:headEnd len="med" w="med" type="none"/>
            <a:tailEnd len="med" w="med" type="none"/>
          </a:ln>
        </p:spPr>
      </p:cxnSp>
      <p:sp>
        <p:nvSpPr>
          <p:cNvPr id="2448" name="Google Shape;2448;p45"/>
          <p:cNvSpPr txBox="1"/>
          <p:nvPr/>
        </p:nvSpPr>
        <p:spPr>
          <a:xfrm>
            <a:off x="5883274" y="3221750"/>
            <a:ext cx="3114675" cy="569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600">
                <a:solidFill>
                  <a:schemeClr val="dk1"/>
                </a:solidFill>
                <a:latin typeface="Arial"/>
                <a:ea typeface="Arial"/>
                <a:cs typeface="Arial"/>
                <a:sym typeface="Arial"/>
              </a:rPr>
              <a:t>last packet bit arrives, send ACK</a:t>
            </a:r>
            <a:endParaRPr/>
          </a:p>
        </p:txBody>
      </p:sp>
      <p:sp>
        <p:nvSpPr>
          <p:cNvPr id="2449" name="Google Shape;2449;p45"/>
          <p:cNvSpPr txBox="1"/>
          <p:nvPr/>
        </p:nvSpPr>
        <p:spPr>
          <a:xfrm>
            <a:off x="860424" y="4004387"/>
            <a:ext cx="2686050" cy="635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600">
                <a:solidFill>
                  <a:schemeClr val="dk1"/>
                </a:solidFill>
                <a:latin typeface="Arial"/>
                <a:ea typeface="Arial"/>
                <a:cs typeface="Arial"/>
                <a:sym typeface="Arial"/>
              </a:rPr>
              <a:t>ACK arrives, send next </a:t>
            </a:r>
            <a:endParaRPr/>
          </a:p>
          <a:p>
            <a:pPr indent="0" lvl="0" marL="0" marR="0" rtl="0" algn="r">
              <a:spcBef>
                <a:spcPts val="0"/>
              </a:spcBef>
              <a:spcAft>
                <a:spcPts val="0"/>
              </a:spcAft>
              <a:buNone/>
            </a:pPr>
            <a:r>
              <a:rPr i="0" lang="en-US" sz="1600">
                <a:solidFill>
                  <a:schemeClr val="dk1"/>
                </a:solidFill>
                <a:latin typeface="Arial"/>
                <a:ea typeface="Arial"/>
                <a:cs typeface="Arial"/>
                <a:sym typeface="Arial"/>
              </a:rPr>
              <a:t>packet, </a:t>
            </a:r>
            <a:r>
              <a:rPr i="0" lang="en-US" sz="1600">
                <a:solidFill>
                  <a:srgbClr val="CC0000"/>
                </a:solidFill>
                <a:latin typeface="Arial"/>
                <a:ea typeface="Arial"/>
                <a:cs typeface="Arial"/>
                <a:sym typeface="Arial"/>
              </a:rPr>
              <a:t>t = RTT + L / R</a:t>
            </a:r>
            <a:endParaRPr/>
          </a:p>
        </p:txBody>
      </p:sp>
      <p:sp>
        <p:nvSpPr>
          <p:cNvPr id="2450" name="Google Shape;2450;p45"/>
          <p:cNvSpPr/>
          <p:nvPr/>
        </p:nvSpPr>
        <p:spPr>
          <a:xfrm>
            <a:off x="3605212" y="4339350"/>
            <a:ext cx="1419225" cy="577850"/>
          </a:xfrm>
          <a:custGeom>
            <a:rect b="b" l="l" r="r" t="t"/>
            <a:pathLst>
              <a:path extrusionOk="0" h="592" w="1845">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2451" name="Google Shape;2451;p45"/>
          <p:cNvGrpSpPr/>
          <p:nvPr/>
        </p:nvGrpSpPr>
        <p:grpSpPr>
          <a:xfrm>
            <a:off x="3598862" y="4331412"/>
            <a:ext cx="1281112" cy="534988"/>
            <a:chOff x="12315" y="13225"/>
            <a:chExt cx="2775" cy="913"/>
          </a:xfrm>
        </p:grpSpPr>
        <p:cxnSp>
          <p:nvCxnSpPr>
            <p:cNvPr id="2452" name="Google Shape;2452;p45"/>
            <p:cNvCxnSpPr/>
            <p:nvPr/>
          </p:nvCxnSpPr>
          <p:spPr>
            <a:xfrm>
              <a:off x="12315" y="13225"/>
              <a:ext cx="1587" cy="513"/>
            </a:xfrm>
            <a:prstGeom prst="straightConnector1">
              <a:avLst/>
            </a:prstGeom>
            <a:noFill/>
            <a:ln cap="flat" cmpd="sng" w="9525">
              <a:solidFill>
                <a:srgbClr val="000000"/>
              </a:solidFill>
              <a:prstDash val="solid"/>
              <a:round/>
              <a:headEnd len="med" w="med" type="none"/>
              <a:tailEnd len="med" w="med" type="none"/>
            </a:ln>
          </p:spPr>
        </p:cxnSp>
        <p:cxnSp>
          <p:nvCxnSpPr>
            <p:cNvPr id="2453" name="Google Shape;2453;p45"/>
            <p:cNvCxnSpPr/>
            <p:nvPr/>
          </p:nvCxnSpPr>
          <p:spPr>
            <a:xfrm>
              <a:off x="13915" y="13737"/>
              <a:ext cx="1175" cy="401"/>
            </a:xfrm>
            <a:prstGeom prst="straightConnector1">
              <a:avLst/>
            </a:prstGeom>
            <a:noFill/>
            <a:ln cap="flat" cmpd="sng" w="9525">
              <a:solidFill>
                <a:srgbClr val="000000"/>
              </a:solidFill>
              <a:prstDash val="dot"/>
              <a:round/>
              <a:headEnd len="med" w="med" type="none"/>
              <a:tailEnd len="med" w="med" type="none"/>
            </a:ln>
          </p:spPr>
        </p:cxnSp>
      </p:grpSp>
      <p:cxnSp>
        <p:nvCxnSpPr>
          <p:cNvPr id="2454" name="Google Shape;2454;p45"/>
          <p:cNvCxnSpPr/>
          <p:nvPr/>
        </p:nvCxnSpPr>
        <p:spPr>
          <a:xfrm>
            <a:off x="3598862" y="4572712"/>
            <a:ext cx="317500" cy="123825"/>
          </a:xfrm>
          <a:prstGeom prst="straightConnector1">
            <a:avLst/>
          </a:prstGeom>
          <a:noFill/>
          <a:ln cap="flat" cmpd="sng" w="9525">
            <a:solidFill>
              <a:srgbClr val="000000"/>
            </a:solidFill>
            <a:prstDash val="solid"/>
            <a:round/>
            <a:headEnd len="med" w="med" type="none"/>
            <a:tailEnd len="med" w="med" type="none"/>
          </a:ln>
        </p:spPr>
      </p:cxnSp>
      <p:cxnSp>
        <p:nvCxnSpPr>
          <p:cNvPr id="2455" name="Google Shape;2455;p45"/>
          <p:cNvCxnSpPr/>
          <p:nvPr/>
        </p:nvCxnSpPr>
        <p:spPr>
          <a:xfrm>
            <a:off x="3922712" y="4696537"/>
            <a:ext cx="541337" cy="234950"/>
          </a:xfrm>
          <a:prstGeom prst="straightConnector1">
            <a:avLst/>
          </a:prstGeom>
          <a:noFill/>
          <a:ln cap="flat" cmpd="sng" w="9525">
            <a:solidFill>
              <a:srgbClr val="000000"/>
            </a:solidFill>
            <a:prstDash val="dot"/>
            <a:round/>
            <a:headEnd len="med" w="med" type="none"/>
            <a:tailEnd len="med" w="med" type="none"/>
          </a:ln>
        </p:spPr>
      </p:cxnSp>
      <p:sp>
        <p:nvSpPr>
          <p:cNvPr id="2456" name="Google Shape;2456;p45"/>
          <p:cNvSpPr txBox="1"/>
          <p:nvPr/>
        </p:nvSpPr>
        <p:spPr>
          <a:xfrm>
            <a:off x="1641252" y="5334000"/>
            <a:ext cx="5413598" cy="728661"/>
          </a:xfrm>
          <a:prstGeom prst="rect">
            <a:avLst/>
          </a:prstGeom>
          <a:blipFill rotWithShape="1">
            <a:blip r:embed="rId4">
              <a:alphaModFix/>
            </a:blip>
            <a:stretch>
              <a:fillRect b="0" l="0" r="0" t="0"/>
            </a:stretch>
          </a:blip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400">
                <a:latin typeface="Arial"/>
                <a:ea typeface="Arial"/>
                <a:cs typeface="Arial"/>
                <a:sym typeface="Arial"/>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46"/>
          <p:cNvSpPr/>
          <p:nvPr/>
        </p:nvSpPr>
        <p:spPr>
          <a:xfrm>
            <a:off x="1371599" y="2752452"/>
            <a:ext cx="5518943" cy="667461"/>
          </a:xfrm>
          <a:prstGeom prst="rect">
            <a:avLst/>
          </a:prstGeom>
          <a:solidFill>
            <a:srgbClr val="FEEFC9"/>
          </a:solidFill>
          <a:ln cap="flat" cmpd="sng" w="19050">
            <a:solidFill>
              <a:srgbClr val="AF7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2462" name="Google Shape;2462;p46"/>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Performance of rdt3.0</a:t>
            </a:r>
            <a:endParaRPr/>
          </a:p>
        </p:txBody>
      </p:sp>
      <p:sp>
        <p:nvSpPr>
          <p:cNvPr id="2463" name="Google Shape;2463;p46"/>
          <p:cNvSpPr txBox="1"/>
          <p:nvPr>
            <p:ph idx="1" type="body"/>
          </p:nvPr>
        </p:nvSpPr>
        <p:spPr>
          <a:xfrm>
            <a:off x="559383" y="1554957"/>
            <a:ext cx="8372400" cy="48690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Char char="❖"/>
            </a:pPr>
            <a:r>
              <a:rPr lang="en-US">
                <a:latin typeface="Arial"/>
                <a:ea typeface="Arial"/>
                <a:cs typeface="Arial"/>
                <a:sym typeface="Arial"/>
              </a:rPr>
              <a:t>rdt3.0 is correct, but performance stinks</a:t>
            </a:r>
            <a:endParaRPr/>
          </a:p>
          <a:p>
            <a:pPr indent="-319088" lvl="0" marL="319088" rtl="0" algn="l">
              <a:spcBef>
                <a:spcPts val="700"/>
              </a:spcBef>
              <a:spcAft>
                <a:spcPts val="0"/>
              </a:spcAft>
              <a:buSzPts val="1680"/>
              <a:buFont typeface="Noto Sans Symbols"/>
              <a:buChar char="❖"/>
            </a:pPr>
            <a:r>
              <a:rPr lang="en-US">
                <a:latin typeface="Arial"/>
                <a:ea typeface="Arial"/>
                <a:cs typeface="Arial"/>
                <a:sym typeface="Arial"/>
              </a:rPr>
              <a:t>e.g.: 1 Gbps link, 15 ms prop. delay, 8000 bit packet:</a:t>
            </a:r>
            <a:endParaRPr/>
          </a:p>
          <a:p>
            <a:pPr indent="-212408" lvl="0" marL="319088" rtl="0" algn="l">
              <a:spcBef>
                <a:spcPts val="700"/>
              </a:spcBef>
              <a:spcAft>
                <a:spcPts val="0"/>
              </a:spcAft>
              <a:buSzPts val="1680"/>
              <a:buFont typeface="Noto Sans Symbols"/>
              <a:buNone/>
            </a:pPr>
            <a:r>
              <a:t/>
            </a:r>
            <a:endParaRPr>
              <a:latin typeface="Arial"/>
              <a:ea typeface="Arial"/>
              <a:cs typeface="Arial"/>
              <a:sym typeface="Arial"/>
            </a:endParaRPr>
          </a:p>
        </p:txBody>
      </p:sp>
      <p:sp>
        <p:nvSpPr>
          <p:cNvPr id="2464" name="Google Shape;2464;p46"/>
          <p:cNvSpPr/>
          <p:nvPr/>
        </p:nvSpPr>
        <p:spPr>
          <a:xfrm>
            <a:off x="457200" y="3513138"/>
            <a:ext cx="8372475" cy="476250"/>
          </a:xfrm>
          <a:prstGeom prst="rect">
            <a:avLst/>
          </a:prstGeom>
          <a:noFill/>
          <a:ln>
            <a:noFill/>
          </a:ln>
        </p:spPr>
        <p:txBody>
          <a:bodyPr anchorCtr="0" anchor="t" bIns="45700" lIns="91425" spcFirstLastPara="1" rIns="91425" wrap="square" tIns="45700">
            <a:noAutofit/>
          </a:bodyPr>
          <a:lstStyle/>
          <a:p>
            <a:pPr indent="-231775" lvl="1" marL="688975"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chemeClr val="dk1"/>
                </a:solidFill>
                <a:latin typeface="Arial"/>
                <a:ea typeface="Arial"/>
                <a:cs typeface="Arial"/>
                <a:sym typeface="Arial"/>
              </a:rPr>
              <a:t>U </a:t>
            </a:r>
            <a:r>
              <a:rPr b="0" baseline="-25000" i="0" lang="en-US" sz="2400" u="none" cap="none" strike="noStrike">
                <a:solidFill>
                  <a:schemeClr val="dk1"/>
                </a:solidFill>
                <a:latin typeface="Arial"/>
                <a:ea typeface="Arial"/>
                <a:cs typeface="Arial"/>
                <a:sym typeface="Arial"/>
              </a:rPr>
              <a:t>sender</a:t>
            </a:r>
            <a:r>
              <a:rPr b="0" i="0" lang="en-US" sz="2400" u="none" cap="none" strike="noStrike">
                <a:solidFill>
                  <a:schemeClr val="dk1"/>
                </a:solidFill>
                <a:latin typeface="Arial"/>
                <a:ea typeface="Arial"/>
                <a:cs typeface="Arial"/>
                <a:sym typeface="Arial"/>
              </a:rPr>
              <a:t>: </a:t>
            </a:r>
            <a:r>
              <a:rPr b="0" i="0" lang="en-US" sz="2400" u="none" cap="none" strike="noStrike">
                <a:solidFill>
                  <a:srgbClr val="CC0000"/>
                </a:solidFill>
                <a:latin typeface="Arial"/>
                <a:ea typeface="Arial"/>
                <a:cs typeface="Arial"/>
                <a:sym typeface="Arial"/>
              </a:rPr>
              <a:t>utilization</a:t>
            </a:r>
            <a:r>
              <a:rPr b="0" i="0" lang="en-US" sz="2400" u="none" cap="none" strike="noStrike">
                <a:solidFill>
                  <a:schemeClr val="dk1"/>
                </a:solidFill>
                <a:latin typeface="Arial"/>
                <a:ea typeface="Arial"/>
                <a:cs typeface="Arial"/>
                <a:sym typeface="Arial"/>
              </a:rPr>
              <a:t> =&gt; fraction of time sender busy sending</a:t>
            </a:r>
            <a:endParaRPr/>
          </a:p>
        </p:txBody>
      </p:sp>
      <p:sp>
        <p:nvSpPr>
          <p:cNvPr id="2465" name="Google Shape;2465;p46"/>
          <p:cNvSpPr/>
          <p:nvPr/>
        </p:nvSpPr>
        <p:spPr>
          <a:xfrm>
            <a:off x="533400" y="4960938"/>
            <a:ext cx="8372475" cy="476250"/>
          </a:xfrm>
          <a:prstGeom prst="rect">
            <a:avLst/>
          </a:prstGeom>
          <a:noFill/>
          <a:ln>
            <a:noFill/>
          </a:ln>
        </p:spPr>
        <p:txBody>
          <a:bodyPr anchorCtr="0" anchor="t" bIns="45700" lIns="91425" spcFirstLastPara="1" rIns="91425" wrap="square" tIns="45700">
            <a:noAutofit/>
          </a:bodyPr>
          <a:lstStyle/>
          <a:p>
            <a:pPr indent="-231775" lvl="1" marL="688975" marR="0" rtl="0" algn="l">
              <a:lnSpc>
                <a:spcPct val="85000"/>
              </a:lnSpc>
              <a:spcBef>
                <a:spcPts val="0"/>
              </a:spcBef>
              <a:spcAft>
                <a:spcPts val="0"/>
              </a:spcAft>
              <a:buClr>
                <a:srgbClr val="000099"/>
              </a:buClr>
              <a:buSzPts val="2400"/>
              <a:buFont typeface="Noto Sans Symbols"/>
              <a:buChar char="▪"/>
            </a:pPr>
            <a:r>
              <a:rPr b="0" i="0" lang="en-US" sz="2400" u="none" cap="none" strike="noStrike">
                <a:solidFill>
                  <a:schemeClr val="dk1"/>
                </a:solidFill>
                <a:latin typeface="Arial"/>
                <a:ea typeface="Arial"/>
                <a:cs typeface="Arial"/>
                <a:sym typeface="Arial"/>
              </a:rPr>
              <a:t>if RTT=30 msec, </a:t>
            </a:r>
            <a:r>
              <a:rPr b="0" i="0" lang="en-US" sz="2400" u="none" cap="none" strike="noStrike">
                <a:solidFill>
                  <a:srgbClr val="0066FF"/>
                </a:solidFill>
                <a:latin typeface="Arial"/>
                <a:ea typeface="Arial"/>
                <a:cs typeface="Arial"/>
                <a:sym typeface="Arial"/>
              </a:rPr>
              <a:t>1KB pkt every 30 msec</a:t>
            </a:r>
            <a:r>
              <a:rPr b="0" i="0" lang="en-US" sz="2400" u="none" cap="none" strike="noStrike">
                <a:solidFill>
                  <a:schemeClr val="dk1"/>
                </a:solidFill>
                <a:latin typeface="Arial"/>
                <a:ea typeface="Arial"/>
                <a:cs typeface="Arial"/>
                <a:sym typeface="Arial"/>
              </a:rPr>
              <a:t> =&gt;33kB/sec throughput over 1 Gbps link</a:t>
            </a:r>
            <a:endParaRPr/>
          </a:p>
          <a:p>
            <a:pPr indent="-342900" lvl="0" marL="342900" marR="0" rtl="0" algn="l">
              <a:lnSpc>
                <a:spcPct val="85000"/>
              </a:lnSpc>
              <a:spcBef>
                <a:spcPts val="560"/>
              </a:spcBef>
              <a:spcAft>
                <a:spcPts val="0"/>
              </a:spcAft>
              <a:buClr>
                <a:srgbClr val="000099"/>
              </a:buClr>
              <a:buSzPts val="1820"/>
              <a:buFont typeface="Noto Sans Symbols"/>
              <a:buChar char="❖"/>
            </a:pPr>
            <a:r>
              <a:rPr i="0" lang="en-US" sz="2800">
                <a:solidFill>
                  <a:schemeClr val="dk1"/>
                </a:solidFill>
                <a:latin typeface="Arial"/>
                <a:ea typeface="Arial"/>
                <a:cs typeface="Arial"/>
                <a:sym typeface="Arial"/>
              </a:rPr>
              <a:t>Network protocol limits use of physical resources!</a:t>
            </a:r>
            <a:endParaRPr/>
          </a:p>
        </p:txBody>
      </p:sp>
      <p:pic>
        <p:nvPicPr>
          <p:cNvPr descr="underline_base" id="2466" name="Google Shape;2466;p46"/>
          <p:cNvPicPr preferRelativeResize="0"/>
          <p:nvPr/>
        </p:nvPicPr>
        <p:blipFill rotWithShape="1">
          <a:blip r:embed="rId3">
            <a:alphaModFix/>
          </a:blip>
          <a:srcRect b="0" l="0" r="0" t="0"/>
          <a:stretch/>
        </p:blipFill>
        <p:spPr>
          <a:xfrm>
            <a:off x="619125" y="1006475"/>
            <a:ext cx="5027613" cy="173038"/>
          </a:xfrm>
          <a:prstGeom prst="rect">
            <a:avLst/>
          </a:prstGeom>
          <a:noFill/>
          <a:ln>
            <a:noFill/>
          </a:ln>
        </p:spPr>
      </p:pic>
      <p:grpSp>
        <p:nvGrpSpPr>
          <p:cNvPr id="2467" name="Google Shape;2467;p46"/>
          <p:cNvGrpSpPr/>
          <p:nvPr/>
        </p:nvGrpSpPr>
        <p:grpSpPr>
          <a:xfrm>
            <a:off x="1527968" y="2661527"/>
            <a:ext cx="5521325" cy="817575"/>
            <a:chOff x="137" y="1673"/>
            <a:chExt cx="3478" cy="515"/>
          </a:xfrm>
        </p:grpSpPr>
        <p:sp>
          <p:nvSpPr>
            <p:cNvPr id="2468" name="Google Shape;2468;p46"/>
            <p:cNvSpPr txBox="1"/>
            <p:nvPr/>
          </p:nvSpPr>
          <p:spPr>
            <a:xfrm>
              <a:off x="137" y="1795"/>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D</a:t>
              </a:r>
              <a:r>
                <a:rPr baseline="-25000" i="0" lang="en-US" sz="2400">
                  <a:solidFill>
                    <a:schemeClr val="dk1"/>
                  </a:solidFill>
                  <a:latin typeface="Arial"/>
                  <a:ea typeface="Arial"/>
                  <a:cs typeface="Arial"/>
                  <a:sym typeface="Arial"/>
                </a:rPr>
                <a:t>trans</a:t>
              </a:r>
              <a:r>
                <a:rPr i="0" lang="en-US" sz="2400">
                  <a:solidFill>
                    <a:schemeClr val="dk1"/>
                  </a:solidFill>
                  <a:latin typeface="Arial"/>
                  <a:ea typeface="Arial"/>
                  <a:cs typeface="Arial"/>
                  <a:sym typeface="Arial"/>
                </a:rPr>
                <a:t> =</a:t>
              </a:r>
              <a:endParaRPr/>
            </a:p>
          </p:txBody>
        </p:sp>
        <p:grpSp>
          <p:nvGrpSpPr>
            <p:cNvPr id="2469" name="Google Shape;2469;p46"/>
            <p:cNvGrpSpPr/>
            <p:nvPr/>
          </p:nvGrpSpPr>
          <p:grpSpPr>
            <a:xfrm>
              <a:off x="827" y="1677"/>
              <a:ext cx="321" cy="508"/>
              <a:chOff x="155" y="2937"/>
              <a:chExt cx="321" cy="508"/>
            </a:xfrm>
          </p:grpSpPr>
          <p:sp>
            <p:nvSpPr>
              <p:cNvPr id="2470" name="Google Shape;2470;p46"/>
              <p:cNvSpPr txBox="1"/>
              <p:nvPr/>
            </p:nvSpPr>
            <p:spPr>
              <a:xfrm>
                <a:off x="176" y="2937"/>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L</a:t>
                </a:r>
                <a:endParaRPr/>
              </a:p>
            </p:txBody>
          </p:sp>
          <p:sp>
            <p:nvSpPr>
              <p:cNvPr id="2471" name="Google Shape;2471;p46"/>
              <p:cNvSpPr txBox="1"/>
              <p:nvPr/>
            </p:nvSpPr>
            <p:spPr>
              <a:xfrm>
                <a:off x="155" y="3145"/>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R</a:t>
                </a:r>
                <a:endParaRPr/>
              </a:p>
            </p:txBody>
          </p:sp>
          <p:cxnSp>
            <p:nvCxnSpPr>
              <p:cNvPr id="2472" name="Google Shape;2472;p46"/>
              <p:cNvCxnSpPr/>
              <p:nvPr/>
            </p:nvCxnSpPr>
            <p:spPr>
              <a:xfrm>
                <a:off x="204" y="3192"/>
                <a:ext cx="186" cy="0"/>
              </a:xfrm>
              <a:prstGeom prst="straightConnector1">
                <a:avLst/>
              </a:prstGeom>
              <a:noFill/>
              <a:ln cap="flat" cmpd="sng" w="19050">
                <a:solidFill>
                  <a:schemeClr val="dk1"/>
                </a:solidFill>
                <a:prstDash val="solid"/>
                <a:round/>
                <a:headEnd len="med" w="med" type="none"/>
                <a:tailEnd len="med" w="med" type="none"/>
              </a:ln>
            </p:spPr>
          </p:cxnSp>
        </p:grpSp>
        <p:grpSp>
          <p:nvGrpSpPr>
            <p:cNvPr id="2473" name="Google Shape;2473;p46"/>
            <p:cNvGrpSpPr/>
            <p:nvPr/>
          </p:nvGrpSpPr>
          <p:grpSpPr>
            <a:xfrm>
              <a:off x="1393" y="1673"/>
              <a:ext cx="1200" cy="515"/>
              <a:chOff x="1561" y="1691"/>
              <a:chExt cx="1200" cy="515"/>
            </a:xfrm>
          </p:grpSpPr>
          <p:sp>
            <p:nvSpPr>
              <p:cNvPr id="2474" name="Google Shape;2474;p46"/>
              <p:cNvSpPr txBox="1"/>
              <p:nvPr/>
            </p:nvSpPr>
            <p:spPr>
              <a:xfrm>
                <a:off x="2085" y="1748"/>
                <a:ext cx="145" cy="2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 </a:t>
                </a:r>
                <a:endParaRPr i="0" sz="2400">
                  <a:solidFill>
                    <a:schemeClr val="dk1"/>
                  </a:solidFill>
                  <a:latin typeface="Arial"/>
                  <a:ea typeface="Arial"/>
                  <a:cs typeface="Arial"/>
                  <a:sym typeface="Arial"/>
                </a:endParaRPr>
              </a:p>
            </p:txBody>
          </p:sp>
          <p:sp>
            <p:nvSpPr>
              <p:cNvPr id="2475" name="Google Shape;2475;p46"/>
              <p:cNvSpPr txBox="1"/>
              <p:nvPr/>
            </p:nvSpPr>
            <p:spPr>
              <a:xfrm>
                <a:off x="1737" y="1691"/>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8000 bits</a:t>
                </a:r>
                <a:endParaRPr/>
              </a:p>
            </p:txBody>
          </p:sp>
          <p:sp>
            <p:nvSpPr>
              <p:cNvPr id="2476" name="Google Shape;2476;p46"/>
              <p:cNvSpPr txBox="1"/>
              <p:nvPr/>
            </p:nvSpPr>
            <p:spPr>
              <a:xfrm>
                <a:off x="1561" y="1906"/>
                <a:ext cx="12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10</a:t>
                </a:r>
                <a:r>
                  <a:rPr baseline="30000" i="0" lang="en-US" sz="2400">
                    <a:solidFill>
                      <a:schemeClr val="dk1"/>
                    </a:solidFill>
                    <a:latin typeface="Arial"/>
                    <a:ea typeface="Arial"/>
                    <a:cs typeface="Arial"/>
                    <a:sym typeface="Arial"/>
                  </a:rPr>
                  <a:t>9 </a:t>
                </a:r>
                <a:r>
                  <a:rPr i="0" lang="en-US" sz="2400">
                    <a:solidFill>
                      <a:schemeClr val="dk1"/>
                    </a:solidFill>
                    <a:latin typeface="Arial"/>
                    <a:ea typeface="Arial"/>
                    <a:cs typeface="Arial"/>
                    <a:sym typeface="Arial"/>
                  </a:rPr>
                  <a:t>bits/sec</a:t>
                </a:r>
                <a:endParaRPr/>
              </a:p>
            </p:txBody>
          </p:sp>
          <p:cxnSp>
            <p:nvCxnSpPr>
              <p:cNvPr id="2477" name="Google Shape;2477;p46"/>
              <p:cNvCxnSpPr/>
              <p:nvPr/>
            </p:nvCxnSpPr>
            <p:spPr>
              <a:xfrm>
                <a:off x="1604" y="1950"/>
                <a:ext cx="970" cy="0"/>
              </a:xfrm>
              <a:prstGeom prst="straightConnector1">
                <a:avLst/>
              </a:prstGeom>
              <a:noFill/>
              <a:ln cap="flat" cmpd="sng" w="19050">
                <a:solidFill>
                  <a:schemeClr val="dk1"/>
                </a:solidFill>
                <a:prstDash val="solid"/>
                <a:round/>
                <a:headEnd len="med" w="med" type="none"/>
                <a:tailEnd len="med" w="med" type="none"/>
              </a:ln>
            </p:spPr>
          </p:cxnSp>
        </p:grpSp>
        <p:sp>
          <p:nvSpPr>
            <p:cNvPr id="2478" name="Google Shape;2478;p46"/>
            <p:cNvSpPr txBox="1"/>
            <p:nvPr/>
          </p:nvSpPr>
          <p:spPr>
            <a:xfrm>
              <a:off x="1093" y="1789"/>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a:t>
              </a:r>
              <a:endParaRPr/>
            </a:p>
          </p:txBody>
        </p:sp>
        <p:sp>
          <p:nvSpPr>
            <p:cNvPr id="2479" name="Google Shape;2479;p46"/>
            <p:cNvSpPr txBox="1"/>
            <p:nvPr/>
          </p:nvSpPr>
          <p:spPr>
            <a:xfrm>
              <a:off x="2509" y="1789"/>
              <a:ext cx="3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a:t>
              </a:r>
              <a:endParaRPr/>
            </a:p>
          </p:txBody>
        </p:sp>
        <p:sp>
          <p:nvSpPr>
            <p:cNvPr id="2480" name="Google Shape;2480;p46"/>
            <p:cNvSpPr txBox="1"/>
            <p:nvPr/>
          </p:nvSpPr>
          <p:spPr>
            <a:xfrm>
              <a:off x="2715" y="1777"/>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Arial"/>
                  <a:ea typeface="Arial"/>
                  <a:cs typeface="Arial"/>
                  <a:sym typeface="Arial"/>
                </a:rPr>
                <a:t>8 microsecs</a:t>
              </a:r>
              <a:endParaRPr/>
            </a:p>
          </p:txBody>
        </p:sp>
      </p:grpSp>
      <p:sp>
        <p:nvSpPr>
          <p:cNvPr id="2481" name="Google Shape;2481;p46"/>
          <p:cNvSpPr txBox="1"/>
          <p:nvPr/>
        </p:nvSpPr>
        <p:spPr>
          <a:xfrm>
            <a:off x="1444402" y="4008049"/>
            <a:ext cx="5413500" cy="728700"/>
          </a:xfrm>
          <a:prstGeom prst="rect">
            <a:avLst/>
          </a:prstGeom>
          <a:blipFill rotWithShape="1">
            <a:blip r:embed="rId4">
              <a:alphaModFix/>
            </a:blip>
            <a:stretch>
              <a:fillRect b="0" l="0" r="0" t="0"/>
            </a:stretch>
          </a:blip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400">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pic>
        <p:nvPicPr>
          <p:cNvPr descr="underline_base" id="2486" name="Google Shape;2486;p47"/>
          <p:cNvPicPr preferRelativeResize="0"/>
          <p:nvPr/>
        </p:nvPicPr>
        <p:blipFill rotWithShape="1">
          <a:blip r:embed="rId3">
            <a:alphaModFix/>
          </a:blip>
          <a:srcRect b="0" l="0" r="0" t="0"/>
          <a:stretch/>
        </p:blipFill>
        <p:spPr>
          <a:xfrm>
            <a:off x="538162" y="848259"/>
            <a:ext cx="4570413" cy="173038"/>
          </a:xfrm>
          <a:prstGeom prst="rect">
            <a:avLst/>
          </a:prstGeom>
          <a:noFill/>
          <a:ln>
            <a:noFill/>
          </a:ln>
        </p:spPr>
      </p:pic>
      <p:sp>
        <p:nvSpPr>
          <p:cNvPr id="2487" name="Google Shape;2487;p47"/>
          <p:cNvSpPr txBox="1"/>
          <p:nvPr>
            <p:ph type="title"/>
          </p:nvPr>
        </p:nvSpPr>
        <p:spPr>
          <a:xfrm>
            <a:off x="533400" y="85725"/>
            <a:ext cx="7772400" cy="10080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Pipelined protocols</a:t>
            </a:r>
            <a:endParaRPr/>
          </a:p>
        </p:txBody>
      </p:sp>
      <p:sp>
        <p:nvSpPr>
          <p:cNvPr id="2488" name="Google Shape;2488;p47"/>
          <p:cNvSpPr txBox="1"/>
          <p:nvPr>
            <p:ph idx="1" type="body"/>
          </p:nvPr>
        </p:nvSpPr>
        <p:spPr>
          <a:xfrm>
            <a:off x="51809" y="1524000"/>
            <a:ext cx="3350367" cy="4454041"/>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Font typeface="Noto Sans Symbols"/>
              <a:buNone/>
            </a:pPr>
            <a:r>
              <a:rPr lang="en-US" sz="3200">
                <a:solidFill>
                  <a:srgbClr val="CC0000"/>
                </a:solidFill>
                <a:latin typeface="Arial"/>
                <a:ea typeface="Arial"/>
                <a:cs typeface="Arial"/>
                <a:sym typeface="Arial"/>
              </a:rPr>
              <a:t>Pipelining:</a:t>
            </a:r>
            <a:r>
              <a:rPr lang="en-US" sz="3200">
                <a:latin typeface="Arial"/>
                <a:ea typeface="Arial"/>
                <a:cs typeface="Arial"/>
                <a:sym typeface="Arial"/>
              </a:rPr>
              <a:t> sender allows multiple, in-flight, yet-to-be-acknowledged packets</a:t>
            </a:r>
            <a:endParaRPr/>
          </a:p>
          <a:p>
            <a:pPr indent="-273049" lvl="1" marL="639763" rtl="0" algn="l">
              <a:spcBef>
                <a:spcPts val="550"/>
              </a:spcBef>
              <a:spcAft>
                <a:spcPts val="0"/>
              </a:spcAft>
              <a:buSzPts val="1960"/>
              <a:buChar char="🞑"/>
            </a:pPr>
            <a:r>
              <a:rPr lang="en-US" sz="2800">
                <a:latin typeface="Arial"/>
                <a:ea typeface="Arial"/>
                <a:cs typeface="Arial"/>
                <a:sym typeface="Arial"/>
              </a:rPr>
              <a:t>range of sequence numbers must be increased</a:t>
            </a:r>
            <a:endParaRPr/>
          </a:p>
          <a:p>
            <a:pPr indent="-273049" lvl="1" marL="639763" rtl="0" algn="l">
              <a:spcBef>
                <a:spcPts val="550"/>
              </a:spcBef>
              <a:spcAft>
                <a:spcPts val="0"/>
              </a:spcAft>
              <a:buSzPts val="1960"/>
              <a:buChar char="🞑"/>
            </a:pPr>
            <a:r>
              <a:rPr lang="en-US" sz="2800">
                <a:latin typeface="Arial"/>
                <a:ea typeface="Arial"/>
                <a:cs typeface="Arial"/>
                <a:sym typeface="Arial"/>
              </a:rPr>
              <a:t>buffering at sender and/or receiver</a:t>
            </a:r>
            <a:endParaRPr/>
          </a:p>
        </p:txBody>
      </p:sp>
      <p:sp>
        <p:nvSpPr>
          <p:cNvPr id="2489" name="Google Shape;2489;p47"/>
          <p:cNvSpPr txBox="1"/>
          <p:nvPr>
            <p:ph idx="2" type="body"/>
          </p:nvPr>
        </p:nvSpPr>
        <p:spPr>
          <a:xfrm>
            <a:off x="3402176" y="4550632"/>
            <a:ext cx="5257712" cy="1548147"/>
          </a:xfrm>
          <a:prstGeom prst="rect">
            <a:avLst/>
          </a:prstGeom>
          <a:solidFill>
            <a:srgbClr val="BEE1EA"/>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Font typeface="Noto Sans Symbols"/>
              <a:buChar char="❖"/>
            </a:pPr>
            <a:r>
              <a:rPr lang="en-US" sz="3200">
                <a:latin typeface="Arial"/>
                <a:ea typeface="Arial"/>
                <a:cs typeface="Arial"/>
                <a:sym typeface="Arial"/>
              </a:rPr>
              <a:t>two generic forms of pipelined protocols: </a:t>
            </a:r>
            <a:r>
              <a:rPr i="1" lang="en-US" sz="3200">
                <a:solidFill>
                  <a:srgbClr val="CC0000"/>
                </a:solidFill>
                <a:latin typeface="Arial"/>
                <a:ea typeface="Arial"/>
                <a:cs typeface="Arial"/>
                <a:sym typeface="Arial"/>
              </a:rPr>
              <a:t>go-Back-N, selective repeat</a:t>
            </a:r>
            <a:endParaRPr/>
          </a:p>
        </p:txBody>
      </p:sp>
      <p:grpSp>
        <p:nvGrpSpPr>
          <p:cNvPr id="2490" name="Google Shape;2490;p47"/>
          <p:cNvGrpSpPr/>
          <p:nvPr/>
        </p:nvGrpSpPr>
        <p:grpSpPr>
          <a:xfrm>
            <a:off x="3435695" y="2209800"/>
            <a:ext cx="5592763" cy="1743385"/>
            <a:chOff x="1112837" y="3670040"/>
            <a:chExt cx="6359525" cy="2370138"/>
          </a:xfrm>
        </p:grpSpPr>
        <p:pic>
          <p:nvPicPr>
            <p:cNvPr descr="rdt_pipelined1" id="2491" name="Google Shape;2491;p47"/>
            <p:cNvPicPr preferRelativeResize="0"/>
            <p:nvPr/>
          </p:nvPicPr>
          <p:blipFill rotWithShape="1">
            <a:blip r:embed="rId4">
              <a:alphaModFix/>
            </a:blip>
            <a:srcRect b="0" l="0" r="0" t="0"/>
            <a:stretch/>
          </p:blipFill>
          <p:spPr>
            <a:xfrm>
              <a:off x="1366837" y="3670040"/>
              <a:ext cx="6105525" cy="2370138"/>
            </a:xfrm>
            <a:prstGeom prst="rect">
              <a:avLst/>
            </a:prstGeom>
            <a:noFill/>
            <a:ln>
              <a:noFill/>
            </a:ln>
          </p:spPr>
        </p:pic>
        <p:grpSp>
          <p:nvGrpSpPr>
            <p:cNvPr id="2492" name="Google Shape;2492;p47"/>
            <p:cNvGrpSpPr/>
            <p:nvPr/>
          </p:nvGrpSpPr>
          <p:grpSpPr>
            <a:xfrm>
              <a:off x="1112837" y="4347903"/>
              <a:ext cx="469900" cy="465137"/>
              <a:chOff x="881" y="2283"/>
              <a:chExt cx="296" cy="293"/>
            </a:xfrm>
          </p:grpSpPr>
          <p:sp>
            <p:nvSpPr>
              <p:cNvPr id="2493" name="Google Shape;2493;p47"/>
              <p:cNvSpPr/>
              <p:nvPr/>
            </p:nvSpPr>
            <p:spPr>
              <a:xfrm>
                <a:off x="1026" y="2283"/>
                <a:ext cx="122" cy="2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494" name="Google Shape;2494;p47"/>
              <p:cNvGrpSpPr/>
              <p:nvPr/>
            </p:nvGrpSpPr>
            <p:grpSpPr>
              <a:xfrm flipH="1">
                <a:off x="881" y="2283"/>
                <a:ext cx="296" cy="293"/>
                <a:chOff x="2839" y="3501"/>
                <a:chExt cx="755" cy="803"/>
              </a:xfrm>
            </p:grpSpPr>
            <p:pic>
              <p:nvPicPr>
                <p:cNvPr descr="desktop_computer_stylized_medium" id="2495" name="Google Shape;2495;p47"/>
                <p:cNvPicPr preferRelativeResize="0"/>
                <p:nvPr/>
              </p:nvPicPr>
              <p:blipFill rotWithShape="1">
                <a:blip r:embed="rId5">
                  <a:alphaModFix/>
                </a:blip>
                <a:srcRect b="0" l="0" r="0" t="0"/>
                <a:stretch/>
              </p:blipFill>
              <p:spPr>
                <a:xfrm>
                  <a:off x="2839" y="3501"/>
                  <a:ext cx="755" cy="803"/>
                </a:xfrm>
                <a:prstGeom prst="rect">
                  <a:avLst/>
                </a:prstGeom>
                <a:noFill/>
                <a:ln>
                  <a:noFill/>
                </a:ln>
              </p:spPr>
            </p:pic>
            <p:sp>
              <p:nvSpPr>
                <p:cNvPr id="2496" name="Google Shape;2496;p4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sp>
          <p:nvSpPr>
            <p:cNvPr id="2497" name="Google Shape;2497;p47"/>
            <p:cNvSpPr/>
            <p:nvPr/>
          </p:nvSpPr>
          <p:spPr>
            <a:xfrm>
              <a:off x="7053262" y="4360603"/>
              <a:ext cx="185737" cy="431800"/>
            </a:xfrm>
            <a:custGeom>
              <a:rect b="b" l="l" r="r" t="t"/>
              <a:pathLst>
                <a:path extrusionOk="0" h="272" w="117">
                  <a:moveTo>
                    <a:pt x="6" y="6"/>
                  </a:moveTo>
                  <a:lnTo>
                    <a:pt x="3" y="77"/>
                  </a:lnTo>
                  <a:lnTo>
                    <a:pt x="59" y="120"/>
                  </a:lnTo>
                  <a:lnTo>
                    <a:pt x="0" y="146"/>
                  </a:lnTo>
                  <a:lnTo>
                    <a:pt x="3" y="270"/>
                  </a:lnTo>
                  <a:lnTo>
                    <a:pt x="117" y="272"/>
                  </a:lnTo>
                  <a:lnTo>
                    <a:pt x="114" y="0"/>
                  </a:lnTo>
                  <a:lnTo>
                    <a:pt x="6" y="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2498" name="Google Shape;2498;p47"/>
            <p:cNvGrpSpPr/>
            <p:nvPr/>
          </p:nvGrpSpPr>
          <p:grpSpPr>
            <a:xfrm>
              <a:off x="4224337" y="4365365"/>
              <a:ext cx="469900" cy="465138"/>
              <a:chOff x="881" y="2283"/>
              <a:chExt cx="296" cy="293"/>
            </a:xfrm>
          </p:grpSpPr>
          <p:sp>
            <p:nvSpPr>
              <p:cNvPr id="2499" name="Google Shape;2499;p47"/>
              <p:cNvSpPr/>
              <p:nvPr/>
            </p:nvSpPr>
            <p:spPr>
              <a:xfrm>
                <a:off x="1026" y="2283"/>
                <a:ext cx="122" cy="2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00" name="Google Shape;2500;p47"/>
              <p:cNvGrpSpPr/>
              <p:nvPr/>
            </p:nvGrpSpPr>
            <p:grpSpPr>
              <a:xfrm flipH="1">
                <a:off x="881" y="2283"/>
                <a:ext cx="296" cy="293"/>
                <a:chOff x="2839" y="3501"/>
                <a:chExt cx="755" cy="803"/>
              </a:xfrm>
            </p:grpSpPr>
            <p:pic>
              <p:nvPicPr>
                <p:cNvPr descr="desktop_computer_stylized_medium" id="2501" name="Google Shape;2501;p47"/>
                <p:cNvPicPr preferRelativeResize="0"/>
                <p:nvPr/>
              </p:nvPicPr>
              <p:blipFill rotWithShape="1">
                <a:blip r:embed="rId5">
                  <a:alphaModFix/>
                </a:blip>
                <a:srcRect b="0" l="0" r="0" t="0"/>
                <a:stretch/>
              </p:blipFill>
              <p:spPr>
                <a:xfrm>
                  <a:off x="2839" y="3501"/>
                  <a:ext cx="755" cy="803"/>
                </a:xfrm>
                <a:prstGeom prst="rect">
                  <a:avLst/>
                </a:prstGeom>
                <a:noFill/>
                <a:ln>
                  <a:noFill/>
                </a:ln>
              </p:spPr>
            </p:pic>
            <p:sp>
              <p:nvSpPr>
                <p:cNvPr id="2502" name="Google Shape;2502;p4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grpSp>
          <p:nvGrpSpPr>
            <p:cNvPr id="2503" name="Google Shape;2503;p47"/>
            <p:cNvGrpSpPr/>
            <p:nvPr/>
          </p:nvGrpSpPr>
          <p:grpSpPr>
            <a:xfrm>
              <a:off x="4035424" y="4232015"/>
              <a:ext cx="223838" cy="501650"/>
              <a:chOff x="4140" y="429"/>
              <a:chExt cx="1425" cy="2396"/>
            </a:xfrm>
          </p:grpSpPr>
          <p:sp>
            <p:nvSpPr>
              <p:cNvPr id="2504" name="Google Shape;2504;p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05" name="Google Shape;2505;p47"/>
              <p:cNvSpPr/>
              <p:nvPr/>
            </p:nvSpPr>
            <p:spPr>
              <a:xfrm>
                <a:off x="4211" y="429"/>
                <a:ext cx="1041"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06" name="Google Shape;2506;p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07" name="Google Shape;2507;p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08" name="Google Shape;2508;p47"/>
              <p:cNvSpPr/>
              <p:nvPr/>
            </p:nvSpPr>
            <p:spPr>
              <a:xfrm>
                <a:off x="4211" y="694"/>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09" name="Google Shape;2509;p47"/>
              <p:cNvGrpSpPr/>
              <p:nvPr/>
            </p:nvGrpSpPr>
            <p:grpSpPr>
              <a:xfrm>
                <a:off x="4747" y="671"/>
                <a:ext cx="586" cy="144"/>
                <a:chOff x="611" y="2571"/>
                <a:chExt cx="731" cy="138"/>
              </a:xfrm>
            </p:grpSpPr>
            <p:sp>
              <p:nvSpPr>
                <p:cNvPr id="2510" name="Google Shape;2510;p47"/>
                <p:cNvSpPr/>
                <p:nvPr/>
              </p:nvSpPr>
              <p:spPr>
                <a:xfrm>
                  <a:off x="611" y="2571"/>
                  <a:ext cx="731"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11" name="Google Shape;2511;p47"/>
                <p:cNvSpPr/>
                <p:nvPr/>
              </p:nvSpPr>
              <p:spPr>
                <a:xfrm>
                  <a:off x="623" y="2586"/>
                  <a:ext cx="706"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12" name="Google Shape;2512;p47"/>
              <p:cNvSpPr/>
              <p:nvPr/>
            </p:nvSpPr>
            <p:spPr>
              <a:xfrm>
                <a:off x="4221" y="1020"/>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13" name="Google Shape;2513;p47"/>
              <p:cNvGrpSpPr/>
              <p:nvPr/>
            </p:nvGrpSpPr>
            <p:grpSpPr>
              <a:xfrm>
                <a:off x="4746" y="998"/>
                <a:ext cx="586" cy="129"/>
                <a:chOff x="613" y="2572"/>
                <a:chExt cx="731" cy="134"/>
              </a:xfrm>
            </p:grpSpPr>
            <p:sp>
              <p:nvSpPr>
                <p:cNvPr id="2514" name="Google Shape;2514;p47"/>
                <p:cNvSpPr/>
                <p:nvPr/>
              </p:nvSpPr>
              <p:spPr>
                <a:xfrm>
                  <a:off x="613" y="2572"/>
                  <a:ext cx="731"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15" name="Google Shape;2515;p47"/>
                <p:cNvSpPr/>
                <p:nvPr/>
              </p:nvSpPr>
              <p:spPr>
                <a:xfrm>
                  <a:off x="626" y="2588"/>
                  <a:ext cx="706"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16" name="Google Shape;2516;p47"/>
              <p:cNvSpPr/>
              <p:nvPr/>
            </p:nvSpPr>
            <p:spPr>
              <a:xfrm>
                <a:off x="4221" y="1362"/>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17" name="Google Shape;2517;p47"/>
              <p:cNvSpPr/>
              <p:nvPr/>
            </p:nvSpPr>
            <p:spPr>
              <a:xfrm>
                <a:off x="4231" y="1657"/>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18" name="Google Shape;2518;p47"/>
              <p:cNvGrpSpPr/>
              <p:nvPr/>
            </p:nvGrpSpPr>
            <p:grpSpPr>
              <a:xfrm>
                <a:off x="4737" y="1627"/>
                <a:ext cx="576" cy="152"/>
                <a:chOff x="616" y="2568"/>
                <a:chExt cx="718" cy="140"/>
              </a:xfrm>
            </p:grpSpPr>
            <p:sp>
              <p:nvSpPr>
                <p:cNvPr id="2519" name="Google Shape;2519;p47"/>
                <p:cNvSpPr/>
                <p:nvPr/>
              </p:nvSpPr>
              <p:spPr>
                <a:xfrm>
                  <a:off x="616" y="2568"/>
                  <a:ext cx="718"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20" name="Google Shape;2520;p47"/>
                <p:cNvSpPr/>
                <p:nvPr/>
              </p:nvSpPr>
              <p:spPr>
                <a:xfrm>
                  <a:off x="628" y="2582"/>
                  <a:ext cx="692" cy="11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21" name="Google Shape;2521;p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2522" name="Google Shape;2522;p47"/>
              <p:cNvGrpSpPr/>
              <p:nvPr/>
            </p:nvGrpSpPr>
            <p:grpSpPr>
              <a:xfrm>
                <a:off x="4737" y="1324"/>
                <a:ext cx="586" cy="144"/>
                <a:chOff x="611" y="2565"/>
                <a:chExt cx="730" cy="144"/>
              </a:xfrm>
            </p:grpSpPr>
            <p:sp>
              <p:nvSpPr>
                <p:cNvPr id="2523" name="Google Shape;2523;p47"/>
                <p:cNvSpPr/>
                <p:nvPr/>
              </p:nvSpPr>
              <p:spPr>
                <a:xfrm>
                  <a:off x="611" y="2565"/>
                  <a:ext cx="730"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24" name="Google Shape;2524;p47"/>
                <p:cNvSpPr/>
                <p:nvPr/>
              </p:nvSpPr>
              <p:spPr>
                <a:xfrm>
                  <a:off x="623" y="2580"/>
                  <a:ext cx="705"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25" name="Google Shape;2525;p47"/>
              <p:cNvSpPr/>
              <p:nvPr/>
            </p:nvSpPr>
            <p:spPr>
              <a:xfrm>
                <a:off x="5252" y="429"/>
                <a:ext cx="71"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26" name="Google Shape;2526;p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27" name="Google Shape;2527;p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28" name="Google Shape;2528;p47"/>
              <p:cNvSpPr/>
              <p:nvPr/>
            </p:nvSpPr>
            <p:spPr>
              <a:xfrm>
                <a:off x="5514" y="2613"/>
                <a:ext cx="51" cy="9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29" name="Google Shape;2529;p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30" name="Google Shape;2530;p47"/>
              <p:cNvSpPr/>
              <p:nvPr/>
            </p:nvSpPr>
            <p:spPr>
              <a:xfrm>
                <a:off x="4140" y="2681"/>
                <a:ext cx="1203"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31" name="Google Shape;2531;p47"/>
              <p:cNvSpPr/>
              <p:nvPr/>
            </p:nvSpPr>
            <p:spPr>
              <a:xfrm>
                <a:off x="4211" y="2711"/>
                <a:ext cx="106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32" name="Google Shape;2532;p47"/>
              <p:cNvSpPr/>
              <p:nvPr/>
            </p:nvSpPr>
            <p:spPr>
              <a:xfrm>
                <a:off x="4312" y="2385"/>
                <a:ext cx="152"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33" name="Google Shape;2533;p47"/>
              <p:cNvSpPr/>
              <p:nvPr/>
            </p:nvSpPr>
            <p:spPr>
              <a:xfrm>
                <a:off x="4484" y="2385"/>
                <a:ext cx="162"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2534" name="Google Shape;2534;p47"/>
              <p:cNvSpPr/>
              <p:nvPr/>
            </p:nvSpPr>
            <p:spPr>
              <a:xfrm>
                <a:off x="4666" y="2378"/>
                <a:ext cx="152"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35" name="Google Shape;2535;p47"/>
              <p:cNvSpPr/>
              <p:nvPr/>
            </p:nvSpPr>
            <p:spPr>
              <a:xfrm>
                <a:off x="5060" y="1832"/>
                <a:ext cx="91" cy="766"/>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nvGrpSpPr>
            <p:cNvPr id="2536" name="Google Shape;2536;p47"/>
            <p:cNvGrpSpPr/>
            <p:nvPr/>
          </p:nvGrpSpPr>
          <p:grpSpPr>
            <a:xfrm>
              <a:off x="7099299" y="4227253"/>
              <a:ext cx="223838" cy="501650"/>
              <a:chOff x="4140" y="429"/>
              <a:chExt cx="1425" cy="2396"/>
            </a:xfrm>
          </p:grpSpPr>
          <p:sp>
            <p:nvSpPr>
              <p:cNvPr id="2537" name="Google Shape;2537;p4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38" name="Google Shape;2538;p47"/>
              <p:cNvSpPr/>
              <p:nvPr/>
            </p:nvSpPr>
            <p:spPr>
              <a:xfrm>
                <a:off x="4211" y="429"/>
                <a:ext cx="1041"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39" name="Google Shape;2539;p4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40" name="Google Shape;2540;p4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41" name="Google Shape;2541;p47"/>
              <p:cNvSpPr/>
              <p:nvPr/>
            </p:nvSpPr>
            <p:spPr>
              <a:xfrm>
                <a:off x="4211" y="694"/>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42" name="Google Shape;2542;p47"/>
              <p:cNvGrpSpPr/>
              <p:nvPr/>
            </p:nvGrpSpPr>
            <p:grpSpPr>
              <a:xfrm>
                <a:off x="4747" y="671"/>
                <a:ext cx="586" cy="144"/>
                <a:chOff x="611" y="2571"/>
                <a:chExt cx="731" cy="138"/>
              </a:xfrm>
            </p:grpSpPr>
            <p:sp>
              <p:nvSpPr>
                <p:cNvPr id="2543" name="Google Shape;2543;p47"/>
                <p:cNvSpPr/>
                <p:nvPr/>
              </p:nvSpPr>
              <p:spPr>
                <a:xfrm>
                  <a:off x="611" y="2571"/>
                  <a:ext cx="731"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44" name="Google Shape;2544;p47"/>
                <p:cNvSpPr/>
                <p:nvPr/>
              </p:nvSpPr>
              <p:spPr>
                <a:xfrm>
                  <a:off x="623" y="2586"/>
                  <a:ext cx="706"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45" name="Google Shape;2545;p47"/>
              <p:cNvSpPr/>
              <p:nvPr/>
            </p:nvSpPr>
            <p:spPr>
              <a:xfrm>
                <a:off x="4221" y="1020"/>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46" name="Google Shape;2546;p47"/>
              <p:cNvGrpSpPr/>
              <p:nvPr/>
            </p:nvGrpSpPr>
            <p:grpSpPr>
              <a:xfrm>
                <a:off x="4746" y="998"/>
                <a:ext cx="586" cy="129"/>
                <a:chOff x="613" y="2572"/>
                <a:chExt cx="731" cy="134"/>
              </a:xfrm>
            </p:grpSpPr>
            <p:sp>
              <p:nvSpPr>
                <p:cNvPr id="2547" name="Google Shape;2547;p47"/>
                <p:cNvSpPr/>
                <p:nvPr/>
              </p:nvSpPr>
              <p:spPr>
                <a:xfrm>
                  <a:off x="613" y="2572"/>
                  <a:ext cx="731"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48" name="Google Shape;2548;p47"/>
                <p:cNvSpPr/>
                <p:nvPr/>
              </p:nvSpPr>
              <p:spPr>
                <a:xfrm>
                  <a:off x="626" y="2588"/>
                  <a:ext cx="706"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49" name="Google Shape;2549;p47"/>
              <p:cNvSpPr/>
              <p:nvPr/>
            </p:nvSpPr>
            <p:spPr>
              <a:xfrm>
                <a:off x="4221" y="1362"/>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50" name="Google Shape;2550;p47"/>
              <p:cNvSpPr/>
              <p:nvPr/>
            </p:nvSpPr>
            <p:spPr>
              <a:xfrm>
                <a:off x="4231" y="1657"/>
                <a:ext cx="596"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551" name="Google Shape;2551;p47"/>
              <p:cNvGrpSpPr/>
              <p:nvPr/>
            </p:nvGrpSpPr>
            <p:grpSpPr>
              <a:xfrm>
                <a:off x="4737" y="1627"/>
                <a:ext cx="576" cy="152"/>
                <a:chOff x="616" y="2568"/>
                <a:chExt cx="718" cy="140"/>
              </a:xfrm>
            </p:grpSpPr>
            <p:sp>
              <p:nvSpPr>
                <p:cNvPr id="2552" name="Google Shape;2552;p47"/>
                <p:cNvSpPr/>
                <p:nvPr/>
              </p:nvSpPr>
              <p:spPr>
                <a:xfrm>
                  <a:off x="616" y="2568"/>
                  <a:ext cx="718"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53" name="Google Shape;2553;p47"/>
                <p:cNvSpPr/>
                <p:nvPr/>
              </p:nvSpPr>
              <p:spPr>
                <a:xfrm>
                  <a:off x="628" y="2582"/>
                  <a:ext cx="692" cy="11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54" name="Google Shape;2554;p4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2555" name="Google Shape;2555;p47"/>
              <p:cNvGrpSpPr/>
              <p:nvPr/>
            </p:nvGrpSpPr>
            <p:grpSpPr>
              <a:xfrm>
                <a:off x="4737" y="1324"/>
                <a:ext cx="586" cy="144"/>
                <a:chOff x="611" y="2565"/>
                <a:chExt cx="730" cy="144"/>
              </a:xfrm>
            </p:grpSpPr>
            <p:sp>
              <p:nvSpPr>
                <p:cNvPr id="2556" name="Google Shape;2556;p47"/>
                <p:cNvSpPr/>
                <p:nvPr/>
              </p:nvSpPr>
              <p:spPr>
                <a:xfrm>
                  <a:off x="611" y="2565"/>
                  <a:ext cx="730"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57" name="Google Shape;2557;p47"/>
                <p:cNvSpPr/>
                <p:nvPr/>
              </p:nvSpPr>
              <p:spPr>
                <a:xfrm>
                  <a:off x="623" y="2580"/>
                  <a:ext cx="705"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2558" name="Google Shape;2558;p47"/>
              <p:cNvSpPr/>
              <p:nvPr/>
            </p:nvSpPr>
            <p:spPr>
              <a:xfrm>
                <a:off x="5252" y="429"/>
                <a:ext cx="71"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59" name="Google Shape;2559;p4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60" name="Google Shape;2560;p4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61" name="Google Shape;2561;p47"/>
              <p:cNvSpPr/>
              <p:nvPr/>
            </p:nvSpPr>
            <p:spPr>
              <a:xfrm>
                <a:off x="5514" y="2613"/>
                <a:ext cx="51" cy="9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62" name="Google Shape;2562;p4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63" name="Google Shape;2563;p47"/>
              <p:cNvSpPr/>
              <p:nvPr/>
            </p:nvSpPr>
            <p:spPr>
              <a:xfrm>
                <a:off x="4140" y="2681"/>
                <a:ext cx="1203" cy="144"/>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64" name="Google Shape;2564;p47"/>
              <p:cNvSpPr/>
              <p:nvPr/>
            </p:nvSpPr>
            <p:spPr>
              <a:xfrm>
                <a:off x="4211" y="2711"/>
                <a:ext cx="1061" cy="83"/>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65" name="Google Shape;2565;p47"/>
              <p:cNvSpPr/>
              <p:nvPr/>
            </p:nvSpPr>
            <p:spPr>
              <a:xfrm>
                <a:off x="4312" y="2385"/>
                <a:ext cx="152"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66" name="Google Shape;2566;p47"/>
              <p:cNvSpPr/>
              <p:nvPr/>
            </p:nvSpPr>
            <p:spPr>
              <a:xfrm>
                <a:off x="4484" y="2385"/>
                <a:ext cx="162"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2567" name="Google Shape;2567;p47"/>
              <p:cNvSpPr/>
              <p:nvPr/>
            </p:nvSpPr>
            <p:spPr>
              <a:xfrm>
                <a:off x="4666" y="2378"/>
                <a:ext cx="152"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568" name="Google Shape;2568;p47"/>
              <p:cNvSpPr/>
              <p:nvPr/>
            </p:nvSpPr>
            <p:spPr>
              <a:xfrm>
                <a:off x="5060" y="1832"/>
                <a:ext cx="91" cy="766"/>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pic>
        <p:nvPicPr>
          <p:cNvPr descr="underline_base" id="2573" name="Google Shape;2573;p48"/>
          <p:cNvPicPr preferRelativeResize="0"/>
          <p:nvPr/>
        </p:nvPicPr>
        <p:blipFill rotWithShape="1">
          <a:blip r:embed="rId3">
            <a:alphaModFix/>
          </a:blip>
          <a:srcRect b="0" l="0" r="0" t="0"/>
          <a:stretch/>
        </p:blipFill>
        <p:spPr>
          <a:xfrm>
            <a:off x="569913" y="842963"/>
            <a:ext cx="6399212" cy="173037"/>
          </a:xfrm>
          <a:prstGeom prst="rect">
            <a:avLst/>
          </a:prstGeom>
          <a:noFill/>
          <a:ln>
            <a:noFill/>
          </a:ln>
        </p:spPr>
      </p:pic>
      <p:sp>
        <p:nvSpPr>
          <p:cNvPr id="2574" name="Google Shape;2574;p48"/>
          <p:cNvSpPr txBox="1"/>
          <p:nvPr>
            <p:ph type="title"/>
          </p:nvPr>
        </p:nvSpPr>
        <p:spPr>
          <a:xfrm>
            <a:off x="533400" y="163513"/>
            <a:ext cx="7772400" cy="96361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Pipelining: increased utilization</a:t>
            </a:r>
            <a:endParaRPr/>
          </a:p>
        </p:txBody>
      </p:sp>
      <p:cxnSp>
        <p:nvCxnSpPr>
          <p:cNvPr id="2575" name="Google Shape;2575;p48"/>
          <p:cNvCxnSpPr/>
          <p:nvPr/>
        </p:nvCxnSpPr>
        <p:spPr>
          <a:xfrm>
            <a:off x="3171825" y="2157412"/>
            <a:ext cx="2082800" cy="931863"/>
          </a:xfrm>
          <a:prstGeom prst="straightConnector1">
            <a:avLst/>
          </a:prstGeom>
          <a:noFill/>
          <a:ln cap="flat" cmpd="sng" w="9525">
            <a:solidFill>
              <a:srgbClr val="000000"/>
            </a:solidFill>
            <a:prstDash val="solid"/>
            <a:round/>
            <a:headEnd len="med" w="med" type="none"/>
            <a:tailEnd len="med" w="med" type="none"/>
          </a:ln>
        </p:spPr>
      </p:cxnSp>
      <p:sp>
        <p:nvSpPr>
          <p:cNvPr id="2576" name="Google Shape;2576;p48"/>
          <p:cNvSpPr txBox="1"/>
          <p:nvPr/>
        </p:nvSpPr>
        <p:spPr>
          <a:xfrm>
            <a:off x="-58738" y="1931194"/>
            <a:ext cx="3086100" cy="354013"/>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first packet bit transmitted, t = 0</a:t>
            </a:r>
            <a:endParaRPr/>
          </a:p>
        </p:txBody>
      </p:sp>
      <p:cxnSp>
        <p:nvCxnSpPr>
          <p:cNvPr id="2577" name="Google Shape;2577;p48"/>
          <p:cNvCxnSpPr/>
          <p:nvPr/>
        </p:nvCxnSpPr>
        <p:spPr>
          <a:xfrm>
            <a:off x="3162300" y="1935162"/>
            <a:ext cx="20638" cy="3284538"/>
          </a:xfrm>
          <a:prstGeom prst="straightConnector1">
            <a:avLst/>
          </a:prstGeom>
          <a:noFill/>
          <a:ln cap="flat" cmpd="sng" w="9525">
            <a:solidFill>
              <a:srgbClr val="000000"/>
            </a:solidFill>
            <a:prstDash val="solid"/>
            <a:round/>
            <a:headEnd len="med" w="med" type="none"/>
            <a:tailEnd len="med" w="med" type="triangle"/>
          </a:ln>
        </p:spPr>
      </p:cxnSp>
      <p:cxnSp>
        <p:nvCxnSpPr>
          <p:cNvPr id="2578" name="Google Shape;2578;p48"/>
          <p:cNvCxnSpPr/>
          <p:nvPr/>
        </p:nvCxnSpPr>
        <p:spPr>
          <a:xfrm>
            <a:off x="5243513" y="1947862"/>
            <a:ext cx="22225" cy="3351213"/>
          </a:xfrm>
          <a:prstGeom prst="straightConnector1">
            <a:avLst/>
          </a:prstGeom>
          <a:noFill/>
          <a:ln cap="flat" cmpd="sng" w="9525">
            <a:solidFill>
              <a:srgbClr val="000000"/>
            </a:solidFill>
            <a:prstDash val="solid"/>
            <a:round/>
            <a:headEnd len="med" w="med" type="none"/>
            <a:tailEnd len="med" w="med" type="triangle"/>
          </a:ln>
        </p:spPr>
      </p:cxnSp>
      <p:sp>
        <p:nvSpPr>
          <p:cNvPr id="2579" name="Google Shape;2579;p48"/>
          <p:cNvSpPr txBox="1"/>
          <p:nvPr/>
        </p:nvSpPr>
        <p:spPr>
          <a:xfrm>
            <a:off x="2701925" y="1608137"/>
            <a:ext cx="1042988" cy="355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sender</a:t>
            </a:r>
            <a:endParaRPr/>
          </a:p>
        </p:txBody>
      </p:sp>
      <p:sp>
        <p:nvSpPr>
          <p:cNvPr id="2580" name="Google Shape;2580;p48"/>
          <p:cNvSpPr txBox="1"/>
          <p:nvPr/>
        </p:nvSpPr>
        <p:spPr>
          <a:xfrm>
            <a:off x="4730750" y="1608137"/>
            <a:ext cx="1108075" cy="355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receiver</a:t>
            </a:r>
            <a:endParaRPr/>
          </a:p>
        </p:txBody>
      </p:sp>
      <p:cxnSp>
        <p:nvCxnSpPr>
          <p:cNvPr id="2581" name="Google Shape;2581;p48"/>
          <p:cNvCxnSpPr/>
          <p:nvPr/>
        </p:nvCxnSpPr>
        <p:spPr>
          <a:xfrm>
            <a:off x="3182938" y="2152650"/>
            <a:ext cx="2049462" cy="3175"/>
          </a:xfrm>
          <a:prstGeom prst="straightConnector1">
            <a:avLst/>
          </a:prstGeom>
          <a:noFill/>
          <a:ln cap="flat" cmpd="sng" w="9525">
            <a:solidFill>
              <a:srgbClr val="000000"/>
            </a:solidFill>
            <a:prstDash val="dash"/>
            <a:round/>
            <a:headEnd len="med" w="med" type="none"/>
            <a:tailEnd len="med" w="med" type="none"/>
          </a:ln>
        </p:spPr>
      </p:cxnSp>
      <p:cxnSp>
        <p:nvCxnSpPr>
          <p:cNvPr id="2582" name="Google Shape;2582;p48"/>
          <p:cNvCxnSpPr/>
          <p:nvPr/>
        </p:nvCxnSpPr>
        <p:spPr>
          <a:xfrm>
            <a:off x="3189288" y="4284662"/>
            <a:ext cx="2049462" cy="0"/>
          </a:xfrm>
          <a:prstGeom prst="straightConnector1">
            <a:avLst/>
          </a:prstGeom>
          <a:noFill/>
          <a:ln cap="flat" cmpd="sng" w="9525">
            <a:solidFill>
              <a:srgbClr val="000000"/>
            </a:solidFill>
            <a:prstDash val="dash"/>
            <a:round/>
            <a:headEnd len="med" w="med" type="none"/>
            <a:tailEnd len="med" w="med" type="none"/>
          </a:ln>
        </p:spPr>
      </p:cxnSp>
      <p:sp>
        <p:nvSpPr>
          <p:cNvPr id="2583" name="Google Shape;2583;p48"/>
          <p:cNvSpPr/>
          <p:nvPr/>
        </p:nvSpPr>
        <p:spPr>
          <a:xfrm>
            <a:off x="3167063" y="2149475"/>
            <a:ext cx="2087562" cy="1169987"/>
          </a:xfrm>
          <a:custGeom>
            <a:rect b="b" l="l" r="r" t="t"/>
            <a:pathLst>
              <a:path extrusionOk="0" h="1185" w="2902">
                <a:moveTo>
                  <a:pt x="0" y="0"/>
                </a:moveTo>
                <a:lnTo>
                  <a:pt x="2895" y="937"/>
                </a:lnTo>
                <a:lnTo>
                  <a:pt x="2902" y="1185"/>
                </a:lnTo>
                <a:lnTo>
                  <a:pt x="0" y="247"/>
                </a:lnTo>
                <a:lnTo>
                  <a:pt x="0" y="0"/>
                </a:lnTo>
                <a:close/>
              </a:path>
            </a:pathLst>
          </a:custGeom>
          <a:solidFill>
            <a:srgbClr val="00CC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cxnSp>
        <p:nvCxnSpPr>
          <p:cNvPr id="2584" name="Google Shape;2584;p48"/>
          <p:cNvCxnSpPr/>
          <p:nvPr/>
        </p:nvCxnSpPr>
        <p:spPr>
          <a:xfrm flipH="1">
            <a:off x="3032125" y="2149475"/>
            <a:ext cx="123825" cy="3175"/>
          </a:xfrm>
          <a:prstGeom prst="straightConnector1">
            <a:avLst/>
          </a:prstGeom>
          <a:noFill/>
          <a:ln cap="flat" cmpd="sng" w="9525">
            <a:solidFill>
              <a:srgbClr val="000000"/>
            </a:solidFill>
            <a:prstDash val="solid"/>
            <a:round/>
            <a:headEnd len="med" w="med" type="none"/>
            <a:tailEnd len="med" w="med" type="none"/>
          </a:ln>
        </p:spPr>
      </p:cxnSp>
      <p:cxnSp>
        <p:nvCxnSpPr>
          <p:cNvPr id="2585" name="Google Shape;2585;p48"/>
          <p:cNvCxnSpPr/>
          <p:nvPr/>
        </p:nvCxnSpPr>
        <p:spPr>
          <a:xfrm rot="10800000">
            <a:off x="3032125" y="2393950"/>
            <a:ext cx="123825" cy="0"/>
          </a:xfrm>
          <a:prstGeom prst="straightConnector1">
            <a:avLst/>
          </a:prstGeom>
          <a:noFill/>
          <a:ln cap="flat" cmpd="sng" w="9525">
            <a:solidFill>
              <a:srgbClr val="000000"/>
            </a:solidFill>
            <a:prstDash val="solid"/>
            <a:round/>
            <a:headEnd len="med" w="med" type="none"/>
            <a:tailEnd len="med" w="med" type="none"/>
          </a:ln>
        </p:spPr>
      </p:cxnSp>
      <p:sp>
        <p:nvSpPr>
          <p:cNvPr id="2586" name="Google Shape;2586;p48"/>
          <p:cNvSpPr txBox="1"/>
          <p:nvPr/>
        </p:nvSpPr>
        <p:spPr>
          <a:xfrm>
            <a:off x="2251075" y="3133725"/>
            <a:ext cx="965200" cy="3397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RTT </a:t>
            </a:r>
            <a:endParaRPr/>
          </a:p>
        </p:txBody>
      </p:sp>
      <p:cxnSp>
        <p:nvCxnSpPr>
          <p:cNvPr id="2587" name="Google Shape;2587;p48"/>
          <p:cNvCxnSpPr/>
          <p:nvPr/>
        </p:nvCxnSpPr>
        <p:spPr>
          <a:xfrm>
            <a:off x="3065463" y="3444875"/>
            <a:ext cx="9525" cy="820737"/>
          </a:xfrm>
          <a:prstGeom prst="straightConnector1">
            <a:avLst/>
          </a:prstGeom>
          <a:noFill/>
          <a:ln cap="flat" cmpd="sng" w="9525">
            <a:solidFill>
              <a:srgbClr val="000000"/>
            </a:solidFill>
            <a:prstDash val="solid"/>
            <a:round/>
            <a:headEnd len="med" w="med" type="none"/>
            <a:tailEnd len="med" w="med" type="triangle"/>
          </a:ln>
        </p:spPr>
      </p:cxnSp>
      <p:cxnSp>
        <p:nvCxnSpPr>
          <p:cNvPr id="2588" name="Google Shape;2588;p48"/>
          <p:cNvCxnSpPr/>
          <p:nvPr/>
        </p:nvCxnSpPr>
        <p:spPr>
          <a:xfrm flipH="1" rot="10800000">
            <a:off x="3070225" y="2416175"/>
            <a:ext cx="1588" cy="776287"/>
          </a:xfrm>
          <a:prstGeom prst="straightConnector1">
            <a:avLst/>
          </a:prstGeom>
          <a:noFill/>
          <a:ln cap="flat" cmpd="sng" w="9525">
            <a:solidFill>
              <a:srgbClr val="000000"/>
            </a:solidFill>
            <a:prstDash val="solid"/>
            <a:round/>
            <a:headEnd len="med" w="med" type="none"/>
            <a:tailEnd len="med" w="med" type="triangle"/>
          </a:ln>
        </p:spPr>
      </p:cxnSp>
      <p:sp>
        <p:nvSpPr>
          <p:cNvPr id="2589" name="Google Shape;2589;p48"/>
          <p:cNvSpPr txBox="1"/>
          <p:nvPr/>
        </p:nvSpPr>
        <p:spPr>
          <a:xfrm>
            <a:off x="258763" y="2245520"/>
            <a:ext cx="2740025" cy="35401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last bit transmitted, t = L / R</a:t>
            </a:r>
            <a:endParaRPr/>
          </a:p>
        </p:txBody>
      </p:sp>
      <p:cxnSp>
        <p:nvCxnSpPr>
          <p:cNvPr id="2590" name="Google Shape;2590;p48"/>
          <p:cNvCxnSpPr/>
          <p:nvPr/>
        </p:nvCxnSpPr>
        <p:spPr>
          <a:xfrm rot="10800000">
            <a:off x="5232400" y="3074987"/>
            <a:ext cx="125413" cy="0"/>
          </a:xfrm>
          <a:prstGeom prst="straightConnector1">
            <a:avLst/>
          </a:prstGeom>
          <a:noFill/>
          <a:ln cap="flat" cmpd="sng" w="9525">
            <a:solidFill>
              <a:srgbClr val="000000"/>
            </a:solidFill>
            <a:prstDash val="solid"/>
            <a:round/>
            <a:headEnd len="med" w="med" type="none"/>
            <a:tailEnd len="med" w="med" type="none"/>
          </a:ln>
        </p:spPr>
      </p:cxnSp>
      <p:sp>
        <p:nvSpPr>
          <p:cNvPr id="2591" name="Google Shape;2591;p48"/>
          <p:cNvSpPr txBox="1"/>
          <p:nvPr/>
        </p:nvSpPr>
        <p:spPr>
          <a:xfrm>
            <a:off x="5308600" y="2897187"/>
            <a:ext cx="2641600" cy="35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first packet bit arrives</a:t>
            </a:r>
            <a:endParaRPr/>
          </a:p>
        </p:txBody>
      </p:sp>
      <p:cxnSp>
        <p:nvCxnSpPr>
          <p:cNvPr id="2592" name="Google Shape;2592;p48"/>
          <p:cNvCxnSpPr/>
          <p:nvPr/>
        </p:nvCxnSpPr>
        <p:spPr>
          <a:xfrm>
            <a:off x="5254625" y="3325812"/>
            <a:ext cx="119063" cy="0"/>
          </a:xfrm>
          <a:prstGeom prst="straightConnector1">
            <a:avLst/>
          </a:prstGeom>
          <a:noFill/>
          <a:ln cap="flat" cmpd="sng" w="9525">
            <a:solidFill>
              <a:srgbClr val="000000"/>
            </a:solidFill>
            <a:prstDash val="solid"/>
            <a:round/>
            <a:headEnd len="med" w="med" type="none"/>
            <a:tailEnd len="med" w="med" type="none"/>
          </a:ln>
        </p:spPr>
      </p:cxnSp>
      <p:sp>
        <p:nvSpPr>
          <p:cNvPr id="2593" name="Google Shape;2593;p48"/>
          <p:cNvSpPr txBox="1"/>
          <p:nvPr/>
        </p:nvSpPr>
        <p:spPr>
          <a:xfrm>
            <a:off x="5313363" y="3149600"/>
            <a:ext cx="3581400" cy="384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last packet bit arrives, send ACK</a:t>
            </a:r>
            <a:endParaRPr/>
          </a:p>
        </p:txBody>
      </p:sp>
      <p:sp>
        <p:nvSpPr>
          <p:cNvPr id="2594" name="Google Shape;2594;p48"/>
          <p:cNvSpPr txBox="1"/>
          <p:nvPr/>
        </p:nvSpPr>
        <p:spPr>
          <a:xfrm>
            <a:off x="493713" y="3941762"/>
            <a:ext cx="2635250" cy="64135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2000">
                <a:solidFill>
                  <a:schemeClr val="dk1"/>
                </a:solidFill>
                <a:latin typeface="Arial"/>
                <a:ea typeface="Arial"/>
                <a:cs typeface="Arial"/>
                <a:sym typeface="Arial"/>
              </a:rPr>
              <a:t>ACK arrives, send next </a:t>
            </a:r>
            <a:endParaRPr/>
          </a:p>
          <a:p>
            <a:pPr indent="0" lvl="0" marL="0" marR="0" rtl="0" algn="r">
              <a:spcBef>
                <a:spcPts val="0"/>
              </a:spcBef>
              <a:spcAft>
                <a:spcPts val="0"/>
              </a:spcAft>
              <a:buNone/>
            </a:pPr>
            <a:r>
              <a:rPr i="0" lang="en-US" sz="2000">
                <a:solidFill>
                  <a:schemeClr val="dk1"/>
                </a:solidFill>
                <a:latin typeface="Arial"/>
                <a:ea typeface="Arial"/>
                <a:cs typeface="Arial"/>
                <a:sym typeface="Arial"/>
              </a:rPr>
              <a:t>packet, t = RTT + L / R</a:t>
            </a:r>
            <a:endParaRPr/>
          </a:p>
        </p:txBody>
      </p:sp>
      <p:grpSp>
        <p:nvGrpSpPr>
          <p:cNvPr id="2595" name="Google Shape;2595;p48"/>
          <p:cNvGrpSpPr/>
          <p:nvPr/>
        </p:nvGrpSpPr>
        <p:grpSpPr>
          <a:xfrm>
            <a:off x="3043238" y="4271962"/>
            <a:ext cx="1466850" cy="608013"/>
            <a:chOff x="12502" y="21425"/>
            <a:chExt cx="3400" cy="1025"/>
          </a:xfrm>
        </p:grpSpPr>
        <p:cxnSp>
          <p:nvCxnSpPr>
            <p:cNvPr id="2596" name="Google Shape;2596;p48"/>
            <p:cNvCxnSpPr/>
            <p:nvPr/>
          </p:nvCxnSpPr>
          <p:spPr>
            <a:xfrm flipH="1">
              <a:off x="12502" y="21425"/>
              <a:ext cx="288" cy="2"/>
            </a:xfrm>
            <a:prstGeom prst="straightConnector1">
              <a:avLst/>
            </a:prstGeom>
            <a:noFill/>
            <a:ln cap="flat" cmpd="sng" w="9525">
              <a:solidFill>
                <a:srgbClr val="000000"/>
              </a:solidFill>
              <a:prstDash val="solid"/>
              <a:round/>
              <a:headEnd len="med" w="med" type="none"/>
              <a:tailEnd len="med" w="med" type="none"/>
            </a:ln>
          </p:spPr>
        </p:cxnSp>
        <p:sp>
          <p:nvSpPr>
            <p:cNvPr id="2597" name="Google Shape;2597;p48"/>
            <p:cNvSpPr/>
            <p:nvPr/>
          </p:nvSpPr>
          <p:spPr>
            <a:xfrm>
              <a:off x="12827" y="21438"/>
              <a:ext cx="3075" cy="987"/>
            </a:xfrm>
            <a:custGeom>
              <a:rect b="b" l="l" r="r" t="t"/>
              <a:pathLst>
                <a:path extrusionOk="0" h="592" w="1845">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grpSp>
          <p:nvGrpSpPr>
            <p:cNvPr id="2598" name="Google Shape;2598;p48"/>
            <p:cNvGrpSpPr/>
            <p:nvPr/>
          </p:nvGrpSpPr>
          <p:grpSpPr>
            <a:xfrm>
              <a:off x="12815" y="21425"/>
              <a:ext cx="2776" cy="913"/>
              <a:chOff x="12315" y="13225"/>
              <a:chExt cx="2775" cy="913"/>
            </a:xfrm>
          </p:grpSpPr>
          <p:cxnSp>
            <p:nvCxnSpPr>
              <p:cNvPr id="2599" name="Google Shape;2599;p48"/>
              <p:cNvCxnSpPr/>
              <p:nvPr/>
            </p:nvCxnSpPr>
            <p:spPr>
              <a:xfrm>
                <a:off x="12315" y="13225"/>
                <a:ext cx="1587" cy="513"/>
              </a:xfrm>
              <a:prstGeom prst="straightConnector1">
                <a:avLst/>
              </a:prstGeom>
              <a:noFill/>
              <a:ln cap="flat" cmpd="sng" w="9525">
                <a:solidFill>
                  <a:srgbClr val="000000"/>
                </a:solidFill>
                <a:prstDash val="solid"/>
                <a:round/>
                <a:headEnd len="med" w="med" type="none"/>
                <a:tailEnd len="med" w="med" type="none"/>
              </a:ln>
            </p:spPr>
          </p:cxnSp>
          <p:cxnSp>
            <p:nvCxnSpPr>
              <p:cNvPr id="2600" name="Google Shape;2600;p48"/>
              <p:cNvCxnSpPr/>
              <p:nvPr/>
            </p:nvCxnSpPr>
            <p:spPr>
              <a:xfrm>
                <a:off x="13915" y="13737"/>
                <a:ext cx="1175" cy="401"/>
              </a:xfrm>
              <a:prstGeom prst="straightConnector1">
                <a:avLst/>
              </a:prstGeom>
              <a:noFill/>
              <a:ln cap="flat" cmpd="sng" w="9525">
                <a:solidFill>
                  <a:srgbClr val="000000"/>
                </a:solidFill>
                <a:prstDash val="dot"/>
                <a:round/>
                <a:headEnd len="med" w="med" type="none"/>
                <a:tailEnd len="med" w="med" type="none"/>
              </a:ln>
            </p:spPr>
          </p:cxnSp>
        </p:grpSp>
        <p:cxnSp>
          <p:nvCxnSpPr>
            <p:cNvPr id="2601" name="Google Shape;2601;p48"/>
            <p:cNvCxnSpPr/>
            <p:nvPr/>
          </p:nvCxnSpPr>
          <p:spPr>
            <a:xfrm>
              <a:off x="12815" y="21837"/>
              <a:ext cx="687" cy="213"/>
            </a:xfrm>
            <a:prstGeom prst="straightConnector1">
              <a:avLst/>
            </a:prstGeom>
            <a:noFill/>
            <a:ln cap="flat" cmpd="sng" w="9525">
              <a:solidFill>
                <a:srgbClr val="000000"/>
              </a:solidFill>
              <a:prstDash val="solid"/>
              <a:round/>
              <a:headEnd len="med" w="med" type="none"/>
              <a:tailEnd len="med" w="med" type="none"/>
            </a:ln>
          </p:spPr>
        </p:cxnSp>
        <p:cxnSp>
          <p:nvCxnSpPr>
            <p:cNvPr id="2602" name="Google Shape;2602;p48"/>
            <p:cNvCxnSpPr/>
            <p:nvPr/>
          </p:nvCxnSpPr>
          <p:spPr>
            <a:xfrm>
              <a:off x="13515" y="22048"/>
              <a:ext cx="1175" cy="402"/>
            </a:xfrm>
            <a:prstGeom prst="straightConnector1">
              <a:avLst/>
            </a:prstGeom>
            <a:noFill/>
            <a:ln cap="flat" cmpd="sng" w="9525">
              <a:solidFill>
                <a:srgbClr val="000000"/>
              </a:solidFill>
              <a:prstDash val="dot"/>
              <a:round/>
              <a:headEnd len="med" w="med" type="none"/>
              <a:tailEnd len="med" w="med" type="none"/>
            </a:ln>
          </p:spPr>
        </p:cxnSp>
      </p:grpSp>
      <p:sp>
        <p:nvSpPr>
          <p:cNvPr id="2603" name="Google Shape;2603;p48"/>
          <p:cNvSpPr/>
          <p:nvPr/>
        </p:nvSpPr>
        <p:spPr>
          <a:xfrm>
            <a:off x="3171825" y="2401887"/>
            <a:ext cx="2087563" cy="1168400"/>
          </a:xfrm>
          <a:custGeom>
            <a:rect b="b" l="l" r="r" t="t"/>
            <a:pathLst>
              <a:path extrusionOk="0" h="1185" w="2902">
                <a:moveTo>
                  <a:pt x="0" y="0"/>
                </a:moveTo>
                <a:lnTo>
                  <a:pt x="2895" y="937"/>
                </a:lnTo>
                <a:lnTo>
                  <a:pt x="2902" y="1185"/>
                </a:lnTo>
                <a:lnTo>
                  <a:pt x="0" y="247"/>
                </a:lnTo>
                <a:lnTo>
                  <a:pt x="0" y="0"/>
                </a:ln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sp>
        <p:nvSpPr>
          <p:cNvPr id="2604" name="Google Shape;2604;p48"/>
          <p:cNvSpPr/>
          <p:nvPr/>
        </p:nvSpPr>
        <p:spPr>
          <a:xfrm>
            <a:off x="3171825" y="2652712"/>
            <a:ext cx="2087563" cy="1168400"/>
          </a:xfrm>
          <a:custGeom>
            <a:rect b="b" l="l" r="r" t="t"/>
            <a:pathLst>
              <a:path extrusionOk="0" h="1185" w="2902">
                <a:moveTo>
                  <a:pt x="0" y="0"/>
                </a:moveTo>
                <a:lnTo>
                  <a:pt x="2895" y="937"/>
                </a:lnTo>
                <a:lnTo>
                  <a:pt x="2902" y="1185"/>
                </a:lnTo>
                <a:lnTo>
                  <a:pt x="0" y="247"/>
                </a:lnTo>
                <a:lnTo>
                  <a:pt x="0" y="0"/>
                </a:lnTo>
                <a:close/>
              </a:path>
            </a:pathLst>
          </a:custGeom>
          <a:solidFill>
            <a:srgbClr val="00CC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cxnSp>
        <p:nvCxnSpPr>
          <p:cNvPr id="2605" name="Google Shape;2605;p48"/>
          <p:cNvCxnSpPr/>
          <p:nvPr/>
        </p:nvCxnSpPr>
        <p:spPr>
          <a:xfrm flipH="1" rot="10800000">
            <a:off x="3189288" y="3333750"/>
            <a:ext cx="2065337" cy="931862"/>
          </a:xfrm>
          <a:prstGeom prst="straightConnector1">
            <a:avLst/>
          </a:prstGeom>
          <a:noFill/>
          <a:ln cap="flat" cmpd="sng" w="9525">
            <a:solidFill>
              <a:srgbClr val="000000"/>
            </a:solidFill>
            <a:prstDash val="solid"/>
            <a:round/>
            <a:headEnd len="med" w="med" type="none"/>
            <a:tailEnd len="med" w="med" type="none"/>
          </a:ln>
        </p:spPr>
      </p:cxnSp>
      <p:cxnSp>
        <p:nvCxnSpPr>
          <p:cNvPr id="2606" name="Google Shape;2606;p48"/>
          <p:cNvCxnSpPr/>
          <p:nvPr/>
        </p:nvCxnSpPr>
        <p:spPr>
          <a:xfrm flipH="1" rot="10800000">
            <a:off x="3189288" y="3584575"/>
            <a:ext cx="2065337" cy="931862"/>
          </a:xfrm>
          <a:prstGeom prst="straightConnector1">
            <a:avLst/>
          </a:prstGeom>
          <a:noFill/>
          <a:ln cap="flat" cmpd="sng" w="9525">
            <a:solidFill>
              <a:srgbClr val="000000"/>
            </a:solidFill>
            <a:prstDash val="solid"/>
            <a:round/>
            <a:headEnd len="med" w="med" type="none"/>
            <a:tailEnd len="med" w="med" type="none"/>
          </a:ln>
        </p:spPr>
      </p:cxnSp>
      <p:grpSp>
        <p:nvGrpSpPr>
          <p:cNvPr id="2607" name="Google Shape;2607;p48"/>
          <p:cNvGrpSpPr/>
          <p:nvPr/>
        </p:nvGrpSpPr>
        <p:grpSpPr>
          <a:xfrm>
            <a:off x="3032125" y="4510087"/>
            <a:ext cx="1466850" cy="606425"/>
            <a:chOff x="12502" y="21425"/>
            <a:chExt cx="3400" cy="1025"/>
          </a:xfrm>
        </p:grpSpPr>
        <p:cxnSp>
          <p:nvCxnSpPr>
            <p:cNvPr id="2608" name="Google Shape;2608;p48"/>
            <p:cNvCxnSpPr/>
            <p:nvPr/>
          </p:nvCxnSpPr>
          <p:spPr>
            <a:xfrm flipH="1">
              <a:off x="12502" y="21425"/>
              <a:ext cx="288" cy="2"/>
            </a:xfrm>
            <a:prstGeom prst="straightConnector1">
              <a:avLst/>
            </a:prstGeom>
            <a:noFill/>
            <a:ln cap="flat" cmpd="sng" w="9525">
              <a:solidFill>
                <a:srgbClr val="000000"/>
              </a:solidFill>
              <a:prstDash val="solid"/>
              <a:round/>
              <a:headEnd len="med" w="med" type="none"/>
              <a:tailEnd len="med" w="med" type="none"/>
            </a:ln>
          </p:spPr>
        </p:cxnSp>
        <p:sp>
          <p:nvSpPr>
            <p:cNvPr id="2609" name="Google Shape;2609;p48"/>
            <p:cNvSpPr/>
            <p:nvPr/>
          </p:nvSpPr>
          <p:spPr>
            <a:xfrm>
              <a:off x="12827" y="21438"/>
              <a:ext cx="3075" cy="987"/>
            </a:xfrm>
            <a:custGeom>
              <a:rect b="b" l="l" r="r" t="t"/>
              <a:pathLst>
                <a:path extrusionOk="0" h="592" w="1845">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grpSp>
          <p:nvGrpSpPr>
            <p:cNvPr id="2610" name="Google Shape;2610;p48"/>
            <p:cNvGrpSpPr/>
            <p:nvPr/>
          </p:nvGrpSpPr>
          <p:grpSpPr>
            <a:xfrm>
              <a:off x="12815" y="21425"/>
              <a:ext cx="2776" cy="913"/>
              <a:chOff x="12315" y="13225"/>
              <a:chExt cx="2775" cy="913"/>
            </a:xfrm>
          </p:grpSpPr>
          <p:cxnSp>
            <p:nvCxnSpPr>
              <p:cNvPr id="2611" name="Google Shape;2611;p48"/>
              <p:cNvCxnSpPr/>
              <p:nvPr/>
            </p:nvCxnSpPr>
            <p:spPr>
              <a:xfrm>
                <a:off x="12315" y="13225"/>
                <a:ext cx="1587" cy="513"/>
              </a:xfrm>
              <a:prstGeom prst="straightConnector1">
                <a:avLst/>
              </a:prstGeom>
              <a:noFill/>
              <a:ln cap="flat" cmpd="sng" w="9525">
                <a:solidFill>
                  <a:srgbClr val="000000"/>
                </a:solidFill>
                <a:prstDash val="solid"/>
                <a:round/>
                <a:headEnd len="med" w="med" type="none"/>
                <a:tailEnd len="med" w="med" type="none"/>
              </a:ln>
            </p:spPr>
          </p:cxnSp>
          <p:cxnSp>
            <p:nvCxnSpPr>
              <p:cNvPr id="2612" name="Google Shape;2612;p48"/>
              <p:cNvCxnSpPr/>
              <p:nvPr/>
            </p:nvCxnSpPr>
            <p:spPr>
              <a:xfrm>
                <a:off x="13915" y="13737"/>
                <a:ext cx="1175" cy="401"/>
              </a:xfrm>
              <a:prstGeom prst="straightConnector1">
                <a:avLst/>
              </a:prstGeom>
              <a:noFill/>
              <a:ln cap="flat" cmpd="sng" w="9525">
                <a:solidFill>
                  <a:srgbClr val="000000"/>
                </a:solidFill>
                <a:prstDash val="dot"/>
                <a:round/>
                <a:headEnd len="med" w="med" type="none"/>
                <a:tailEnd len="med" w="med" type="none"/>
              </a:ln>
            </p:spPr>
          </p:cxnSp>
        </p:grpSp>
        <p:cxnSp>
          <p:nvCxnSpPr>
            <p:cNvPr id="2613" name="Google Shape;2613;p48"/>
            <p:cNvCxnSpPr/>
            <p:nvPr/>
          </p:nvCxnSpPr>
          <p:spPr>
            <a:xfrm>
              <a:off x="12815" y="21837"/>
              <a:ext cx="687" cy="213"/>
            </a:xfrm>
            <a:prstGeom prst="straightConnector1">
              <a:avLst/>
            </a:prstGeom>
            <a:noFill/>
            <a:ln cap="flat" cmpd="sng" w="9525">
              <a:solidFill>
                <a:srgbClr val="000000"/>
              </a:solidFill>
              <a:prstDash val="solid"/>
              <a:round/>
              <a:headEnd len="med" w="med" type="none"/>
              <a:tailEnd len="med" w="med" type="none"/>
            </a:ln>
          </p:spPr>
        </p:cxnSp>
        <p:cxnSp>
          <p:nvCxnSpPr>
            <p:cNvPr id="2614" name="Google Shape;2614;p48"/>
            <p:cNvCxnSpPr/>
            <p:nvPr/>
          </p:nvCxnSpPr>
          <p:spPr>
            <a:xfrm>
              <a:off x="13515" y="22048"/>
              <a:ext cx="1175" cy="402"/>
            </a:xfrm>
            <a:prstGeom prst="straightConnector1">
              <a:avLst/>
            </a:prstGeom>
            <a:noFill/>
            <a:ln cap="flat" cmpd="sng" w="9525">
              <a:solidFill>
                <a:srgbClr val="000000"/>
              </a:solidFill>
              <a:prstDash val="dot"/>
              <a:round/>
              <a:headEnd len="med" w="med" type="none"/>
              <a:tailEnd len="med" w="med" type="none"/>
            </a:ln>
          </p:spPr>
        </p:cxnSp>
      </p:grpSp>
      <p:grpSp>
        <p:nvGrpSpPr>
          <p:cNvPr id="2615" name="Google Shape;2615;p48"/>
          <p:cNvGrpSpPr/>
          <p:nvPr/>
        </p:nvGrpSpPr>
        <p:grpSpPr>
          <a:xfrm>
            <a:off x="3043238" y="4760912"/>
            <a:ext cx="1466850" cy="606425"/>
            <a:chOff x="12502" y="21425"/>
            <a:chExt cx="3400" cy="1025"/>
          </a:xfrm>
        </p:grpSpPr>
        <p:cxnSp>
          <p:nvCxnSpPr>
            <p:cNvPr id="2616" name="Google Shape;2616;p48"/>
            <p:cNvCxnSpPr/>
            <p:nvPr/>
          </p:nvCxnSpPr>
          <p:spPr>
            <a:xfrm flipH="1">
              <a:off x="12502" y="21425"/>
              <a:ext cx="288" cy="2"/>
            </a:xfrm>
            <a:prstGeom prst="straightConnector1">
              <a:avLst/>
            </a:prstGeom>
            <a:noFill/>
            <a:ln cap="flat" cmpd="sng" w="9525">
              <a:solidFill>
                <a:srgbClr val="000000"/>
              </a:solidFill>
              <a:prstDash val="solid"/>
              <a:round/>
              <a:headEnd len="med" w="med" type="none"/>
              <a:tailEnd len="med" w="med" type="none"/>
            </a:ln>
          </p:spPr>
        </p:cxnSp>
        <p:sp>
          <p:nvSpPr>
            <p:cNvPr id="2617" name="Google Shape;2617;p48"/>
            <p:cNvSpPr/>
            <p:nvPr/>
          </p:nvSpPr>
          <p:spPr>
            <a:xfrm>
              <a:off x="12827" y="21438"/>
              <a:ext cx="3075" cy="987"/>
            </a:xfrm>
            <a:custGeom>
              <a:rect b="b" l="l" r="r" t="t"/>
              <a:pathLst>
                <a:path extrusionOk="0" h="592" w="1845">
                  <a:moveTo>
                    <a:pt x="0" y="0"/>
                  </a:moveTo>
                  <a:lnTo>
                    <a:pt x="1845" y="592"/>
                  </a:lnTo>
                  <a:lnTo>
                    <a:pt x="1095" y="592"/>
                  </a:lnTo>
                  <a:lnTo>
                    <a:pt x="0" y="247"/>
                  </a:lnTo>
                  <a:lnTo>
                    <a:pt x="0" y="0"/>
                  </a:lnTo>
                  <a:close/>
                </a:path>
              </a:pathLst>
            </a:custGeom>
            <a:gradFill>
              <a:gsLst>
                <a:gs pos="0">
                  <a:srgbClr val="00CCFF"/>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3200">
                <a:solidFill>
                  <a:schemeClr val="dk1"/>
                </a:solidFill>
                <a:latin typeface="Arial"/>
                <a:ea typeface="Arial"/>
                <a:cs typeface="Arial"/>
                <a:sym typeface="Arial"/>
              </a:endParaRPr>
            </a:p>
          </p:txBody>
        </p:sp>
        <p:grpSp>
          <p:nvGrpSpPr>
            <p:cNvPr id="2618" name="Google Shape;2618;p48"/>
            <p:cNvGrpSpPr/>
            <p:nvPr/>
          </p:nvGrpSpPr>
          <p:grpSpPr>
            <a:xfrm>
              <a:off x="12815" y="21425"/>
              <a:ext cx="2776" cy="913"/>
              <a:chOff x="12315" y="13225"/>
              <a:chExt cx="2775" cy="913"/>
            </a:xfrm>
          </p:grpSpPr>
          <p:cxnSp>
            <p:nvCxnSpPr>
              <p:cNvPr id="2619" name="Google Shape;2619;p48"/>
              <p:cNvCxnSpPr/>
              <p:nvPr/>
            </p:nvCxnSpPr>
            <p:spPr>
              <a:xfrm>
                <a:off x="12315" y="13225"/>
                <a:ext cx="1587" cy="513"/>
              </a:xfrm>
              <a:prstGeom prst="straightConnector1">
                <a:avLst/>
              </a:prstGeom>
              <a:noFill/>
              <a:ln cap="flat" cmpd="sng" w="9525">
                <a:solidFill>
                  <a:srgbClr val="000000"/>
                </a:solidFill>
                <a:prstDash val="solid"/>
                <a:round/>
                <a:headEnd len="med" w="med" type="none"/>
                <a:tailEnd len="med" w="med" type="none"/>
              </a:ln>
            </p:spPr>
          </p:cxnSp>
          <p:cxnSp>
            <p:nvCxnSpPr>
              <p:cNvPr id="2620" name="Google Shape;2620;p48"/>
              <p:cNvCxnSpPr/>
              <p:nvPr/>
            </p:nvCxnSpPr>
            <p:spPr>
              <a:xfrm>
                <a:off x="13915" y="13737"/>
                <a:ext cx="1175" cy="401"/>
              </a:xfrm>
              <a:prstGeom prst="straightConnector1">
                <a:avLst/>
              </a:prstGeom>
              <a:noFill/>
              <a:ln cap="flat" cmpd="sng" w="9525">
                <a:solidFill>
                  <a:srgbClr val="000000"/>
                </a:solidFill>
                <a:prstDash val="dot"/>
                <a:round/>
                <a:headEnd len="med" w="med" type="none"/>
                <a:tailEnd len="med" w="med" type="none"/>
              </a:ln>
            </p:spPr>
          </p:cxnSp>
        </p:grpSp>
        <p:cxnSp>
          <p:nvCxnSpPr>
            <p:cNvPr id="2621" name="Google Shape;2621;p48"/>
            <p:cNvCxnSpPr/>
            <p:nvPr/>
          </p:nvCxnSpPr>
          <p:spPr>
            <a:xfrm>
              <a:off x="12815" y="21837"/>
              <a:ext cx="687" cy="213"/>
            </a:xfrm>
            <a:prstGeom prst="straightConnector1">
              <a:avLst/>
            </a:prstGeom>
            <a:noFill/>
            <a:ln cap="flat" cmpd="sng" w="9525">
              <a:solidFill>
                <a:srgbClr val="000000"/>
              </a:solidFill>
              <a:prstDash val="solid"/>
              <a:round/>
              <a:headEnd len="med" w="med" type="none"/>
              <a:tailEnd len="med" w="med" type="none"/>
            </a:ln>
          </p:spPr>
        </p:cxnSp>
        <p:cxnSp>
          <p:nvCxnSpPr>
            <p:cNvPr id="2622" name="Google Shape;2622;p48"/>
            <p:cNvCxnSpPr/>
            <p:nvPr/>
          </p:nvCxnSpPr>
          <p:spPr>
            <a:xfrm>
              <a:off x="13515" y="22048"/>
              <a:ext cx="1175" cy="402"/>
            </a:xfrm>
            <a:prstGeom prst="straightConnector1">
              <a:avLst/>
            </a:prstGeom>
            <a:noFill/>
            <a:ln cap="flat" cmpd="sng" w="9525">
              <a:solidFill>
                <a:srgbClr val="000000"/>
              </a:solidFill>
              <a:prstDash val="dot"/>
              <a:round/>
              <a:headEnd len="med" w="med" type="none"/>
              <a:tailEnd len="med" w="med" type="none"/>
            </a:ln>
          </p:spPr>
        </p:cxnSp>
      </p:grpSp>
      <p:cxnSp>
        <p:nvCxnSpPr>
          <p:cNvPr id="2623" name="Google Shape;2623;p48"/>
          <p:cNvCxnSpPr/>
          <p:nvPr/>
        </p:nvCxnSpPr>
        <p:spPr>
          <a:xfrm flipH="1" rot="10800000">
            <a:off x="3194050" y="3836987"/>
            <a:ext cx="2065338" cy="931863"/>
          </a:xfrm>
          <a:prstGeom prst="straightConnector1">
            <a:avLst/>
          </a:prstGeom>
          <a:noFill/>
          <a:ln cap="flat" cmpd="sng" w="9525">
            <a:solidFill>
              <a:srgbClr val="000000"/>
            </a:solidFill>
            <a:prstDash val="solid"/>
            <a:round/>
            <a:headEnd len="med" w="med" type="none"/>
            <a:tailEnd len="med" w="med" type="none"/>
          </a:ln>
        </p:spPr>
      </p:cxnSp>
      <p:sp>
        <p:nvSpPr>
          <p:cNvPr id="2624" name="Google Shape;2624;p48"/>
          <p:cNvSpPr txBox="1"/>
          <p:nvPr/>
        </p:nvSpPr>
        <p:spPr>
          <a:xfrm>
            <a:off x="5310188" y="3403600"/>
            <a:ext cx="3833812" cy="384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last bit of 2</a:t>
            </a:r>
            <a:r>
              <a:rPr baseline="30000" i="0" lang="en-US" sz="2000">
                <a:solidFill>
                  <a:schemeClr val="dk1"/>
                </a:solidFill>
                <a:latin typeface="Arial"/>
                <a:ea typeface="Arial"/>
                <a:cs typeface="Arial"/>
                <a:sym typeface="Arial"/>
              </a:rPr>
              <a:t>nd</a:t>
            </a:r>
            <a:r>
              <a:rPr i="0" lang="en-US" sz="2000">
                <a:solidFill>
                  <a:schemeClr val="dk1"/>
                </a:solidFill>
                <a:latin typeface="Arial"/>
                <a:ea typeface="Arial"/>
                <a:cs typeface="Arial"/>
                <a:sym typeface="Arial"/>
              </a:rPr>
              <a:t> packet arrives, send ACK</a:t>
            </a:r>
            <a:endParaRPr/>
          </a:p>
        </p:txBody>
      </p:sp>
      <p:cxnSp>
        <p:nvCxnSpPr>
          <p:cNvPr id="2625" name="Google Shape;2625;p48"/>
          <p:cNvCxnSpPr/>
          <p:nvPr/>
        </p:nvCxnSpPr>
        <p:spPr>
          <a:xfrm>
            <a:off x="5254625" y="3562350"/>
            <a:ext cx="112713" cy="0"/>
          </a:xfrm>
          <a:prstGeom prst="straightConnector1">
            <a:avLst/>
          </a:prstGeom>
          <a:noFill/>
          <a:ln cap="flat" cmpd="sng" w="9525">
            <a:solidFill>
              <a:srgbClr val="000000"/>
            </a:solidFill>
            <a:prstDash val="solid"/>
            <a:round/>
            <a:headEnd len="med" w="med" type="none"/>
            <a:tailEnd len="med" w="med" type="none"/>
          </a:ln>
        </p:spPr>
      </p:cxnSp>
      <p:cxnSp>
        <p:nvCxnSpPr>
          <p:cNvPr id="2626" name="Google Shape;2626;p48"/>
          <p:cNvCxnSpPr/>
          <p:nvPr/>
        </p:nvCxnSpPr>
        <p:spPr>
          <a:xfrm>
            <a:off x="5265738" y="3814762"/>
            <a:ext cx="112712" cy="0"/>
          </a:xfrm>
          <a:prstGeom prst="straightConnector1">
            <a:avLst/>
          </a:prstGeom>
          <a:noFill/>
          <a:ln cap="flat" cmpd="sng" w="9525">
            <a:solidFill>
              <a:srgbClr val="000000"/>
            </a:solidFill>
            <a:prstDash val="solid"/>
            <a:round/>
            <a:headEnd len="med" w="med" type="none"/>
            <a:tailEnd len="med" w="med" type="none"/>
          </a:ln>
        </p:spPr>
      </p:cxnSp>
      <p:sp>
        <p:nvSpPr>
          <p:cNvPr id="2627" name="Google Shape;2627;p48"/>
          <p:cNvSpPr txBox="1"/>
          <p:nvPr/>
        </p:nvSpPr>
        <p:spPr>
          <a:xfrm>
            <a:off x="5305425" y="3636962"/>
            <a:ext cx="3838575" cy="384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last bit of 3</a:t>
            </a:r>
            <a:r>
              <a:rPr baseline="30000" i="0" lang="en-US" sz="2000">
                <a:solidFill>
                  <a:schemeClr val="dk1"/>
                </a:solidFill>
                <a:latin typeface="Arial"/>
                <a:ea typeface="Arial"/>
                <a:cs typeface="Arial"/>
                <a:sym typeface="Arial"/>
              </a:rPr>
              <a:t>rd</a:t>
            </a:r>
            <a:r>
              <a:rPr i="0" lang="en-US" sz="2000">
                <a:solidFill>
                  <a:schemeClr val="dk1"/>
                </a:solidFill>
                <a:latin typeface="Arial"/>
                <a:ea typeface="Arial"/>
                <a:cs typeface="Arial"/>
                <a:sym typeface="Arial"/>
              </a:rPr>
              <a:t> packet arrives, send ACK</a:t>
            </a:r>
            <a:endParaRPr/>
          </a:p>
        </p:txBody>
      </p:sp>
      <p:sp>
        <p:nvSpPr>
          <p:cNvPr id="2628" name="Google Shape;2628;p48"/>
          <p:cNvSpPr txBox="1"/>
          <p:nvPr/>
        </p:nvSpPr>
        <p:spPr>
          <a:xfrm>
            <a:off x="5518150" y="4532312"/>
            <a:ext cx="336181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800">
                <a:solidFill>
                  <a:srgbClr val="CC0000"/>
                </a:solidFill>
                <a:latin typeface="Arial"/>
                <a:ea typeface="Arial"/>
                <a:cs typeface="Arial"/>
                <a:sym typeface="Arial"/>
              </a:rPr>
              <a:t>3-packet pipelining increases</a:t>
            </a:r>
            <a:endParaRPr/>
          </a:p>
          <a:p>
            <a:pPr indent="0" lvl="0" marL="0" marR="0" rtl="0" algn="l">
              <a:spcBef>
                <a:spcPts val="0"/>
              </a:spcBef>
              <a:spcAft>
                <a:spcPts val="0"/>
              </a:spcAft>
              <a:buNone/>
            </a:pPr>
            <a:r>
              <a:rPr i="0" lang="en-US" sz="2800">
                <a:solidFill>
                  <a:srgbClr val="CC0000"/>
                </a:solidFill>
                <a:latin typeface="Arial"/>
                <a:ea typeface="Arial"/>
                <a:cs typeface="Arial"/>
                <a:sym typeface="Arial"/>
              </a:rPr>
              <a:t> utilization by a factor of 3!</a:t>
            </a:r>
            <a:endParaRPr/>
          </a:p>
        </p:txBody>
      </p:sp>
      <p:cxnSp>
        <p:nvCxnSpPr>
          <p:cNvPr id="2629" name="Google Shape;2629;p48"/>
          <p:cNvCxnSpPr/>
          <p:nvPr/>
        </p:nvCxnSpPr>
        <p:spPr>
          <a:xfrm flipH="1">
            <a:off x="6386513" y="5200650"/>
            <a:ext cx="125412" cy="512762"/>
          </a:xfrm>
          <a:prstGeom prst="straightConnector1">
            <a:avLst/>
          </a:prstGeom>
          <a:noFill/>
          <a:ln cap="flat" cmpd="sng" w="9525">
            <a:solidFill>
              <a:srgbClr val="CC0000"/>
            </a:solidFill>
            <a:prstDash val="solid"/>
            <a:round/>
            <a:headEnd len="med" w="med" type="none"/>
            <a:tailEnd len="med" w="med" type="triangle"/>
          </a:ln>
        </p:spPr>
      </p:cxnSp>
      <p:sp>
        <p:nvSpPr>
          <p:cNvPr id="2630" name="Google Shape;2630;p48"/>
          <p:cNvSpPr txBox="1"/>
          <p:nvPr/>
        </p:nvSpPr>
        <p:spPr>
          <a:xfrm>
            <a:off x="1484312" y="5733256"/>
            <a:ext cx="5413598" cy="728661"/>
          </a:xfrm>
          <a:prstGeom prst="rect">
            <a:avLst/>
          </a:prstGeom>
          <a:blipFill rotWithShape="1">
            <a:blip r:embed="rId4">
              <a:alphaModFix/>
            </a:blip>
            <a:stretch>
              <a:fillRect b="0" l="0" r="0" t="0"/>
            </a:stretch>
          </a:blip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400">
                <a:latin typeface="Arial"/>
                <a:ea typeface="Arial"/>
                <a:cs typeface="Arial"/>
                <a:sym typeface="Arial"/>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pic>
        <p:nvPicPr>
          <p:cNvPr descr="underline_base" id="2635" name="Google Shape;2635;p49"/>
          <p:cNvPicPr preferRelativeResize="0"/>
          <p:nvPr/>
        </p:nvPicPr>
        <p:blipFill rotWithShape="1">
          <a:blip r:embed="rId3">
            <a:alphaModFix/>
          </a:blip>
          <a:srcRect b="0" l="0" r="0" t="0"/>
          <a:stretch/>
        </p:blipFill>
        <p:spPr>
          <a:xfrm>
            <a:off x="455613" y="904875"/>
            <a:ext cx="7313612" cy="173038"/>
          </a:xfrm>
          <a:prstGeom prst="rect">
            <a:avLst/>
          </a:prstGeom>
          <a:noFill/>
          <a:ln>
            <a:noFill/>
          </a:ln>
        </p:spPr>
      </p:pic>
      <p:sp>
        <p:nvSpPr>
          <p:cNvPr id="2636" name="Google Shape;2636;p49"/>
          <p:cNvSpPr txBox="1"/>
          <p:nvPr>
            <p:ph type="title"/>
          </p:nvPr>
        </p:nvSpPr>
        <p:spPr>
          <a:xfrm>
            <a:off x="533400" y="207963"/>
            <a:ext cx="7772400" cy="9302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Pipelined protocols: overview</a:t>
            </a:r>
            <a:endParaRPr/>
          </a:p>
        </p:txBody>
      </p:sp>
      <p:sp>
        <p:nvSpPr>
          <p:cNvPr id="2637" name="Google Shape;2637;p49"/>
          <p:cNvSpPr txBox="1"/>
          <p:nvPr>
            <p:ph idx="1" type="body"/>
          </p:nvPr>
        </p:nvSpPr>
        <p:spPr>
          <a:xfrm>
            <a:off x="138906" y="1774826"/>
            <a:ext cx="4433094" cy="4648200"/>
          </a:xfrm>
          <a:prstGeom prst="rect">
            <a:avLst/>
          </a:prstGeom>
          <a:solidFill>
            <a:srgbClr val="FEEFC9"/>
          </a:solidFill>
          <a:ln>
            <a:noFill/>
          </a:ln>
        </p:spPr>
        <p:txBody>
          <a:bodyPr anchorCtr="0" anchor="t" bIns="45700" lIns="91425" spcFirstLastPara="1" rIns="91425" wrap="square" tIns="45700">
            <a:noAutofit/>
          </a:bodyPr>
          <a:lstStyle/>
          <a:p>
            <a:pPr indent="-319088" lvl="0" marL="319088" rtl="0" algn="l">
              <a:lnSpc>
                <a:spcPct val="70000"/>
              </a:lnSpc>
              <a:spcBef>
                <a:spcPts val="0"/>
              </a:spcBef>
              <a:spcAft>
                <a:spcPts val="0"/>
              </a:spcAft>
              <a:buSzPts val="1680"/>
              <a:buFont typeface="Noto Sans Symbols"/>
              <a:buNone/>
            </a:pPr>
            <a:r>
              <a:rPr lang="en-US" u="sng">
                <a:solidFill>
                  <a:srgbClr val="CC0000"/>
                </a:solidFill>
              </a:rPr>
              <a:t>Go-back-N:</a:t>
            </a:r>
            <a:endParaRPr/>
          </a:p>
          <a:p>
            <a:pPr indent="-319088" lvl="0" marL="319088" rtl="0" algn="l">
              <a:lnSpc>
                <a:spcPct val="75000"/>
              </a:lnSpc>
              <a:spcBef>
                <a:spcPts val="700"/>
              </a:spcBef>
              <a:spcAft>
                <a:spcPts val="0"/>
              </a:spcAft>
              <a:buSzPts val="1680"/>
              <a:buChar char="◻"/>
            </a:pPr>
            <a:r>
              <a:rPr lang="en-US"/>
              <a:t>up to N unacked packets in pipeline</a:t>
            </a:r>
            <a:endParaRPr/>
          </a:p>
          <a:p>
            <a:pPr indent="-319088" lvl="0" marL="319088" rtl="0" algn="l">
              <a:lnSpc>
                <a:spcPct val="75000"/>
              </a:lnSpc>
              <a:spcBef>
                <a:spcPts val="700"/>
              </a:spcBef>
              <a:spcAft>
                <a:spcPts val="0"/>
              </a:spcAft>
              <a:buSzPts val="1680"/>
              <a:buChar char="◻"/>
            </a:pPr>
            <a:r>
              <a:rPr lang="en-US"/>
              <a:t>receiver only sends </a:t>
            </a:r>
            <a:r>
              <a:rPr i="1" lang="en-US">
                <a:solidFill>
                  <a:srgbClr val="CC0000"/>
                </a:solidFill>
              </a:rPr>
              <a:t>cumulative ack</a:t>
            </a:r>
            <a:endParaRPr i="1">
              <a:solidFill>
                <a:srgbClr val="CC0000"/>
              </a:solidFill>
            </a:endParaRPr>
          </a:p>
          <a:p>
            <a:pPr indent="-273049" lvl="1" marL="639763" rtl="0" algn="l">
              <a:spcBef>
                <a:spcPts val="550"/>
              </a:spcBef>
              <a:spcAft>
                <a:spcPts val="0"/>
              </a:spcAft>
              <a:buSzPts val="1680"/>
              <a:buChar char="🞑"/>
            </a:pPr>
            <a:r>
              <a:rPr lang="en-US"/>
              <a:t>Doesn’t ack packet if there’s a gap</a:t>
            </a:r>
            <a:endParaRPr/>
          </a:p>
          <a:p>
            <a:pPr indent="-319088" lvl="0" marL="319088" rtl="0" algn="l">
              <a:lnSpc>
                <a:spcPct val="75000"/>
              </a:lnSpc>
              <a:spcBef>
                <a:spcPts val="700"/>
              </a:spcBef>
              <a:spcAft>
                <a:spcPts val="0"/>
              </a:spcAft>
              <a:buSzPts val="1680"/>
              <a:buChar char="◻"/>
            </a:pPr>
            <a:r>
              <a:rPr lang="en-US"/>
              <a:t>sender has timer for oldest unacked packet</a:t>
            </a:r>
            <a:endParaRPr/>
          </a:p>
          <a:p>
            <a:pPr indent="-273049" lvl="1" marL="639763" rtl="0" algn="l">
              <a:spcBef>
                <a:spcPts val="550"/>
              </a:spcBef>
              <a:spcAft>
                <a:spcPts val="0"/>
              </a:spcAft>
              <a:buSzPts val="1680"/>
              <a:buChar char="🞑"/>
            </a:pPr>
            <a:r>
              <a:rPr lang="en-US"/>
              <a:t>when timer expires, retransmit </a:t>
            </a:r>
            <a:r>
              <a:rPr i="1" lang="en-US"/>
              <a:t>all</a:t>
            </a:r>
            <a:r>
              <a:rPr lang="en-US"/>
              <a:t> unacked packets</a:t>
            </a:r>
            <a:endParaRPr/>
          </a:p>
        </p:txBody>
      </p:sp>
      <p:sp>
        <p:nvSpPr>
          <p:cNvPr id="2638" name="Google Shape;2638;p49"/>
          <p:cNvSpPr txBox="1"/>
          <p:nvPr>
            <p:ph idx="2" type="body"/>
          </p:nvPr>
        </p:nvSpPr>
        <p:spPr>
          <a:xfrm>
            <a:off x="4648200" y="1774825"/>
            <a:ext cx="4289425" cy="464820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lnSpc>
                <a:spcPct val="70000"/>
              </a:lnSpc>
              <a:spcBef>
                <a:spcPts val="0"/>
              </a:spcBef>
              <a:spcAft>
                <a:spcPts val="0"/>
              </a:spcAft>
              <a:buSzPts val="1680"/>
              <a:buFont typeface="Noto Sans Symbols"/>
              <a:buNone/>
            </a:pPr>
            <a:r>
              <a:rPr lang="en-US" u="sng">
                <a:solidFill>
                  <a:srgbClr val="CC0000"/>
                </a:solidFill>
              </a:rPr>
              <a:t>Selective Repeat:</a:t>
            </a:r>
            <a:endParaRPr/>
          </a:p>
          <a:p>
            <a:pPr indent="-319088" lvl="0" marL="319088" rtl="0" algn="l">
              <a:lnSpc>
                <a:spcPct val="75000"/>
              </a:lnSpc>
              <a:spcBef>
                <a:spcPts val="700"/>
              </a:spcBef>
              <a:spcAft>
                <a:spcPts val="0"/>
              </a:spcAft>
              <a:buSzPts val="1680"/>
              <a:buChar char="◻"/>
            </a:pPr>
            <a:r>
              <a:rPr lang="en-US"/>
              <a:t>up to N unacked packets in pipeline</a:t>
            </a:r>
            <a:endParaRPr/>
          </a:p>
          <a:p>
            <a:pPr indent="-319088" lvl="0" marL="319088" rtl="0" algn="l">
              <a:lnSpc>
                <a:spcPct val="75000"/>
              </a:lnSpc>
              <a:spcBef>
                <a:spcPts val="700"/>
              </a:spcBef>
              <a:spcAft>
                <a:spcPts val="0"/>
              </a:spcAft>
              <a:buSzPts val="1680"/>
              <a:buChar char="◻"/>
            </a:pPr>
            <a:r>
              <a:rPr lang="en-US"/>
              <a:t>rcvr sends </a:t>
            </a:r>
            <a:r>
              <a:rPr i="1" lang="en-US">
                <a:solidFill>
                  <a:srgbClr val="CC0000"/>
                </a:solidFill>
              </a:rPr>
              <a:t>individual ack</a:t>
            </a:r>
            <a:r>
              <a:rPr lang="en-US"/>
              <a:t> for each packet</a:t>
            </a:r>
            <a:endParaRPr/>
          </a:p>
          <a:p>
            <a:pPr indent="-212408" lvl="0" marL="319088" rtl="0" algn="l">
              <a:lnSpc>
                <a:spcPct val="70000"/>
              </a:lnSpc>
              <a:spcBef>
                <a:spcPts val="700"/>
              </a:spcBef>
              <a:spcAft>
                <a:spcPts val="0"/>
              </a:spcAft>
              <a:buSzPts val="1680"/>
              <a:buNone/>
            </a:pPr>
            <a:r>
              <a:t/>
            </a:r>
            <a:endParaRPr/>
          </a:p>
          <a:p>
            <a:pPr indent="-319088" lvl="0" marL="319088" rtl="0" algn="l">
              <a:lnSpc>
                <a:spcPct val="70000"/>
              </a:lnSpc>
              <a:spcBef>
                <a:spcPts val="700"/>
              </a:spcBef>
              <a:spcAft>
                <a:spcPts val="0"/>
              </a:spcAft>
              <a:buSzPts val="1680"/>
              <a:buFont typeface="Noto Sans Symbols"/>
              <a:buNone/>
            </a:pPr>
            <a:r>
              <a:t/>
            </a:r>
            <a:endParaRPr/>
          </a:p>
          <a:p>
            <a:pPr indent="-319088" lvl="0" marL="319088" rtl="0" algn="l">
              <a:lnSpc>
                <a:spcPct val="75000"/>
              </a:lnSpc>
              <a:spcBef>
                <a:spcPts val="0"/>
              </a:spcBef>
              <a:spcAft>
                <a:spcPts val="0"/>
              </a:spcAft>
              <a:buSzPts val="1680"/>
              <a:buChar char="◻"/>
            </a:pPr>
            <a:r>
              <a:rPr lang="en-US"/>
              <a:t>sender maintains timer for each unacked packet</a:t>
            </a:r>
            <a:endParaRPr/>
          </a:p>
          <a:p>
            <a:pPr indent="-273049" lvl="1" marL="639763" rtl="0" algn="l">
              <a:lnSpc>
                <a:spcPct val="80000"/>
              </a:lnSpc>
              <a:spcBef>
                <a:spcPts val="550"/>
              </a:spcBef>
              <a:spcAft>
                <a:spcPts val="0"/>
              </a:spcAft>
              <a:buSzPts val="1680"/>
              <a:buChar char="🞑"/>
            </a:pPr>
            <a:r>
              <a:rPr lang="en-US"/>
              <a:t>when timer expires, retransmit only that unacked packet</a:t>
            </a:r>
            <a:endParaRPr/>
          </a:p>
          <a:p>
            <a:pPr indent="-212408" lvl="0" marL="319088" rtl="0" algn="l">
              <a:lnSpc>
                <a:spcPct val="70000"/>
              </a:lnSpc>
              <a:spcBef>
                <a:spcPts val="700"/>
              </a:spcBef>
              <a:spcAft>
                <a:spcPts val="0"/>
              </a:spcAft>
              <a:buSzPts val="168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0" st="0"/>
                                            </p:txEl>
                                          </p:spTgt>
                                        </p:tgtEl>
                                        <p:attrNameLst>
                                          <p:attrName>style.visibility</p:attrName>
                                        </p:attrNameLst>
                                      </p:cBhvr>
                                      <p:to>
                                        <p:strVal val="visible"/>
                                      </p:to>
                                    </p:set>
                                    <p:animEffect filter="fade" transition="in">
                                      <p:cBhvr>
                                        <p:cTn dur="500"/>
                                        <p:tgtEl>
                                          <p:spTgt spid="26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1" st="1"/>
                                            </p:txEl>
                                          </p:spTgt>
                                        </p:tgtEl>
                                        <p:attrNameLst>
                                          <p:attrName>style.visibility</p:attrName>
                                        </p:attrNameLst>
                                      </p:cBhvr>
                                      <p:to>
                                        <p:strVal val="visible"/>
                                      </p:to>
                                    </p:set>
                                    <p:animEffect filter="fade" transition="in">
                                      <p:cBhvr>
                                        <p:cTn dur="500"/>
                                        <p:tgtEl>
                                          <p:spTgt spid="26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2" st="2"/>
                                            </p:txEl>
                                          </p:spTgt>
                                        </p:tgtEl>
                                        <p:attrNameLst>
                                          <p:attrName>style.visibility</p:attrName>
                                        </p:attrNameLst>
                                      </p:cBhvr>
                                      <p:to>
                                        <p:strVal val="visible"/>
                                      </p:to>
                                    </p:set>
                                    <p:animEffect filter="fade" transition="in">
                                      <p:cBhvr>
                                        <p:cTn dur="500"/>
                                        <p:tgtEl>
                                          <p:spTgt spid="26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3" st="3"/>
                                            </p:txEl>
                                          </p:spTgt>
                                        </p:tgtEl>
                                        <p:attrNameLst>
                                          <p:attrName>style.visibility</p:attrName>
                                        </p:attrNameLst>
                                      </p:cBhvr>
                                      <p:to>
                                        <p:strVal val="visible"/>
                                      </p:to>
                                    </p:set>
                                    <p:animEffect filter="fade" transition="in">
                                      <p:cBhvr>
                                        <p:cTn dur="500"/>
                                        <p:tgtEl>
                                          <p:spTgt spid="26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4" st="4"/>
                                            </p:txEl>
                                          </p:spTgt>
                                        </p:tgtEl>
                                        <p:attrNameLst>
                                          <p:attrName>style.visibility</p:attrName>
                                        </p:attrNameLst>
                                      </p:cBhvr>
                                      <p:to>
                                        <p:strVal val="visible"/>
                                      </p:to>
                                    </p:set>
                                    <p:animEffect filter="fade" transition="in">
                                      <p:cBhvr>
                                        <p:cTn dur="500"/>
                                        <p:tgtEl>
                                          <p:spTgt spid="26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5" st="5"/>
                                            </p:txEl>
                                          </p:spTgt>
                                        </p:tgtEl>
                                        <p:attrNameLst>
                                          <p:attrName>style.visibility</p:attrName>
                                        </p:attrNameLst>
                                      </p:cBhvr>
                                      <p:to>
                                        <p:strVal val="visible"/>
                                      </p:to>
                                    </p:set>
                                    <p:animEffect filter="fade" transition="in">
                                      <p:cBhvr>
                                        <p:cTn dur="500"/>
                                        <p:tgtEl>
                                          <p:spTgt spid="26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6" st="6"/>
                                            </p:txEl>
                                          </p:spTgt>
                                        </p:tgtEl>
                                        <p:attrNameLst>
                                          <p:attrName>style.visibility</p:attrName>
                                        </p:attrNameLst>
                                      </p:cBhvr>
                                      <p:to>
                                        <p:strVal val="visible"/>
                                      </p:to>
                                    </p:set>
                                    <p:animEffect filter="fade" transition="in">
                                      <p:cBhvr>
                                        <p:cTn dur="500"/>
                                        <p:tgtEl>
                                          <p:spTgt spid="26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xEl>
                                              <p:pRg end="7" st="7"/>
                                            </p:txEl>
                                          </p:spTgt>
                                        </p:tgtEl>
                                        <p:attrNameLst>
                                          <p:attrName>style.visibility</p:attrName>
                                        </p:attrNameLst>
                                      </p:cBhvr>
                                      <p:to>
                                        <p:strVal val="visible"/>
                                      </p:to>
                                    </p:set>
                                    <p:animEffect filter="fade" transition="in">
                                      <p:cBhvr>
                                        <p:cTn dur="500"/>
                                        <p:tgtEl>
                                          <p:spTgt spid="263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underline_base" id="159" name="Google Shape;159;p5"/>
          <p:cNvPicPr preferRelativeResize="0"/>
          <p:nvPr/>
        </p:nvPicPr>
        <p:blipFill rotWithShape="1">
          <a:blip r:embed="rId3">
            <a:alphaModFix/>
          </a:blip>
          <a:srcRect b="0" l="0" r="0" t="0"/>
          <a:stretch/>
        </p:blipFill>
        <p:spPr>
          <a:xfrm>
            <a:off x="601663" y="1025525"/>
            <a:ext cx="4113212" cy="173038"/>
          </a:xfrm>
          <a:prstGeom prst="rect">
            <a:avLst/>
          </a:prstGeom>
          <a:noFill/>
          <a:ln>
            <a:noFill/>
          </a:ln>
        </p:spPr>
      </p:pic>
      <p:sp>
        <p:nvSpPr>
          <p:cNvPr id="160" name="Google Shape;160;p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outline</a:t>
            </a:r>
            <a:endParaRPr/>
          </a:p>
        </p:txBody>
      </p:sp>
      <p:sp>
        <p:nvSpPr>
          <p:cNvPr id="161" name="Google Shape;161;p5"/>
          <p:cNvSpPr txBox="1"/>
          <p:nvPr>
            <p:ph idx="1" type="body"/>
          </p:nvPr>
        </p:nvSpPr>
        <p:spPr>
          <a:xfrm>
            <a:off x="533400" y="1638300"/>
            <a:ext cx="3886200" cy="4572000"/>
          </a:xfrm>
          <a:prstGeom prst="rect">
            <a:avLst/>
          </a:prstGeom>
          <a:solidFill>
            <a:srgbClr val="F2F2F2"/>
          </a:solid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solidFill>
                  <a:srgbClr val="CC0000"/>
                </a:solidFill>
              </a:rPr>
              <a:t>3.1 transport-layer services</a:t>
            </a:r>
            <a:endParaRPr/>
          </a:p>
          <a:p>
            <a:pPr indent="-566738" lvl="0" marL="566738" rtl="0" algn="l">
              <a:spcBef>
                <a:spcPts val="700"/>
              </a:spcBef>
              <a:spcAft>
                <a:spcPts val="0"/>
              </a:spcAft>
              <a:buSzPts val="1680"/>
              <a:buFont typeface="Noto Sans Symbols"/>
              <a:buNone/>
            </a:pPr>
            <a:r>
              <a:rPr lang="en-US"/>
              <a:t>3.2 multiplexing and demultiplexing</a:t>
            </a:r>
            <a:endParaRPr/>
          </a:p>
          <a:p>
            <a:pPr indent="-566738" lvl="0" marL="566738" rtl="0" algn="l">
              <a:spcBef>
                <a:spcPts val="700"/>
              </a:spcBef>
              <a:spcAft>
                <a:spcPts val="0"/>
              </a:spcAft>
              <a:buSzPts val="1680"/>
              <a:buFont typeface="Noto Sans Symbols"/>
              <a:buNone/>
            </a:pPr>
            <a:r>
              <a:rPr lang="en-US"/>
              <a:t>3.3 connectionless transport: UDP</a:t>
            </a:r>
            <a:endParaRPr/>
          </a:p>
          <a:p>
            <a:pPr indent="-566738" lvl="0" marL="566738" rtl="0" algn="l">
              <a:spcBef>
                <a:spcPts val="700"/>
              </a:spcBef>
              <a:spcAft>
                <a:spcPts val="0"/>
              </a:spcAft>
              <a:buSzPts val="1680"/>
              <a:buFont typeface="Noto Sans Symbols"/>
              <a:buNone/>
            </a:pPr>
            <a:r>
              <a:rPr lang="en-US"/>
              <a:t>3.4 principles of reliable data transfer</a:t>
            </a:r>
            <a:endParaRPr/>
          </a:p>
        </p:txBody>
      </p:sp>
      <p:sp>
        <p:nvSpPr>
          <p:cNvPr id="162" name="Google Shape;162;p5"/>
          <p:cNvSpPr txBox="1"/>
          <p:nvPr>
            <p:ph idx="2" type="body"/>
          </p:nvPr>
        </p:nvSpPr>
        <p:spPr>
          <a:xfrm>
            <a:off x="4495800" y="1600200"/>
            <a:ext cx="4251325" cy="4648200"/>
          </a:xfrm>
          <a:prstGeom prst="rect">
            <a:avLst/>
          </a:prstGeom>
          <a:solidFill>
            <a:srgbClr val="FEEFC9"/>
          </a:solid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3.5 connection-oriented transport: TCP</a:t>
            </a:r>
            <a:endParaRPr/>
          </a:p>
          <a:p>
            <a:pPr indent="-273050" lvl="1" marL="912813" rtl="0" algn="l">
              <a:spcBef>
                <a:spcPts val="550"/>
              </a:spcBef>
              <a:spcAft>
                <a:spcPts val="0"/>
              </a:spcAft>
              <a:buSzPts val="1680"/>
              <a:buFont typeface="Noto Sans Symbols"/>
              <a:buChar char="▪"/>
            </a:pPr>
            <a:r>
              <a:rPr lang="en-US"/>
              <a:t>segment structure</a:t>
            </a:r>
            <a:endParaRPr/>
          </a:p>
          <a:p>
            <a:pPr indent="-273050" lvl="1" marL="912813" rtl="0" algn="l">
              <a:spcBef>
                <a:spcPts val="550"/>
              </a:spcBef>
              <a:spcAft>
                <a:spcPts val="0"/>
              </a:spcAft>
              <a:buSzPts val="1680"/>
              <a:buFont typeface="Noto Sans Symbols"/>
              <a:buChar char="▪"/>
            </a:pPr>
            <a:r>
              <a:rPr lang="en-US"/>
              <a:t>reliable data transfer</a:t>
            </a:r>
            <a:endParaRPr/>
          </a:p>
          <a:p>
            <a:pPr indent="-273050" lvl="1" marL="912813" rtl="0" algn="l">
              <a:spcBef>
                <a:spcPts val="550"/>
              </a:spcBef>
              <a:spcAft>
                <a:spcPts val="0"/>
              </a:spcAft>
              <a:buSzPts val="1680"/>
              <a:buFont typeface="Noto Sans Symbols"/>
              <a:buChar char="▪"/>
            </a:pPr>
            <a:r>
              <a:rPr lang="en-US"/>
              <a:t>flow control</a:t>
            </a:r>
            <a:endParaRPr/>
          </a:p>
          <a:p>
            <a:pPr indent="-273050" lvl="1" marL="912813" rtl="0" algn="l">
              <a:spcBef>
                <a:spcPts val="550"/>
              </a:spcBef>
              <a:spcAft>
                <a:spcPts val="0"/>
              </a:spcAft>
              <a:buSzPts val="1680"/>
              <a:buFont typeface="Noto Sans Symbols"/>
              <a:buChar char="▪"/>
            </a:pPr>
            <a:r>
              <a:rPr lang="en-US"/>
              <a:t>connection management</a:t>
            </a:r>
            <a:endParaRPr/>
          </a:p>
          <a:p>
            <a:pPr indent="-566738" lvl="0" marL="566738" rtl="0" algn="l">
              <a:spcBef>
                <a:spcPts val="700"/>
              </a:spcBef>
              <a:spcAft>
                <a:spcPts val="0"/>
              </a:spcAft>
              <a:buSzPts val="1680"/>
              <a:buFont typeface="Noto Sans Symbols"/>
              <a:buNone/>
            </a:pPr>
            <a:r>
              <a:rPr lang="en-US"/>
              <a:t>3.6 principles of congestion control</a:t>
            </a:r>
            <a:endParaRPr/>
          </a:p>
          <a:p>
            <a:pPr indent="-566738" lvl="0" marL="566738" rtl="0" algn="l">
              <a:spcBef>
                <a:spcPts val="700"/>
              </a:spcBef>
              <a:spcAft>
                <a:spcPts val="0"/>
              </a:spcAft>
              <a:buSzPts val="1680"/>
              <a:buFont typeface="Noto Sans Symbols"/>
              <a:buNone/>
            </a:pPr>
            <a:r>
              <a:rPr lang="en-US"/>
              <a:t>3.7 TCP congestion control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50"/>
          <p:cNvSpPr txBox="1"/>
          <p:nvPr>
            <p:ph type="title"/>
          </p:nvPr>
        </p:nvSpPr>
        <p:spPr>
          <a:xfrm>
            <a:off x="533400" y="152400"/>
            <a:ext cx="7772400" cy="952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Go-Back-N: Sender</a:t>
            </a:r>
            <a:endParaRPr/>
          </a:p>
        </p:txBody>
      </p:sp>
      <p:sp>
        <p:nvSpPr>
          <p:cNvPr id="2644" name="Google Shape;2644;p50"/>
          <p:cNvSpPr txBox="1"/>
          <p:nvPr>
            <p:ph idx="1" type="body"/>
          </p:nvPr>
        </p:nvSpPr>
        <p:spPr>
          <a:xfrm>
            <a:off x="577850" y="1544639"/>
            <a:ext cx="8566150" cy="1036636"/>
          </a:xfrm>
          <a:prstGeom prst="rect">
            <a:avLst/>
          </a:prstGeom>
          <a:solidFill>
            <a:srgbClr val="FEEFC9"/>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Char char="◻"/>
            </a:pPr>
            <a:r>
              <a:rPr lang="en-US">
                <a:latin typeface="Arial"/>
                <a:ea typeface="Arial"/>
                <a:cs typeface="Arial"/>
                <a:sym typeface="Arial"/>
              </a:rPr>
              <a:t>k-bit seq # in pkt header</a:t>
            </a:r>
            <a:endParaRPr/>
          </a:p>
          <a:p>
            <a:pPr indent="-319088" lvl="0" marL="319088" rtl="0" algn="l">
              <a:spcBef>
                <a:spcPts val="700"/>
              </a:spcBef>
              <a:spcAft>
                <a:spcPts val="0"/>
              </a:spcAft>
              <a:buSzPts val="1680"/>
              <a:buChar char="◻"/>
            </a:pPr>
            <a:r>
              <a:rPr b="1" lang="en-US">
                <a:solidFill>
                  <a:srgbClr val="0000FF"/>
                </a:solidFill>
                <a:latin typeface="Arial"/>
                <a:ea typeface="Arial"/>
                <a:cs typeface="Arial"/>
                <a:sym typeface="Arial"/>
              </a:rPr>
              <a:t>window</a:t>
            </a:r>
            <a:r>
              <a:rPr lang="en-US">
                <a:latin typeface="Arial"/>
                <a:ea typeface="Arial"/>
                <a:cs typeface="Arial"/>
                <a:sym typeface="Arial"/>
              </a:rPr>
              <a:t> of up to N, consecutive unack’ed pkts allowed</a:t>
            </a:r>
            <a:endParaRPr/>
          </a:p>
          <a:p>
            <a:pPr indent="-197168" lvl="0" marL="319088" rtl="0" algn="l">
              <a:spcBef>
                <a:spcPts val="700"/>
              </a:spcBef>
              <a:spcAft>
                <a:spcPts val="0"/>
              </a:spcAft>
              <a:buSzPts val="1920"/>
              <a:buNone/>
            </a:pPr>
            <a:r>
              <a:t/>
            </a:r>
            <a:endParaRPr sz="3200">
              <a:latin typeface="Arial"/>
              <a:ea typeface="Arial"/>
              <a:cs typeface="Arial"/>
              <a:sym typeface="Arial"/>
            </a:endParaRPr>
          </a:p>
          <a:p>
            <a:pPr indent="-197168" lvl="0" marL="319088" rtl="0" algn="l">
              <a:spcBef>
                <a:spcPts val="700"/>
              </a:spcBef>
              <a:spcAft>
                <a:spcPts val="0"/>
              </a:spcAft>
              <a:buSzPts val="1920"/>
              <a:buNone/>
            </a:pPr>
            <a:r>
              <a:t/>
            </a:r>
            <a:endParaRPr sz="3200">
              <a:latin typeface="Arial"/>
              <a:ea typeface="Arial"/>
              <a:cs typeface="Arial"/>
              <a:sym typeface="Arial"/>
            </a:endParaRPr>
          </a:p>
        </p:txBody>
      </p:sp>
      <p:sp>
        <p:nvSpPr>
          <p:cNvPr id="2645" name="Google Shape;2645;p50"/>
          <p:cNvSpPr/>
          <p:nvPr/>
        </p:nvSpPr>
        <p:spPr>
          <a:xfrm>
            <a:off x="533398" y="4724400"/>
            <a:ext cx="8610601" cy="1652587"/>
          </a:xfrm>
          <a:prstGeom prst="rect">
            <a:avLst/>
          </a:prstGeom>
          <a:solidFill>
            <a:srgbClr val="F2F2F2"/>
          </a:solid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Char char="❖"/>
            </a:pPr>
            <a:r>
              <a:rPr i="1" lang="en-US" sz="2400">
                <a:solidFill>
                  <a:srgbClr val="0000FF"/>
                </a:solidFill>
                <a:latin typeface="Gill Sans"/>
                <a:ea typeface="Gill Sans"/>
                <a:cs typeface="Gill Sans"/>
                <a:sym typeface="Gill Sans"/>
              </a:rPr>
              <a:t>ACK(n): </a:t>
            </a:r>
            <a:r>
              <a:rPr i="1" lang="en-US" sz="2400">
                <a:solidFill>
                  <a:schemeClr val="dk1"/>
                </a:solidFill>
                <a:latin typeface="Gill Sans"/>
                <a:ea typeface="Gill Sans"/>
                <a:cs typeface="Gill Sans"/>
                <a:sym typeface="Gill Sans"/>
              </a:rPr>
              <a:t>ACKs all pkts up to, including seq # n =&gt; </a:t>
            </a:r>
            <a:r>
              <a:rPr i="1" lang="en-US" sz="2400">
                <a:solidFill>
                  <a:srgbClr val="CC0000"/>
                </a:solidFill>
                <a:latin typeface="Gill Sans"/>
                <a:ea typeface="Gill Sans"/>
                <a:cs typeface="Gill Sans"/>
                <a:sym typeface="Gill Sans"/>
              </a:rPr>
              <a:t>“cumulative ACK”</a:t>
            </a:r>
            <a:endParaRPr i="1" sz="2400">
              <a:solidFill>
                <a:srgbClr val="CC0000"/>
              </a:solidFill>
              <a:latin typeface="Gill Sans"/>
              <a:ea typeface="Gill Sans"/>
              <a:cs typeface="Gill Sans"/>
              <a:sym typeface="Gill Sans"/>
            </a:endParaRPr>
          </a:p>
          <a:p>
            <a:pPr indent="-342900" lvl="0" marL="342900" marR="0" rtl="0" algn="l">
              <a:lnSpc>
                <a:spcPct val="85000"/>
              </a:lnSpc>
              <a:spcBef>
                <a:spcPts val="480"/>
              </a:spcBef>
              <a:spcAft>
                <a:spcPts val="0"/>
              </a:spcAft>
              <a:buClr>
                <a:srgbClr val="000099"/>
              </a:buClr>
              <a:buSzPts val="1560"/>
              <a:buFont typeface="Noto Sans Symbols"/>
              <a:buChar char="❖"/>
            </a:pPr>
            <a:r>
              <a:rPr i="1" lang="en-US" sz="2400">
                <a:solidFill>
                  <a:schemeClr val="dk1"/>
                </a:solidFill>
                <a:latin typeface="Gill Sans"/>
                <a:ea typeface="Gill Sans"/>
                <a:cs typeface="Gill Sans"/>
                <a:sym typeface="Gill Sans"/>
              </a:rPr>
              <a:t>timer for oldest in-flight pkt</a:t>
            </a:r>
            <a:endParaRPr i="1" sz="2400">
              <a:solidFill>
                <a:schemeClr val="dk1"/>
              </a:solidFill>
              <a:latin typeface="Gill Sans"/>
              <a:ea typeface="Gill Sans"/>
              <a:cs typeface="Gill Sans"/>
              <a:sym typeface="Gill Sans"/>
            </a:endParaRPr>
          </a:p>
          <a:p>
            <a:pPr indent="-342900" lvl="0" marL="342900" marR="0" rtl="0" algn="l">
              <a:lnSpc>
                <a:spcPct val="85000"/>
              </a:lnSpc>
              <a:spcBef>
                <a:spcPts val="480"/>
              </a:spcBef>
              <a:spcAft>
                <a:spcPts val="0"/>
              </a:spcAft>
              <a:buClr>
                <a:srgbClr val="000099"/>
              </a:buClr>
              <a:buSzPts val="1560"/>
              <a:buFont typeface="Noto Sans Symbols"/>
              <a:buChar char="❖"/>
            </a:pPr>
            <a:r>
              <a:rPr i="1" lang="en-US" sz="2400">
                <a:solidFill>
                  <a:srgbClr val="0000FF"/>
                </a:solidFill>
                <a:latin typeface="Gill Sans"/>
                <a:ea typeface="Gill Sans"/>
                <a:cs typeface="Gill Sans"/>
                <a:sym typeface="Gill Sans"/>
              </a:rPr>
              <a:t>timeout(n): </a:t>
            </a:r>
            <a:r>
              <a:rPr i="1" lang="en-US" sz="2400">
                <a:solidFill>
                  <a:schemeClr val="dk1"/>
                </a:solidFill>
                <a:latin typeface="Gill Sans"/>
                <a:ea typeface="Gill Sans"/>
                <a:cs typeface="Gill Sans"/>
                <a:sym typeface="Gill Sans"/>
              </a:rPr>
              <a:t>retransmit packet n and all higher seq # pkts in window</a:t>
            </a:r>
            <a:endParaRPr/>
          </a:p>
          <a:p>
            <a:pPr indent="-227330" lvl="0" marL="342900" marR="0" rtl="0" algn="l">
              <a:lnSpc>
                <a:spcPct val="85000"/>
              </a:lnSpc>
              <a:spcBef>
                <a:spcPts val="560"/>
              </a:spcBef>
              <a:spcAft>
                <a:spcPts val="0"/>
              </a:spcAft>
              <a:buClr>
                <a:srgbClr val="000099"/>
              </a:buClr>
              <a:buSzPts val="1820"/>
              <a:buFont typeface="Noto Sans Symbols"/>
              <a:buNone/>
            </a:pPr>
            <a:r>
              <a:t/>
            </a:r>
            <a:endParaRPr i="1" sz="2800">
              <a:solidFill>
                <a:schemeClr val="dk1"/>
              </a:solidFill>
              <a:latin typeface="Gill Sans"/>
              <a:ea typeface="Gill Sans"/>
              <a:cs typeface="Gill Sans"/>
              <a:sym typeface="Gill Sans"/>
            </a:endParaRPr>
          </a:p>
          <a:p>
            <a:pPr indent="-227330" lvl="0" marL="342900" marR="0" rtl="0" algn="l">
              <a:lnSpc>
                <a:spcPct val="85000"/>
              </a:lnSpc>
              <a:spcBef>
                <a:spcPts val="560"/>
              </a:spcBef>
              <a:spcAft>
                <a:spcPts val="0"/>
              </a:spcAft>
              <a:buClr>
                <a:srgbClr val="000099"/>
              </a:buClr>
              <a:buSzPts val="1820"/>
              <a:buFont typeface="Noto Sans Symbols"/>
              <a:buNone/>
            </a:pPr>
            <a:r>
              <a:t/>
            </a:r>
            <a:endParaRPr i="1" sz="2800">
              <a:solidFill>
                <a:schemeClr val="dk1"/>
              </a:solidFill>
              <a:latin typeface="Gill Sans"/>
              <a:ea typeface="Gill Sans"/>
              <a:cs typeface="Gill Sans"/>
              <a:sym typeface="Gill Sans"/>
            </a:endParaRPr>
          </a:p>
        </p:txBody>
      </p:sp>
      <p:grpSp>
        <p:nvGrpSpPr>
          <p:cNvPr id="2646" name="Google Shape;2646;p50"/>
          <p:cNvGrpSpPr/>
          <p:nvPr/>
        </p:nvGrpSpPr>
        <p:grpSpPr>
          <a:xfrm>
            <a:off x="758824" y="2879725"/>
            <a:ext cx="8099425" cy="1630363"/>
            <a:chOff x="782624" y="2662237"/>
            <a:chExt cx="8099425" cy="1630363"/>
          </a:xfrm>
        </p:grpSpPr>
        <p:pic>
          <p:nvPicPr>
            <p:cNvPr descr="gbn_seqnum" id="2647" name="Google Shape;2647;p50"/>
            <p:cNvPicPr preferRelativeResize="0"/>
            <p:nvPr/>
          </p:nvPicPr>
          <p:blipFill rotWithShape="1">
            <a:blip r:embed="rId3">
              <a:alphaModFix/>
            </a:blip>
            <a:srcRect b="0" l="0" r="0" t="0"/>
            <a:stretch/>
          </p:blipFill>
          <p:spPr>
            <a:xfrm>
              <a:off x="782624" y="2662237"/>
              <a:ext cx="8099425" cy="1630363"/>
            </a:xfrm>
            <a:prstGeom prst="rect">
              <a:avLst/>
            </a:prstGeom>
            <a:noFill/>
            <a:ln>
              <a:noFill/>
            </a:ln>
          </p:spPr>
        </p:pic>
        <p:sp>
          <p:nvSpPr>
            <p:cNvPr id="2648" name="Google Shape;2648;p50"/>
            <p:cNvSpPr/>
            <p:nvPr/>
          </p:nvSpPr>
          <p:spPr>
            <a:xfrm>
              <a:off x="1673225" y="3159126"/>
              <a:ext cx="2206625" cy="636587"/>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pic>
        <p:nvPicPr>
          <p:cNvPr descr="underline_base" id="2649" name="Google Shape;2649;p50"/>
          <p:cNvPicPr preferRelativeResize="0"/>
          <p:nvPr/>
        </p:nvPicPr>
        <p:blipFill rotWithShape="1">
          <a:blip r:embed="rId4">
            <a:alphaModFix/>
          </a:blip>
          <a:srcRect b="0" l="0" r="0" t="0"/>
          <a:stretch/>
        </p:blipFill>
        <p:spPr>
          <a:xfrm>
            <a:off x="563563" y="850900"/>
            <a:ext cx="5027612" cy="173038"/>
          </a:xfrm>
          <a:prstGeom prst="rect">
            <a:avLst/>
          </a:prstGeom>
          <a:noFill/>
          <a:ln>
            <a:noFill/>
          </a:ln>
        </p:spPr>
      </p:pic>
      <p:sp>
        <p:nvSpPr>
          <p:cNvPr id="2650" name="Google Shape;2650;p50"/>
          <p:cNvSpPr/>
          <p:nvPr/>
        </p:nvSpPr>
        <p:spPr>
          <a:xfrm>
            <a:off x="4860925" y="4181773"/>
            <a:ext cx="3227871" cy="461665"/>
          </a:xfrm>
          <a:prstGeom prst="rect">
            <a:avLst/>
          </a:prstGeom>
          <a:solidFill>
            <a:srgbClr val="E0F0E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chemeClr val="dk1"/>
                </a:solidFill>
                <a:latin typeface="Twentieth Century"/>
                <a:ea typeface="Twentieth Century"/>
                <a:cs typeface="Twentieth Century"/>
                <a:sym typeface="Twentieth Century"/>
              </a:rPr>
              <a:t>sliding- window protocol.</a:t>
            </a:r>
            <a:endParaRPr/>
          </a:p>
        </p:txBody>
      </p:sp>
      <p:cxnSp>
        <p:nvCxnSpPr>
          <p:cNvPr id="2651" name="Google Shape;2651;p50"/>
          <p:cNvCxnSpPr/>
          <p:nvPr/>
        </p:nvCxnSpPr>
        <p:spPr>
          <a:xfrm rot="10800000">
            <a:off x="3581400" y="4267200"/>
            <a:ext cx="1279525" cy="376238"/>
          </a:xfrm>
          <a:prstGeom prst="straightConnector1">
            <a:avLst/>
          </a:prstGeom>
          <a:noFill/>
          <a:ln cap="flat" cmpd="sng" w="38100">
            <a:solidFill>
              <a:srgbClr val="CF5A1B"/>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51"/>
          <p:cNvSpPr txBox="1"/>
          <p:nvPr>
            <p:ph type="title"/>
          </p:nvPr>
        </p:nvSpPr>
        <p:spPr>
          <a:xfrm>
            <a:off x="533400" y="152400"/>
            <a:ext cx="7772400" cy="952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Go-Back-N: sender</a:t>
            </a:r>
            <a:endParaRPr/>
          </a:p>
        </p:txBody>
      </p:sp>
      <p:sp>
        <p:nvSpPr>
          <p:cNvPr id="2657" name="Google Shape;2657;p51"/>
          <p:cNvSpPr txBox="1"/>
          <p:nvPr>
            <p:ph idx="1" type="body"/>
          </p:nvPr>
        </p:nvSpPr>
        <p:spPr>
          <a:xfrm>
            <a:off x="528637" y="1476374"/>
            <a:ext cx="8324850" cy="5381625"/>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Char char="◻"/>
            </a:pPr>
            <a:r>
              <a:rPr lang="en-US" sz="3200">
                <a:latin typeface="Arial"/>
                <a:ea typeface="Arial"/>
                <a:cs typeface="Arial"/>
                <a:sym typeface="Arial"/>
              </a:rPr>
              <a:t>Sequence numbers in the interval </a:t>
            </a:r>
            <a:r>
              <a:rPr b="1" lang="en-US" sz="3200">
                <a:solidFill>
                  <a:srgbClr val="C00000"/>
                </a:solidFill>
                <a:latin typeface="Arial"/>
                <a:ea typeface="Arial"/>
                <a:cs typeface="Arial"/>
                <a:sym typeface="Arial"/>
              </a:rPr>
              <a:t>[0, base- 1] </a:t>
            </a:r>
            <a:r>
              <a:rPr lang="en-US" sz="3200">
                <a:latin typeface="Arial"/>
                <a:ea typeface="Arial"/>
                <a:cs typeface="Arial"/>
                <a:sym typeface="Arial"/>
              </a:rPr>
              <a:t>=&gt; </a:t>
            </a:r>
            <a:endParaRPr/>
          </a:p>
          <a:p>
            <a:pPr indent="-273049" lvl="1" marL="639763" rtl="0" algn="l">
              <a:spcBef>
                <a:spcPts val="550"/>
              </a:spcBef>
              <a:spcAft>
                <a:spcPts val="0"/>
              </a:spcAft>
              <a:buSzPts val="1960"/>
              <a:buChar char="🞑"/>
            </a:pPr>
            <a:r>
              <a:rPr lang="en-US" sz="2800">
                <a:latin typeface="Arial"/>
                <a:ea typeface="Arial"/>
                <a:cs typeface="Arial"/>
                <a:sym typeface="Arial"/>
              </a:rPr>
              <a:t>packets that have already been transmitted and acknowledged.</a:t>
            </a:r>
            <a:endParaRPr/>
          </a:p>
          <a:p>
            <a:pPr indent="-319088" lvl="0" marL="319088" rtl="0" algn="l">
              <a:spcBef>
                <a:spcPts val="700"/>
              </a:spcBef>
              <a:spcAft>
                <a:spcPts val="0"/>
              </a:spcAft>
              <a:buSzPts val="1920"/>
              <a:buChar char="◻"/>
            </a:pPr>
            <a:r>
              <a:rPr lang="en-US" sz="3200">
                <a:latin typeface="Arial"/>
                <a:ea typeface="Arial"/>
                <a:cs typeface="Arial"/>
                <a:sym typeface="Arial"/>
              </a:rPr>
              <a:t>The interval </a:t>
            </a:r>
            <a:r>
              <a:rPr b="1" lang="en-US" sz="3200">
                <a:solidFill>
                  <a:srgbClr val="C00000"/>
                </a:solidFill>
                <a:latin typeface="Arial"/>
                <a:ea typeface="Arial"/>
                <a:cs typeface="Arial"/>
                <a:sym typeface="Arial"/>
              </a:rPr>
              <a:t>[base, nextseqnum- 1] </a:t>
            </a:r>
            <a:r>
              <a:rPr lang="en-US" sz="3200">
                <a:latin typeface="Arial"/>
                <a:ea typeface="Arial"/>
                <a:cs typeface="Arial"/>
                <a:sym typeface="Arial"/>
              </a:rPr>
              <a:t>=&gt; </a:t>
            </a:r>
            <a:endParaRPr/>
          </a:p>
          <a:p>
            <a:pPr indent="-273049" lvl="1" marL="639763" rtl="0" algn="l">
              <a:spcBef>
                <a:spcPts val="550"/>
              </a:spcBef>
              <a:spcAft>
                <a:spcPts val="0"/>
              </a:spcAft>
              <a:buSzPts val="1960"/>
              <a:buChar char="🞑"/>
            </a:pPr>
            <a:r>
              <a:rPr lang="en-US" sz="2800">
                <a:latin typeface="Arial"/>
                <a:ea typeface="Arial"/>
                <a:cs typeface="Arial"/>
                <a:sym typeface="Arial"/>
              </a:rPr>
              <a:t>packets that have been sent but not yet acknowledged. </a:t>
            </a:r>
            <a:endParaRPr sz="2800">
              <a:latin typeface="Arial"/>
              <a:ea typeface="Arial"/>
              <a:cs typeface="Arial"/>
              <a:sym typeface="Arial"/>
            </a:endParaRPr>
          </a:p>
          <a:p>
            <a:pPr indent="-319088" lvl="0" marL="319088" rtl="0" algn="l">
              <a:spcBef>
                <a:spcPts val="700"/>
              </a:spcBef>
              <a:spcAft>
                <a:spcPts val="0"/>
              </a:spcAft>
              <a:buSzPts val="1920"/>
              <a:buChar char="◻"/>
            </a:pPr>
            <a:r>
              <a:rPr lang="en-US" sz="3200">
                <a:latin typeface="Arial"/>
                <a:ea typeface="Arial"/>
                <a:cs typeface="Arial"/>
                <a:sym typeface="Arial"/>
              </a:rPr>
              <a:t>The interval </a:t>
            </a:r>
            <a:r>
              <a:rPr b="1" lang="en-US" sz="3200">
                <a:solidFill>
                  <a:srgbClr val="C00000"/>
                </a:solidFill>
                <a:latin typeface="Arial"/>
                <a:ea typeface="Arial"/>
                <a:cs typeface="Arial"/>
                <a:sym typeface="Arial"/>
              </a:rPr>
              <a:t>[nextseqnum, base+ N- 1] </a:t>
            </a:r>
            <a:r>
              <a:rPr lang="en-US" sz="3200">
                <a:latin typeface="Arial"/>
                <a:ea typeface="Arial"/>
                <a:cs typeface="Arial"/>
                <a:sym typeface="Arial"/>
              </a:rPr>
              <a:t>=&gt;</a:t>
            </a:r>
            <a:endParaRPr/>
          </a:p>
          <a:p>
            <a:pPr indent="-273049" lvl="1" marL="639763" rtl="0" algn="l">
              <a:spcBef>
                <a:spcPts val="550"/>
              </a:spcBef>
              <a:spcAft>
                <a:spcPts val="0"/>
              </a:spcAft>
              <a:buSzPts val="1960"/>
              <a:buChar char="🞑"/>
            </a:pPr>
            <a:r>
              <a:rPr lang="en-US" sz="2800">
                <a:latin typeface="Arial"/>
                <a:ea typeface="Arial"/>
                <a:cs typeface="Arial"/>
                <a:sym typeface="Arial"/>
              </a:rPr>
              <a:t>Can be used for packets that can be sent immediately, should data arrive from the upper layer. </a:t>
            </a:r>
            <a:endParaRPr sz="2800">
              <a:latin typeface="Arial"/>
              <a:ea typeface="Arial"/>
              <a:cs typeface="Arial"/>
              <a:sym typeface="Arial"/>
            </a:endParaRPr>
          </a:p>
          <a:p>
            <a:pPr indent="-319088" lvl="0" marL="319088" rtl="0" algn="l">
              <a:spcBef>
                <a:spcPts val="700"/>
              </a:spcBef>
              <a:spcAft>
                <a:spcPts val="0"/>
              </a:spcAft>
              <a:buSzPts val="1680"/>
              <a:buChar char="◻"/>
            </a:pPr>
            <a:r>
              <a:rPr lang="en-US">
                <a:latin typeface="Arial"/>
                <a:ea typeface="Arial"/>
                <a:cs typeface="Arial"/>
                <a:sym typeface="Arial"/>
              </a:rPr>
              <a:t>Sequence# greater than or equal to </a:t>
            </a:r>
            <a:r>
              <a:rPr b="1" lang="en-US" sz="3200">
                <a:solidFill>
                  <a:srgbClr val="C00000"/>
                </a:solidFill>
                <a:latin typeface="Arial"/>
                <a:ea typeface="Arial"/>
                <a:cs typeface="Arial"/>
                <a:sym typeface="Arial"/>
              </a:rPr>
              <a:t>base+ N </a:t>
            </a:r>
            <a:r>
              <a:rPr lang="en-US">
                <a:latin typeface="Arial"/>
                <a:ea typeface="Arial"/>
                <a:cs typeface="Arial"/>
                <a:sym typeface="Arial"/>
              </a:rPr>
              <a:t>cannot be used </a:t>
            </a:r>
            <a:endParaRPr>
              <a:latin typeface="Arial"/>
              <a:ea typeface="Arial"/>
              <a:cs typeface="Arial"/>
              <a:sym typeface="Arial"/>
            </a:endParaRPr>
          </a:p>
          <a:p>
            <a:pPr indent="-273049" lvl="1" marL="639763" rtl="0" algn="l">
              <a:spcBef>
                <a:spcPts val="550"/>
              </a:spcBef>
              <a:spcAft>
                <a:spcPts val="0"/>
              </a:spcAft>
              <a:buSzPts val="1960"/>
              <a:buChar char="🞑"/>
            </a:pPr>
            <a:r>
              <a:rPr lang="en-US" sz="2800">
                <a:latin typeface="Arial"/>
                <a:ea typeface="Arial"/>
                <a:cs typeface="Arial"/>
                <a:sym typeface="Arial"/>
              </a:rPr>
              <a:t>until an unacknowledged packet currently in the pipeline has been acknowledged.</a:t>
            </a:r>
            <a:endParaRPr sz="2800">
              <a:latin typeface="Arial"/>
              <a:ea typeface="Arial"/>
              <a:cs typeface="Arial"/>
              <a:sym typeface="Arial"/>
            </a:endParaRPr>
          </a:p>
        </p:txBody>
      </p:sp>
      <p:pic>
        <p:nvPicPr>
          <p:cNvPr descr="underline_base" id="2658" name="Google Shape;2658;p51"/>
          <p:cNvPicPr preferRelativeResize="0"/>
          <p:nvPr/>
        </p:nvPicPr>
        <p:blipFill rotWithShape="1">
          <a:blip r:embed="rId3">
            <a:alphaModFix/>
          </a:blip>
          <a:srcRect b="0" l="0" r="0" t="0"/>
          <a:stretch/>
        </p:blipFill>
        <p:spPr>
          <a:xfrm>
            <a:off x="563563" y="850900"/>
            <a:ext cx="5027612" cy="173038"/>
          </a:xfrm>
          <a:prstGeom prst="rect">
            <a:avLst/>
          </a:prstGeom>
          <a:noFill/>
          <a:ln>
            <a:noFill/>
          </a:ln>
        </p:spPr>
      </p:pic>
      <p:grpSp>
        <p:nvGrpSpPr>
          <p:cNvPr id="2659" name="Google Shape;2659;p51"/>
          <p:cNvGrpSpPr/>
          <p:nvPr/>
        </p:nvGrpSpPr>
        <p:grpSpPr>
          <a:xfrm>
            <a:off x="6040437" y="95252"/>
            <a:ext cx="3025775" cy="1133472"/>
            <a:chOff x="782625" y="2662237"/>
            <a:chExt cx="4267200" cy="1630363"/>
          </a:xfrm>
        </p:grpSpPr>
        <p:pic>
          <p:nvPicPr>
            <p:cNvPr descr="gbn_seqnum" id="2660" name="Google Shape;2660;p51"/>
            <p:cNvPicPr preferRelativeResize="0"/>
            <p:nvPr/>
          </p:nvPicPr>
          <p:blipFill rotWithShape="1">
            <a:blip r:embed="rId4">
              <a:alphaModFix/>
            </a:blip>
            <a:srcRect b="0" l="0" r="47315" t="0"/>
            <a:stretch/>
          </p:blipFill>
          <p:spPr>
            <a:xfrm>
              <a:off x="782625" y="2662237"/>
              <a:ext cx="4267200" cy="1630363"/>
            </a:xfrm>
            <a:prstGeom prst="rect">
              <a:avLst/>
            </a:prstGeom>
            <a:noFill/>
            <a:ln cap="flat" cmpd="sng" w="9525">
              <a:solidFill>
                <a:srgbClr val="000000"/>
              </a:solidFill>
              <a:prstDash val="solid"/>
              <a:miter lim="800000"/>
              <a:headEnd len="sm" w="sm" type="none"/>
              <a:tailEnd len="sm" w="sm" type="none"/>
            </a:ln>
          </p:spPr>
        </p:pic>
        <p:sp>
          <p:nvSpPr>
            <p:cNvPr id="2661" name="Google Shape;2661;p51"/>
            <p:cNvSpPr/>
            <p:nvPr/>
          </p:nvSpPr>
          <p:spPr>
            <a:xfrm>
              <a:off x="1673225" y="3159126"/>
              <a:ext cx="2206625" cy="636587"/>
            </a:xfrm>
            <a:prstGeom prst="rect">
              <a:avLst/>
            </a:prstGeom>
            <a:noFill/>
            <a:ln cap="flat" cmpd="sng" w="95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0" st="0"/>
                                            </p:txEl>
                                          </p:spTgt>
                                        </p:tgtEl>
                                        <p:attrNameLst>
                                          <p:attrName>style.visibility</p:attrName>
                                        </p:attrNameLst>
                                      </p:cBhvr>
                                      <p:to>
                                        <p:strVal val="visible"/>
                                      </p:to>
                                    </p:set>
                                    <p:animEffect filter="fade" transition="in">
                                      <p:cBhvr>
                                        <p:cTn dur="500"/>
                                        <p:tgtEl>
                                          <p:spTgt spid="26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1" st="1"/>
                                            </p:txEl>
                                          </p:spTgt>
                                        </p:tgtEl>
                                        <p:attrNameLst>
                                          <p:attrName>style.visibility</p:attrName>
                                        </p:attrNameLst>
                                      </p:cBhvr>
                                      <p:to>
                                        <p:strVal val="visible"/>
                                      </p:to>
                                    </p:set>
                                    <p:animEffect filter="fade" transition="in">
                                      <p:cBhvr>
                                        <p:cTn dur="500"/>
                                        <p:tgtEl>
                                          <p:spTgt spid="26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2" st="2"/>
                                            </p:txEl>
                                          </p:spTgt>
                                        </p:tgtEl>
                                        <p:attrNameLst>
                                          <p:attrName>style.visibility</p:attrName>
                                        </p:attrNameLst>
                                      </p:cBhvr>
                                      <p:to>
                                        <p:strVal val="visible"/>
                                      </p:to>
                                    </p:set>
                                    <p:animEffect filter="fade" transition="in">
                                      <p:cBhvr>
                                        <p:cTn dur="500"/>
                                        <p:tgtEl>
                                          <p:spTgt spid="26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3" st="3"/>
                                            </p:txEl>
                                          </p:spTgt>
                                        </p:tgtEl>
                                        <p:attrNameLst>
                                          <p:attrName>style.visibility</p:attrName>
                                        </p:attrNameLst>
                                      </p:cBhvr>
                                      <p:to>
                                        <p:strVal val="visible"/>
                                      </p:to>
                                    </p:set>
                                    <p:animEffect filter="fade" transition="in">
                                      <p:cBhvr>
                                        <p:cTn dur="500"/>
                                        <p:tgtEl>
                                          <p:spTgt spid="26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4" st="4"/>
                                            </p:txEl>
                                          </p:spTgt>
                                        </p:tgtEl>
                                        <p:attrNameLst>
                                          <p:attrName>style.visibility</p:attrName>
                                        </p:attrNameLst>
                                      </p:cBhvr>
                                      <p:to>
                                        <p:strVal val="visible"/>
                                      </p:to>
                                    </p:set>
                                    <p:animEffect filter="fade" transition="in">
                                      <p:cBhvr>
                                        <p:cTn dur="500"/>
                                        <p:tgtEl>
                                          <p:spTgt spid="26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5" st="5"/>
                                            </p:txEl>
                                          </p:spTgt>
                                        </p:tgtEl>
                                        <p:attrNameLst>
                                          <p:attrName>style.visibility</p:attrName>
                                        </p:attrNameLst>
                                      </p:cBhvr>
                                      <p:to>
                                        <p:strVal val="visible"/>
                                      </p:to>
                                    </p:set>
                                    <p:animEffect filter="fade" transition="in">
                                      <p:cBhvr>
                                        <p:cTn dur="500"/>
                                        <p:tgtEl>
                                          <p:spTgt spid="26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6" st="6"/>
                                            </p:txEl>
                                          </p:spTgt>
                                        </p:tgtEl>
                                        <p:attrNameLst>
                                          <p:attrName>style.visibility</p:attrName>
                                        </p:attrNameLst>
                                      </p:cBhvr>
                                      <p:to>
                                        <p:strVal val="visible"/>
                                      </p:to>
                                    </p:set>
                                    <p:animEffect filter="fade" transition="in">
                                      <p:cBhvr>
                                        <p:cTn dur="500"/>
                                        <p:tgtEl>
                                          <p:spTgt spid="26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xEl>
                                              <p:pRg end="7" st="7"/>
                                            </p:txEl>
                                          </p:spTgt>
                                        </p:tgtEl>
                                        <p:attrNameLst>
                                          <p:attrName>style.visibility</p:attrName>
                                        </p:attrNameLst>
                                      </p:cBhvr>
                                      <p:to>
                                        <p:strVal val="visible"/>
                                      </p:to>
                                    </p:set>
                                    <p:animEffect filter="fade" transition="in">
                                      <p:cBhvr>
                                        <p:cTn dur="500"/>
                                        <p:tgtEl>
                                          <p:spTgt spid="265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52"/>
          <p:cNvSpPr txBox="1"/>
          <p:nvPr>
            <p:ph type="title"/>
          </p:nvPr>
        </p:nvSpPr>
        <p:spPr>
          <a:xfrm>
            <a:off x="444500" y="207963"/>
            <a:ext cx="7772400" cy="7000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GBN: Sender extended FSM</a:t>
            </a:r>
            <a:endParaRPr/>
          </a:p>
        </p:txBody>
      </p:sp>
      <p:pic>
        <p:nvPicPr>
          <p:cNvPr descr="underline_base" id="2667" name="Google Shape;2667;p52"/>
          <p:cNvPicPr preferRelativeResize="0"/>
          <p:nvPr/>
        </p:nvPicPr>
        <p:blipFill rotWithShape="1">
          <a:blip r:embed="rId3">
            <a:alphaModFix/>
          </a:blip>
          <a:srcRect b="0" l="0" r="0" t="0"/>
          <a:stretch/>
        </p:blipFill>
        <p:spPr>
          <a:xfrm>
            <a:off x="449263" y="760413"/>
            <a:ext cx="5484812" cy="173037"/>
          </a:xfrm>
          <a:prstGeom prst="rect">
            <a:avLst/>
          </a:prstGeom>
          <a:noFill/>
          <a:ln>
            <a:noFill/>
          </a:ln>
        </p:spPr>
      </p:pic>
      <p:grpSp>
        <p:nvGrpSpPr>
          <p:cNvPr id="2668" name="Google Shape;2668;p52"/>
          <p:cNvGrpSpPr/>
          <p:nvPr/>
        </p:nvGrpSpPr>
        <p:grpSpPr>
          <a:xfrm>
            <a:off x="3351213" y="3989387"/>
            <a:ext cx="800100" cy="657225"/>
            <a:chOff x="1939" y="2515"/>
            <a:chExt cx="504" cy="414"/>
          </a:xfrm>
        </p:grpSpPr>
        <p:sp>
          <p:nvSpPr>
            <p:cNvPr id="2669" name="Google Shape;2669;p52"/>
            <p:cNvSpPr/>
            <p:nvPr/>
          </p:nvSpPr>
          <p:spPr>
            <a:xfrm>
              <a:off x="2004" y="2515"/>
              <a:ext cx="420" cy="414"/>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t/>
              </a:r>
              <a:endParaRPr b="0" i="0" sz="1600" u="none" cap="none" strike="noStrike">
                <a:solidFill>
                  <a:srgbClr val="000000"/>
                </a:solidFill>
                <a:latin typeface="Tahoma"/>
                <a:ea typeface="Tahoma"/>
                <a:cs typeface="Tahoma"/>
                <a:sym typeface="Tahoma"/>
              </a:endParaRPr>
            </a:p>
          </p:txBody>
        </p:sp>
        <p:sp>
          <p:nvSpPr>
            <p:cNvPr id="2670" name="Google Shape;2670;p52"/>
            <p:cNvSpPr txBox="1"/>
            <p:nvPr/>
          </p:nvSpPr>
          <p:spPr>
            <a:xfrm>
              <a:off x="1939" y="2611"/>
              <a:ext cx="504" cy="1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Wait</a:t>
              </a:r>
              <a:endParaRPr b="0" i="0" sz="1600" u="none" cap="none" strike="noStrike">
                <a:solidFill>
                  <a:srgbClr val="000000"/>
                </a:solidFill>
                <a:latin typeface="Times New Roman"/>
                <a:ea typeface="Times New Roman"/>
                <a:cs typeface="Times New Roman"/>
                <a:sym typeface="Times New Roman"/>
              </a:endParaRPr>
            </a:p>
          </p:txBody>
        </p:sp>
      </p:grpSp>
      <p:cxnSp>
        <p:nvCxnSpPr>
          <p:cNvPr id="2671" name="Google Shape;2671;p52"/>
          <p:cNvCxnSpPr/>
          <p:nvPr/>
        </p:nvCxnSpPr>
        <p:spPr>
          <a:xfrm>
            <a:off x="1844675" y="3076575"/>
            <a:ext cx="1624013" cy="1069975"/>
          </a:xfrm>
          <a:prstGeom prst="straightConnector1">
            <a:avLst/>
          </a:prstGeom>
          <a:noFill/>
          <a:ln cap="flat" cmpd="sng" w="28575">
            <a:solidFill>
              <a:srgbClr val="000000"/>
            </a:solidFill>
            <a:prstDash val="dot"/>
            <a:round/>
            <a:headEnd len="med" w="med" type="none"/>
            <a:tailEnd len="med" w="med" type="triangle"/>
          </a:ln>
        </p:spPr>
      </p:cxnSp>
      <p:grpSp>
        <p:nvGrpSpPr>
          <p:cNvPr id="2672" name="Google Shape;2672;p52"/>
          <p:cNvGrpSpPr/>
          <p:nvPr/>
        </p:nvGrpSpPr>
        <p:grpSpPr>
          <a:xfrm>
            <a:off x="4567238" y="3821112"/>
            <a:ext cx="2944813" cy="1411286"/>
            <a:chOff x="4567238" y="3821112"/>
            <a:chExt cx="2944813" cy="1411286"/>
          </a:xfrm>
        </p:grpSpPr>
        <p:sp>
          <p:nvSpPr>
            <p:cNvPr id="2673" name="Google Shape;2673;p52"/>
            <p:cNvSpPr txBox="1"/>
            <p:nvPr/>
          </p:nvSpPr>
          <p:spPr>
            <a:xfrm>
              <a:off x="4567238" y="4056062"/>
              <a:ext cx="2944813" cy="11763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start_timer</a:t>
              </a:r>
              <a:endParaRPr i="0" sz="1400">
                <a:solidFill>
                  <a:srgbClr val="000000"/>
                </a:solidFill>
                <a:latin typeface="Arial"/>
                <a:ea typeface="Arial"/>
                <a:cs typeface="Arial"/>
                <a:sym typeface="Arial"/>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udt_send(sndpkt[base])</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udt_send(sndpkt[base+1])</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udt_send(sndpkt[nextseqnum-1])</a:t>
              </a:r>
              <a:endParaRPr/>
            </a:p>
            <a:p>
              <a:pPr indent="0" lvl="0" marL="0" marR="0" rtl="0" algn="ctr">
                <a:spcBef>
                  <a:spcPts val="0"/>
                </a:spcBef>
                <a:spcAft>
                  <a:spcPts val="0"/>
                </a:spcAft>
                <a:buNone/>
              </a:pPr>
              <a:r>
                <a:t/>
              </a:r>
              <a:endParaRPr i="0" sz="1400">
                <a:solidFill>
                  <a:srgbClr val="000000"/>
                </a:solidFill>
                <a:latin typeface="Times New Roman"/>
                <a:ea typeface="Times New Roman"/>
                <a:cs typeface="Times New Roman"/>
                <a:sym typeface="Times New Roman"/>
              </a:endParaRPr>
            </a:p>
          </p:txBody>
        </p:sp>
        <p:sp>
          <p:nvSpPr>
            <p:cNvPr id="2674" name="Google Shape;2674;p52"/>
            <p:cNvSpPr txBox="1"/>
            <p:nvPr/>
          </p:nvSpPr>
          <p:spPr>
            <a:xfrm>
              <a:off x="4589463" y="3821112"/>
              <a:ext cx="1100137"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timeout</a:t>
              </a:r>
              <a:endParaRPr i="0" sz="1400">
                <a:solidFill>
                  <a:srgbClr val="0000FF"/>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i="0" sz="1400">
                <a:solidFill>
                  <a:srgbClr val="000000"/>
                </a:solidFill>
                <a:latin typeface="Times New Roman"/>
                <a:ea typeface="Times New Roman"/>
                <a:cs typeface="Times New Roman"/>
                <a:sym typeface="Times New Roman"/>
              </a:endParaRPr>
            </a:p>
          </p:txBody>
        </p:sp>
        <p:cxnSp>
          <p:nvCxnSpPr>
            <p:cNvPr id="2675" name="Google Shape;2675;p52"/>
            <p:cNvCxnSpPr/>
            <p:nvPr/>
          </p:nvCxnSpPr>
          <p:spPr>
            <a:xfrm>
              <a:off x="4673600" y="4097337"/>
              <a:ext cx="1619250" cy="0"/>
            </a:xfrm>
            <a:prstGeom prst="straightConnector1">
              <a:avLst/>
            </a:prstGeom>
            <a:noFill/>
            <a:ln cap="flat" cmpd="sng" w="19050">
              <a:solidFill>
                <a:srgbClr val="000000"/>
              </a:solidFill>
              <a:prstDash val="solid"/>
              <a:round/>
              <a:headEnd len="med" w="med" type="none"/>
              <a:tailEnd len="med" w="med" type="none"/>
            </a:ln>
          </p:spPr>
        </p:cxnSp>
      </p:grpSp>
      <p:sp>
        <p:nvSpPr>
          <p:cNvPr id="2676" name="Google Shape;2676;p52"/>
          <p:cNvSpPr/>
          <p:nvPr/>
        </p:nvSpPr>
        <p:spPr>
          <a:xfrm>
            <a:off x="4102100" y="3724275"/>
            <a:ext cx="393700" cy="1152525"/>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677" name="Google Shape;2677;p52"/>
          <p:cNvGrpSpPr/>
          <p:nvPr/>
        </p:nvGrpSpPr>
        <p:grpSpPr>
          <a:xfrm>
            <a:off x="3203575" y="1516062"/>
            <a:ext cx="5829300" cy="2089149"/>
            <a:chOff x="3203575" y="1516062"/>
            <a:chExt cx="5829300" cy="2089149"/>
          </a:xfrm>
        </p:grpSpPr>
        <p:sp>
          <p:nvSpPr>
            <p:cNvPr id="2678" name="Google Shape;2678;p52"/>
            <p:cNvSpPr txBox="1"/>
            <p:nvPr/>
          </p:nvSpPr>
          <p:spPr>
            <a:xfrm>
              <a:off x="3203575" y="1516062"/>
              <a:ext cx="2333625" cy="257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rdt_send(data</a:t>
              </a:r>
              <a:r>
                <a:rPr i="0" lang="en-US" sz="1400">
                  <a:solidFill>
                    <a:srgbClr val="000000"/>
                  </a:solidFill>
                  <a:latin typeface="Arial"/>
                  <a:ea typeface="Arial"/>
                  <a:cs typeface="Arial"/>
                  <a:sym typeface="Arial"/>
                </a:rPr>
                <a:t>)</a:t>
              </a:r>
              <a:r>
                <a:rPr i="0" lang="en-US" sz="1000">
                  <a:solidFill>
                    <a:srgbClr val="000000"/>
                  </a:solidFill>
                  <a:latin typeface="Arial"/>
                  <a:ea typeface="Arial"/>
                  <a:cs typeface="Arial"/>
                  <a:sym typeface="Arial"/>
                </a:rPr>
                <a:t> </a:t>
              </a:r>
              <a:endParaRPr i="0" sz="2400">
                <a:solidFill>
                  <a:srgbClr val="000000"/>
                </a:solidFill>
                <a:latin typeface="Times New Roman"/>
                <a:ea typeface="Times New Roman"/>
                <a:cs typeface="Times New Roman"/>
                <a:sym typeface="Times New Roman"/>
              </a:endParaRPr>
            </a:p>
          </p:txBody>
        </p:sp>
        <p:cxnSp>
          <p:nvCxnSpPr>
            <p:cNvPr id="2679" name="Google Shape;2679;p52"/>
            <p:cNvCxnSpPr/>
            <p:nvPr/>
          </p:nvCxnSpPr>
          <p:spPr>
            <a:xfrm>
              <a:off x="3311525" y="1835150"/>
              <a:ext cx="1914525" cy="0"/>
            </a:xfrm>
            <a:prstGeom prst="straightConnector1">
              <a:avLst/>
            </a:prstGeom>
            <a:noFill/>
            <a:ln cap="flat" cmpd="sng" w="28575">
              <a:solidFill>
                <a:srgbClr val="000000"/>
              </a:solidFill>
              <a:prstDash val="solid"/>
              <a:round/>
              <a:headEnd len="med" w="med" type="none"/>
              <a:tailEnd len="med" w="med" type="none"/>
            </a:ln>
          </p:spPr>
        </p:cxnSp>
        <p:sp>
          <p:nvSpPr>
            <p:cNvPr id="2680" name="Google Shape;2680;p52"/>
            <p:cNvSpPr txBox="1"/>
            <p:nvPr/>
          </p:nvSpPr>
          <p:spPr>
            <a:xfrm>
              <a:off x="3203575" y="1797048"/>
              <a:ext cx="5829300" cy="1808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if (</a:t>
              </a:r>
              <a:r>
                <a:rPr i="0" lang="en-US" sz="1400">
                  <a:solidFill>
                    <a:srgbClr val="0000FF"/>
                  </a:solidFill>
                  <a:latin typeface="Arial"/>
                  <a:ea typeface="Arial"/>
                  <a:cs typeface="Arial"/>
                  <a:sym typeface="Arial"/>
                </a:rPr>
                <a:t>nextseqnum &lt; base+N</a:t>
              </a:r>
              <a:r>
                <a:rPr i="0" lang="en-US" sz="1400">
                  <a:solidFill>
                    <a:srgbClr val="000000"/>
                  </a:solidFill>
                  <a:latin typeface="Arial"/>
                  <a:ea typeface="Arial"/>
                  <a:cs typeface="Arial"/>
                  <a:sym typeface="Arial"/>
                </a:rPr>
                <a:t>) {</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sndpkt[nextseqnum] = make_pkt(nextseqnum,data,chksum)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udt_send(sndpkt[nextseqnum])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if (</a:t>
              </a:r>
              <a:r>
                <a:rPr i="0" lang="en-US" sz="1400">
                  <a:solidFill>
                    <a:srgbClr val="0000FF"/>
                  </a:solidFill>
                  <a:latin typeface="Arial"/>
                  <a:ea typeface="Arial"/>
                  <a:cs typeface="Arial"/>
                  <a:sym typeface="Arial"/>
                </a:rPr>
                <a:t>base == nextseqnum</a:t>
              </a:r>
              <a:r>
                <a:rPr i="0" lang="en-US" sz="1400">
                  <a:solidFill>
                    <a:srgbClr val="000000"/>
                  </a:solidFill>
                  <a:latin typeface="Arial"/>
                  <a:ea typeface="Arial"/>
                  <a:cs typeface="Arial"/>
                  <a:sym typeface="Arial"/>
                </a:rPr>
                <a:t>) </a:t>
              </a:r>
              <a:r>
                <a:rPr i="0" lang="en-US" sz="1400">
                  <a:solidFill>
                    <a:srgbClr val="0000FF"/>
                  </a:solidFill>
                  <a:latin typeface="Arial"/>
                  <a:ea typeface="Arial"/>
                  <a:cs typeface="Arial"/>
                  <a:sym typeface="Arial"/>
                </a:rPr>
                <a:t>start_timer</a:t>
              </a:r>
              <a:endParaRPr i="0" sz="1400">
                <a:solidFill>
                  <a:srgbClr val="0000FF"/>
                </a:solidFill>
                <a:latin typeface="Arial"/>
                <a:ea typeface="Arial"/>
                <a:cs typeface="Arial"/>
                <a:sym typeface="Arial"/>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nextseqnum++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else</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refuse_data(data)</a:t>
              </a:r>
              <a:endParaRPr i="0" sz="1400">
                <a:solidFill>
                  <a:srgbClr val="000000"/>
                </a:solidFill>
                <a:latin typeface="Times New Roman"/>
                <a:ea typeface="Times New Roman"/>
                <a:cs typeface="Times New Roman"/>
                <a:sym typeface="Times New Roman"/>
              </a:endParaRPr>
            </a:p>
          </p:txBody>
        </p:sp>
      </p:grpSp>
      <p:sp>
        <p:nvSpPr>
          <p:cNvPr id="2681" name="Google Shape;2681;p52"/>
          <p:cNvSpPr/>
          <p:nvPr/>
        </p:nvSpPr>
        <p:spPr>
          <a:xfrm flipH="1" rot="5142103">
            <a:off x="3603626" y="3179762"/>
            <a:ext cx="393700" cy="1152525"/>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682" name="Google Shape;2682;p52"/>
          <p:cNvGrpSpPr/>
          <p:nvPr/>
        </p:nvGrpSpPr>
        <p:grpSpPr>
          <a:xfrm>
            <a:off x="3159125" y="5413375"/>
            <a:ext cx="3686175" cy="1139825"/>
            <a:chOff x="3159125" y="5413375"/>
            <a:chExt cx="3686175" cy="1139825"/>
          </a:xfrm>
        </p:grpSpPr>
        <p:sp>
          <p:nvSpPr>
            <p:cNvPr id="2683" name="Google Shape;2683;p52"/>
            <p:cNvSpPr txBox="1"/>
            <p:nvPr/>
          </p:nvSpPr>
          <p:spPr>
            <a:xfrm>
              <a:off x="3159125" y="5724525"/>
              <a:ext cx="3686175" cy="828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base = getacknum(rcvpkt)+1</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If (base == nextseqnum)</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stop_timer</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else</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    start_timer</a:t>
              </a:r>
              <a:endParaRPr i="0" sz="1400">
                <a:solidFill>
                  <a:srgbClr val="000000"/>
                </a:solidFill>
                <a:latin typeface="Times New Roman"/>
                <a:ea typeface="Times New Roman"/>
                <a:cs typeface="Times New Roman"/>
                <a:sym typeface="Times New Roman"/>
              </a:endParaRPr>
            </a:p>
          </p:txBody>
        </p:sp>
        <p:sp>
          <p:nvSpPr>
            <p:cNvPr id="2684" name="Google Shape;2684;p52"/>
            <p:cNvSpPr txBox="1"/>
            <p:nvPr/>
          </p:nvSpPr>
          <p:spPr>
            <a:xfrm>
              <a:off x="3171824" y="5413375"/>
              <a:ext cx="3381375" cy="258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&amp;&amp; notcorrupt(rcvpkt) </a:t>
              </a:r>
              <a:endParaRPr/>
            </a:p>
            <a:p>
              <a:pPr indent="0" lvl="0" marL="0" marR="0" rtl="0" algn="ctr">
                <a:spcBef>
                  <a:spcPts val="0"/>
                </a:spcBef>
                <a:spcAft>
                  <a:spcPts val="0"/>
                </a:spcAft>
                <a:buNone/>
              </a:pPr>
              <a:r>
                <a:t/>
              </a:r>
              <a:endParaRPr i="0" sz="1400">
                <a:solidFill>
                  <a:srgbClr val="000000"/>
                </a:solidFill>
                <a:latin typeface="Times New Roman"/>
                <a:ea typeface="Times New Roman"/>
                <a:cs typeface="Times New Roman"/>
                <a:sym typeface="Times New Roman"/>
              </a:endParaRPr>
            </a:p>
          </p:txBody>
        </p:sp>
        <p:cxnSp>
          <p:nvCxnSpPr>
            <p:cNvPr id="2685" name="Google Shape;2685;p52"/>
            <p:cNvCxnSpPr/>
            <p:nvPr/>
          </p:nvCxnSpPr>
          <p:spPr>
            <a:xfrm>
              <a:off x="3263900" y="5748337"/>
              <a:ext cx="1619250" cy="0"/>
            </a:xfrm>
            <a:prstGeom prst="straightConnector1">
              <a:avLst/>
            </a:prstGeom>
            <a:noFill/>
            <a:ln cap="flat" cmpd="sng" w="28575">
              <a:solidFill>
                <a:srgbClr val="000000"/>
              </a:solidFill>
              <a:prstDash val="solid"/>
              <a:round/>
              <a:headEnd len="med" w="med" type="none"/>
              <a:tailEnd len="med" w="med" type="none"/>
            </a:ln>
          </p:spPr>
        </p:cxnSp>
      </p:grpSp>
      <p:sp>
        <p:nvSpPr>
          <p:cNvPr id="2686" name="Google Shape;2686;p52"/>
          <p:cNvSpPr/>
          <p:nvPr/>
        </p:nvSpPr>
        <p:spPr>
          <a:xfrm>
            <a:off x="3276600" y="4572000"/>
            <a:ext cx="1054100" cy="674687"/>
          </a:xfrm>
          <a:custGeom>
            <a:rect b="b" l="l" r="r" t="t"/>
            <a:pathLst>
              <a:path extrusionOk="0" h="425" w="664">
                <a:moveTo>
                  <a:pt x="241" y="20"/>
                </a:moveTo>
                <a:cubicBezTo>
                  <a:pt x="0" y="393"/>
                  <a:pt x="664" y="425"/>
                  <a:pt x="388" y="0"/>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sp>
        <p:nvSpPr>
          <p:cNvPr id="2687" name="Google Shape;2687;p52"/>
          <p:cNvSpPr/>
          <p:nvPr/>
        </p:nvSpPr>
        <p:spPr>
          <a:xfrm>
            <a:off x="2809875" y="4343400"/>
            <a:ext cx="695325" cy="638175"/>
          </a:xfrm>
          <a:custGeom>
            <a:rect b="b" l="l" r="r" t="t"/>
            <a:pathLst>
              <a:path extrusionOk="0" h="1005" w="1095">
                <a:moveTo>
                  <a:pt x="1005" y="0"/>
                </a:moveTo>
                <a:cubicBezTo>
                  <a:pt x="0" y="30"/>
                  <a:pt x="645" y="1005"/>
                  <a:pt x="1095" y="165"/>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rgbClr val="000000"/>
              </a:solidFill>
              <a:latin typeface="Tahoma"/>
              <a:ea typeface="Tahoma"/>
              <a:cs typeface="Tahoma"/>
              <a:sym typeface="Tahoma"/>
            </a:endParaRPr>
          </a:p>
        </p:txBody>
      </p:sp>
      <p:grpSp>
        <p:nvGrpSpPr>
          <p:cNvPr id="2688" name="Google Shape;2688;p52"/>
          <p:cNvGrpSpPr/>
          <p:nvPr/>
        </p:nvGrpSpPr>
        <p:grpSpPr>
          <a:xfrm>
            <a:off x="1303338" y="3173412"/>
            <a:ext cx="1485900" cy="801688"/>
            <a:chOff x="1303338" y="3173412"/>
            <a:chExt cx="1485900" cy="801688"/>
          </a:xfrm>
        </p:grpSpPr>
        <p:cxnSp>
          <p:nvCxnSpPr>
            <p:cNvPr id="2689" name="Google Shape;2689;p52"/>
            <p:cNvCxnSpPr/>
            <p:nvPr/>
          </p:nvCxnSpPr>
          <p:spPr>
            <a:xfrm>
              <a:off x="1430338" y="3503612"/>
              <a:ext cx="803275" cy="0"/>
            </a:xfrm>
            <a:prstGeom prst="straightConnector1">
              <a:avLst/>
            </a:prstGeom>
            <a:noFill/>
            <a:ln cap="flat" cmpd="sng" w="19050">
              <a:solidFill>
                <a:srgbClr val="000000"/>
              </a:solidFill>
              <a:prstDash val="solid"/>
              <a:round/>
              <a:headEnd len="med" w="med" type="none"/>
              <a:tailEnd len="med" w="med" type="none"/>
            </a:ln>
          </p:spPr>
        </p:cxnSp>
        <p:sp>
          <p:nvSpPr>
            <p:cNvPr id="2690" name="Google Shape;2690;p52"/>
            <p:cNvSpPr txBox="1"/>
            <p:nvPr/>
          </p:nvSpPr>
          <p:spPr>
            <a:xfrm>
              <a:off x="1303338" y="3473450"/>
              <a:ext cx="1485900" cy="5016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00"/>
                  </a:solidFill>
                  <a:latin typeface="Arial"/>
                  <a:ea typeface="Arial"/>
                  <a:cs typeface="Arial"/>
                  <a:sym typeface="Arial"/>
                </a:rPr>
                <a:t>base=1</a:t>
              </a:r>
              <a:endParaRPr/>
            </a:p>
            <a:p>
              <a:pPr indent="0" lvl="0" marL="0" marR="0" rtl="0" algn="l">
                <a:spcBef>
                  <a:spcPts val="0"/>
                </a:spcBef>
                <a:spcAft>
                  <a:spcPts val="0"/>
                </a:spcAft>
                <a:buNone/>
              </a:pPr>
              <a:r>
                <a:rPr i="0" lang="en-US" sz="1400">
                  <a:solidFill>
                    <a:srgbClr val="000000"/>
                  </a:solidFill>
                  <a:latin typeface="Arial"/>
                  <a:ea typeface="Arial"/>
                  <a:cs typeface="Arial"/>
                  <a:sym typeface="Arial"/>
                </a:rPr>
                <a:t>nextseqnum=1</a:t>
              </a:r>
              <a:endParaRPr i="0" sz="14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i="0" sz="2400">
                <a:solidFill>
                  <a:srgbClr val="000000"/>
                </a:solidFill>
                <a:latin typeface="Times New Roman"/>
                <a:ea typeface="Times New Roman"/>
                <a:cs typeface="Times New Roman"/>
                <a:sym typeface="Times New Roman"/>
              </a:endParaRPr>
            </a:p>
          </p:txBody>
        </p:sp>
        <p:sp>
          <p:nvSpPr>
            <p:cNvPr id="2691" name="Google Shape;2691;p52"/>
            <p:cNvSpPr txBox="1"/>
            <p:nvPr/>
          </p:nvSpPr>
          <p:spPr>
            <a:xfrm>
              <a:off x="1346200" y="3173412"/>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rgbClr val="0000FF"/>
                  </a:solidFill>
                  <a:latin typeface="Noto Sans Symbols"/>
                  <a:ea typeface="Noto Sans Symbols"/>
                  <a:cs typeface="Noto Sans Symbols"/>
                  <a:sym typeface="Noto Sans Symbols"/>
                </a:rPr>
                <a:t>Λ</a:t>
              </a:r>
              <a:endParaRPr/>
            </a:p>
          </p:txBody>
        </p:sp>
      </p:grpSp>
      <p:grpSp>
        <p:nvGrpSpPr>
          <p:cNvPr id="2692" name="Google Shape;2692;p52"/>
          <p:cNvGrpSpPr/>
          <p:nvPr/>
        </p:nvGrpSpPr>
        <p:grpSpPr>
          <a:xfrm>
            <a:off x="1420813" y="4408487"/>
            <a:ext cx="2047875" cy="823912"/>
            <a:chOff x="1420813" y="4408487"/>
            <a:chExt cx="2047875" cy="823912"/>
          </a:xfrm>
        </p:grpSpPr>
        <p:sp>
          <p:nvSpPr>
            <p:cNvPr id="2693" name="Google Shape;2693;p52"/>
            <p:cNvSpPr txBox="1"/>
            <p:nvPr/>
          </p:nvSpPr>
          <p:spPr>
            <a:xfrm>
              <a:off x="1420813" y="4408487"/>
              <a:ext cx="2047875" cy="447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 </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&amp;&amp; corrupt(rcvpkt)</a:t>
              </a:r>
              <a:r>
                <a:rPr i="0" lang="en-US" sz="1000">
                  <a:solidFill>
                    <a:srgbClr val="0000FF"/>
                  </a:solidFill>
                  <a:latin typeface="Arial"/>
                  <a:ea typeface="Arial"/>
                  <a:cs typeface="Arial"/>
                  <a:sym typeface="Arial"/>
                </a:rPr>
                <a:t> </a:t>
              </a:r>
              <a:endParaRPr/>
            </a:p>
            <a:p>
              <a:pPr indent="0" lvl="0" marL="0" marR="0" rtl="0" algn="ctr">
                <a:spcBef>
                  <a:spcPts val="0"/>
                </a:spcBef>
                <a:spcAft>
                  <a:spcPts val="0"/>
                </a:spcAft>
                <a:buNone/>
              </a:pPr>
              <a:r>
                <a:t/>
              </a:r>
              <a:endParaRPr i="0" sz="2400">
                <a:solidFill>
                  <a:srgbClr val="000000"/>
                </a:solidFill>
                <a:latin typeface="Times New Roman"/>
                <a:ea typeface="Times New Roman"/>
                <a:cs typeface="Times New Roman"/>
                <a:sym typeface="Times New Roman"/>
              </a:endParaRPr>
            </a:p>
          </p:txBody>
        </p:sp>
        <p:cxnSp>
          <p:nvCxnSpPr>
            <p:cNvPr id="2694" name="Google Shape;2694;p52"/>
            <p:cNvCxnSpPr/>
            <p:nvPr/>
          </p:nvCxnSpPr>
          <p:spPr>
            <a:xfrm>
              <a:off x="1512888" y="4906962"/>
              <a:ext cx="1520825" cy="0"/>
            </a:xfrm>
            <a:prstGeom prst="straightConnector1">
              <a:avLst/>
            </a:prstGeom>
            <a:noFill/>
            <a:ln cap="flat" cmpd="sng" w="19050">
              <a:solidFill>
                <a:srgbClr val="000000"/>
              </a:solidFill>
              <a:prstDash val="solid"/>
              <a:round/>
              <a:headEnd len="med" w="med" type="none"/>
              <a:tailEnd len="med" w="med" type="none"/>
            </a:ln>
          </p:spPr>
        </p:cxnSp>
        <p:sp>
          <p:nvSpPr>
            <p:cNvPr id="2695" name="Google Shape;2695;p52"/>
            <p:cNvSpPr txBox="1"/>
            <p:nvPr/>
          </p:nvSpPr>
          <p:spPr>
            <a:xfrm>
              <a:off x="1955007" y="4895849"/>
              <a:ext cx="323850"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chemeClr val="dk1"/>
                  </a:solidFill>
                  <a:latin typeface="Noto Sans Symbols"/>
                  <a:ea typeface="Noto Sans Symbols"/>
                  <a:cs typeface="Noto Sans Symbols"/>
                  <a:sym typeface="Noto Sans Symbols"/>
                </a:rPr>
                <a:t>Λ</a:t>
              </a:r>
              <a:endParaRPr/>
            </a:p>
          </p:txBody>
        </p:sp>
      </p:grpSp>
      <p:grpSp>
        <p:nvGrpSpPr>
          <p:cNvPr id="2696" name="Google Shape;2696;p52"/>
          <p:cNvGrpSpPr/>
          <p:nvPr/>
        </p:nvGrpSpPr>
        <p:grpSpPr>
          <a:xfrm>
            <a:off x="6040437" y="95252"/>
            <a:ext cx="3025775" cy="1133472"/>
            <a:chOff x="782625" y="2662237"/>
            <a:chExt cx="4267200" cy="1630363"/>
          </a:xfrm>
        </p:grpSpPr>
        <p:pic>
          <p:nvPicPr>
            <p:cNvPr descr="gbn_seqnum" id="2697" name="Google Shape;2697;p52"/>
            <p:cNvPicPr preferRelativeResize="0"/>
            <p:nvPr/>
          </p:nvPicPr>
          <p:blipFill rotWithShape="1">
            <a:blip r:embed="rId4">
              <a:alphaModFix/>
            </a:blip>
            <a:srcRect b="0" l="0" r="47315" t="0"/>
            <a:stretch/>
          </p:blipFill>
          <p:spPr>
            <a:xfrm>
              <a:off x="782625" y="2662237"/>
              <a:ext cx="4267200" cy="1630363"/>
            </a:xfrm>
            <a:prstGeom prst="rect">
              <a:avLst/>
            </a:prstGeom>
            <a:noFill/>
            <a:ln cap="flat" cmpd="sng" w="9525">
              <a:solidFill>
                <a:srgbClr val="000000"/>
              </a:solidFill>
              <a:prstDash val="solid"/>
              <a:miter lim="800000"/>
              <a:headEnd len="sm" w="sm" type="none"/>
              <a:tailEnd len="sm" w="sm" type="none"/>
            </a:ln>
          </p:spPr>
        </p:pic>
        <p:sp>
          <p:nvSpPr>
            <p:cNvPr id="2698" name="Google Shape;2698;p52"/>
            <p:cNvSpPr/>
            <p:nvPr/>
          </p:nvSpPr>
          <p:spPr>
            <a:xfrm>
              <a:off x="1673225" y="3159126"/>
              <a:ext cx="2206625" cy="636587"/>
            </a:xfrm>
            <a:prstGeom prst="rect">
              <a:avLst/>
            </a:prstGeom>
            <a:noFill/>
            <a:ln cap="flat" cmpd="sng" w="95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500"/>
                                        <p:tgtEl>
                                          <p:spTgt spid="2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500"/>
                                        <p:tgtEl>
                                          <p:spTgt spid="2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500"/>
                                        <p:tgtEl>
                                          <p:spTgt spid="2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500"/>
                                        <p:tgtEl>
                                          <p:spTgt spid="2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53"/>
          <p:cNvSpPr/>
          <p:nvPr/>
        </p:nvSpPr>
        <p:spPr>
          <a:xfrm>
            <a:off x="3067049" y="3333750"/>
            <a:ext cx="666750" cy="657225"/>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0" sz="1600">
              <a:solidFill>
                <a:schemeClr val="dk1"/>
              </a:solidFill>
              <a:latin typeface="Tahoma"/>
              <a:ea typeface="Tahoma"/>
              <a:cs typeface="Tahoma"/>
              <a:sym typeface="Tahoma"/>
            </a:endParaRPr>
          </a:p>
        </p:txBody>
      </p:sp>
      <p:sp>
        <p:nvSpPr>
          <p:cNvPr id="2704" name="Google Shape;2704;p53"/>
          <p:cNvSpPr txBox="1"/>
          <p:nvPr/>
        </p:nvSpPr>
        <p:spPr>
          <a:xfrm>
            <a:off x="2976562" y="3502025"/>
            <a:ext cx="800100" cy="238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600">
                <a:solidFill>
                  <a:schemeClr val="dk1"/>
                </a:solidFill>
                <a:latin typeface="Arial"/>
                <a:ea typeface="Arial"/>
                <a:cs typeface="Arial"/>
                <a:sym typeface="Arial"/>
              </a:rPr>
              <a:t>Wait</a:t>
            </a:r>
            <a:endParaRPr i="0" sz="1600">
              <a:solidFill>
                <a:schemeClr val="dk1"/>
              </a:solidFill>
              <a:latin typeface="Times New Roman"/>
              <a:ea typeface="Times New Roman"/>
              <a:cs typeface="Times New Roman"/>
              <a:sym typeface="Times New Roman"/>
            </a:endParaRPr>
          </a:p>
        </p:txBody>
      </p:sp>
      <p:cxnSp>
        <p:nvCxnSpPr>
          <p:cNvPr id="2705" name="Google Shape;2705;p53"/>
          <p:cNvCxnSpPr/>
          <p:nvPr/>
        </p:nvCxnSpPr>
        <p:spPr>
          <a:xfrm>
            <a:off x="752474" y="3173413"/>
            <a:ext cx="2298700" cy="474662"/>
          </a:xfrm>
          <a:prstGeom prst="straightConnector1">
            <a:avLst/>
          </a:prstGeom>
          <a:noFill/>
          <a:ln cap="flat" cmpd="sng" w="28575">
            <a:solidFill>
              <a:srgbClr val="000000"/>
            </a:solidFill>
            <a:prstDash val="dash"/>
            <a:round/>
            <a:headEnd len="med" w="med" type="none"/>
            <a:tailEnd len="med" w="med" type="triangle"/>
          </a:ln>
        </p:spPr>
      </p:cxnSp>
      <p:grpSp>
        <p:nvGrpSpPr>
          <p:cNvPr id="2706" name="Google Shape;2706;p53"/>
          <p:cNvGrpSpPr/>
          <p:nvPr/>
        </p:nvGrpSpPr>
        <p:grpSpPr>
          <a:xfrm>
            <a:off x="2465387" y="2484438"/>
            <a:ext cx="1617662" cy="590550"/>
            <a:chOff x="2465387" y="2484438"/>
            <a:chExt cx="1617662" cy="590550"/>
          </a:xfrm>
        </p:grpSpPr>
        <p:sp>
          <p:nvSpPr>
            <p:cNvPr id="2707" name="Google Shape;2707;p53"/>
            <p:cNvSpPr txBox="1"/>
            <p:nvPr/>
          </p:nvSpPr>
          <p:spPr>
            <a:xfrm>
              <a:off x="2465387" y="2760663"/>
              <a:ext cx="1617662" cy="314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i="0" sz="1400">
                <a:solidFill>
                  <a:schemeClr val="dk1"/>
                </a:solidFill>
                <a:latin typeface="Times New Roman"/>
                <a:ea typeface="Times New Roman"/>
                <a:cs typeface="Times New Roman"/>
                <a:sym typeface="Times New Roman"/>
              </a:endParaRPr>
            </a:p>
          </p:txBody>
        </p:sp>
        <p:sp>
          <p:nvSpPr>
            <p:cNvPr id="2708" name="Google Shape;2708;p53"/>
            <p:cNvSpPr txBox="1"/>
            <p:nvPr/>
          </p:nvSpPr>
          <p:spPr>
            <a:xfrm>
              <a:off x="2505074" y="2484438"/>
              <a:ext cx="725488" cy="2476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default</a:t>
              </a:r>
              <a:endParaRPr i="0" sz="1400">
                <a:solidFill>
                  <a:srgbClr val="0000FF"/>
                </a:solidFill>
                <a:latin typeface="Times New Roman"/>
                <a:ea typeface="Times New Roman"/>
                <a:cs typeface="Times New Roman"/>
                <a:sym typeface="Times New Roman"/>
              </a:endParaRPr>
            </a:p>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2709" name="Google Shape;2709;p53"/>
            <p:cNvCxnSpPr/>
            <p:nvPr/>
          </p:nvCxnSpPr>
          <p:spPr>
            <a:xfrm>
              <a:off x="2586037" y="2781300"/>
              <a:ext cx="815975" cy="0"/>
            </a:xfrm>
            <a:prstGeom prst="straightConnector1">
              <a:avLst/>
            </a:prstGeom>
            <a:noFill/>
            <a:ln cap="flat" cmpd="sng" w="28575">
              <a:solidFill>
                <a:srgbClr val="000000"/>
              </a:solidFill>
              <a:prstDash val="solid"/>
              <a:round/>
              <a:headEnd len="med" w="med" type="none"/>
              <a:tailEnd len="med" w="med" type="none"/>
            </a:ln>
          </p:spPr>
        </p:cxnSp>
      </p:grpSp>
      <p:sp>
        <p:nvSpPr>
          <p:cNvPr id="2710" name="Google Shape;2710;p53"/>
          <p:cNvSpPr/>
          <p:nvPr/>
        </p:nvSpPr>
        <p:spPr>
          <a:xfrm>
            <a:off x="3740149" y="3076575"/>
            <a:ext cx="828675" cy="1152525"/>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2711" name="Google Shape;2711;p53"/>
          <p:cNvGrpSpPr/>
          <p:nvPr/>
        </p:nvGrpSpPr>
        <p:grpSpPr>
          <a:xfrm>
            <a:off x="4233862" y="2846388"/>
            <a:ext cx="4319587" cy="1593850"/>
            <a:chOff x="4233862" y="2846388"/>
            <a:chExt cx="4319587" cy="1593850"/>
          </a:xfrm>
        </p:grpSpPr>
        <p:sp>
          <p:nvSpPr>
            <p:cNvPr id="2712" name="Google Shape;2712;p53"/>
            <p:cNvSpPr txBox="1"/>
            <p:nvPr/>
          </p:nvSpPr>
          <p:spPr>
            <a:xfrm>
              <a:off x="4233862" y="2846388"/>
              <a:ext cx="3570287" cy="5635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rgbClr val="0000FF"/>
                  </a:solidFill>
                  <a:latin typeface="Arial"/>
                  <a:ea typeface="Arial"/>
                  <a:cs typeface="Arial"/>
                  <a:sym typeface="Arial"/>
                </a:rPr>
                <a:t>rdt_rcv(rcvpkt)</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&amp;&amp; notcurrupt(rcvpkt)</a:t>
              </a:r>
              <a:endParaRPr/>
            </a:p>
            <a:p>
              <a:pPr indent="0" lvl="0" marL="0" marR="0" rtl="0" algn="l">
                <a:spcBef>
                  <a:spcPts val="0"/>
                </a:spcBef>
                <a:spcAft>
                  <a:spcPts val="0"/>
                </a:spcAft>
                <a:buNone/>
              </a:pPr>
              <a:r>
                <a:rPr i="0" lang="en-US" sz="1400">
                  <a:solidFill>
                    <a:srgbClr val="0000FF"/>
                  </a:solidFill>
                  <a:latin typeface="Arial"/>
                  <a:ea typeface="Arial"/>
                  <a:cs typeface="Arial"/>
                  <a:sym typeface="Arial"/>
                </a:rPr>
                <a:t>  &amp;&amp; hasseqnum(rcvpkt,expectedseqnum) </a:t>
              </a:r>
              <a:endParaRPr i="0" sz="1400">
                <a:solidFill>
                  <a:srgbClr val="0000FF"/>
                </a:solidFill>
                <a:latin typeface="Times New Roman"/>
                <a:ea typeface="Times New Roman"/>
                <a:cs typeface="Times New Roman"/>
                <a:sym typeface="Times New Roman"/>
              </a:endParaRPr>
            </a:p>
          </p:txBody>
        </p:sp>
        <p:cxnSp>
          <p:nvCxnSpPr>
            <p:cNvPr id="2713" name="Google Shape;2713;p53"/>
            <p:cNvCxnSpPr/>
            <p:nvPr/>
          </p:nvCxnSpPr>
          <p:spPr>
            <a:xfrm>
              <a:off x="4303712" y="3538538"/>
              <a:ext cx="3175000" cy="1587"/>
            </a:xfrm>
            <a:prstGeom prst="straightConnector1">
              <a:avLst/>
            </a:prstGeom>
            <a:noFill/>
            <a:ln cap="flat" cmpd="sng" w="19050">
              <a:solidFill>
                <a:srgbClr val="000000"/>
              </a:solidFill>
              <a:prstDash val="solid"/>
              <a:round/>
              <a:headEnd len="med" w="med" type="none"/>
              <a:tailEnd len="med" w="med" type="none"/>
            </a:ln>
          </p:spPr>
        </p:cxnSp>
        <p:sp>
          <p:nvSpPr>
            <p:cNvPr id="2714" name="Google Shape;2714;p53"/>
            <p:cNvSpPr txBox="1"/>
            <p:nvPr/>
          </p:nvSpPr>
          <p:spPr>
            <a:xfrm>
              <a:off x="4238624" y="3581400"/>
              <a:ext cx="4314825" cy="8588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extract(rcvpkt,data)</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deliver_data(data)</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sndpkt = make_pkt(expectedseqnum,ACK,chksum)</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udt_send(sndpkt)</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expectedseqnum++</a:t>
              </a:r>
              <a:endParaRPr i="0" sz="1400">
                <a:solidFill>
                  <a:schemeClr val="dk1"/>
                </a:solidFill>
                <a:latin typeface="Times New Roman"/>
                <a:ea typeface="Times New Roman"/>
                <a:cs typeface="Times New Roman"/>
                <a:sym typeface="Times New Roman"/>
              </a:endParaRPr>
            </a:p>
          </p:txBody>
        </p:sp>
      </p:grpSp>
      <p:sp>
        <p:nvSpPr>
          <p:cNvPr id="2715" name="Google Shape;2715;p53"/>
          <p:cNvSpPr/>
          <p:nvPr/>
        </p:nvSpPr>
        <p:spPr>
          <a:xfrm flipH="1" rot="5142103">
            <a:off x="3213100" y="2552700"/>
            <a:ext cx="393700" cy="1152525"/>
          </a:xfrm>
          <a:custGeom>
            <a:rect b="b" l="l" r="r" t="t"/>
            <a:pathLst>
              <a:path extrusionOk="0" h="1815" w="619">
                <a:moveTo>
                  <a:pt x="39" y="1136"/>
                </a:moveTo>
                <a:cubicBezTo>
                  <a:pt x="619" y="1815"/>
                  <a:pt x="484" y="0"/>
                  <a:pt x="0" y="773"/>
                </a:cubicBezTo>
              </a:path>
            </a:pathLst>
          </a:cu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2716" name="Google Shape;2716;p53"/>
          <p:cNvGrpSpPr/>
          <p:nvPr/>
        </p:nvGrpSpPr>
        <p:grpSpPr>
          <a:xfrm>
            <a:off x="249237" y="3259137"/>
            <a:ext cx="3641725" cy="869951"/>
            <a:chOff x="601662" y="3282950"/>
            <a:chExt cx="3641725" cy="869951"/>
          </a:xfrm>
        </p:grpSpPr>
        <p:cxnSp>
          <p:nvCxnSpPr>
            <p:cNvPr id="2717" name="Google Shape;2717;p53"/>
            <p:cNvCxnSpPr/>
            <p:nvPr/>
          </p:nvCxnSpPr>
          <p:spPr>
            <a:xfrm>
              <a:off x="692149" y="3586163"/>
              <a:ext cx="1238250" cy="0"/>
            </a:xfrm>
            <a:prstGeom prst="straightConnector1">
              <a:avLst/>
            </a:prstGeom>
            <a:noFill/>
            <a:ln cap="flat" cmpd="sng" w="28575">
              <a:solidFill>
                <a:srgbClr val="000000"/>
              </a:solidFill>
              <a:prstDash val="solid"/>
              <a:round/>
              <a:headEnd len="med" w="med" type="none"/>
              <a:tailEnd len="med" w="med" type="none"/>
            </a:ln>
          </p:spPr>
        </p:cxnSp>
        <p:sp>
          <p:nvSpPr>
            <p:cNvPr id="2718" name="Google Shape;2718;p53"/>
            <p:cNvSpPr txBox="1"/>
            <p:nvPr/>
          </p:nvSpPr>
          <p:spPr>
            <a:xfrm>
              <a:off x="601662" y="3606801"/>
              <a:ext cx="3641725" cy="54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expectedseqnum=1</a:t>
              </a:r>
              <a:endParaRPr/>
            </a:p>
            <a:p>
              <a:pPr indent="0" lvl="0" marL="0" marR="0" rtl="0" algn="l">
                <a:spcBef>
                  <a:spcPts val="0"/>
                </a:spcBef>
                <a:spcAft>
                  <a:spcPts val="0"/>
                </a:spcAft>
                <a:buNone/>
              </a:pPr>
              <a:r>
                <a:rPr i="0" lang="en-US" sz="1400">
                  <a:solidFill>
                    <a:schemeClr val="dk1"/>
                  </a:solidFill>
                  <a:latin typeface="Arial"/>
                  <a:ea typeface="Arial"/>
                  <a:cs typeface="Arial"/>
                  <a:sym typeface="Arial"/>
                </a:rPr>
                <a:t>sndpkt = make_pkt(0,ACK,chksum)</a:t>
              </a:r>
              <a:endParaRPr/>
            </a:p>
            <a:p>
              <a:pPr indent="0" lvl="0" marL="0" marR="0" rtl="0" algn="l">
                <a:spcBef>
                  <a:spcPts val="0"/>
                </a:spcBef>
                <a:spcAft>
                  <a:spcPts val="0"/>
                </a:spcAft>
                <a:buNone/>
              </a:pPr>
              <a:r>
                <a:t/>
              </a:r>
              <a:endParaRPr i="0" sz="1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2719" name="Google Shape;2719;p53"/>
            <p:cNvSpPr txBox="1"/>
            <p:nvPr/>
          </p:nvSpPr>
          <p:spPr>
            <a:xfrm>
              <a:off x="638174" y="3282950"/>
              <a:ext cx="323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0000FF"/>
                  </a:solidFill>
                  <a:latin typeface="Noto Sans Symbols"/>
                  <a:ea typeface="Noto Sans Symbols"/>
                  <a:cs typeface="Noto Sans Symbols"/>
                  <a:sym typeface="Noto Sans Symbols"/>
                </a:rPr>
                <a:t>Λ</a:t>
              </a:r>
              <a:endParaRPr/>
            </a:p>
          </p:txBody>
        </p:sp>
      </p:grpSp>
      <p:sp>
        <p:nvSpPr>
          <p:cNvPr id="2720" name="Google Shape;2720;p53"/>
          <p:cNvSpPr txBox="1"/>
          <p:nvPr>
            <p:ph type="title"/>
          </p:nvPr>
        </p:nvSpPr>
        <p:spPr>
          <a:xfrm>
            <a:off x="444500" y="207963"/>
            <a:ext cx="7772400" cy="7000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GBN: receiver extended FSM</a:t>
            </a:r>
            <a:endParaRPr/>
          </a:p>
        </p:txBody>
      </p:sp>
      <p:pic>
        <p:nvPicPr>
          <p:cNvPr descr="underline_base" id="2721" name="Google Shape;2721;p53"/>
          <p:cNvPicPr preferRelativeResize="0"/>
          <p:nvPr/>
        </p:nvPicPr>
        <p:blipFill rotWithShape="1">
          <a:blip r:embed="rId3">
            <a:alphaModFix/>
          </a:blip>
          <a:srcRect b="0" l="0" r="0" t="0"/>
          <a:stretch/>
        </p:blipFill>
        <p:spPr>
          <a:xfrm>
            <a:off x="577850" y="806450"/>
            <a:ext cx="7313613" cy="1730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6"/>
                                        </p:tgtEl>
                                        <p:attrNameLst>
                                          <p:attrName>style.visibility</p:attrName>
                                        </p:attrNameLst>
                                      </p:cBhvr>
                                      <p:to>
                                        <p:strVal val="visible"/>
                                      </p:to>
                                    </p:set>
                                    <p:animEffect filter="fade" transition="in">
                                      <p:cBhvr>
                                        <p:cTn dur="500"/>
                                        <p:tgtEl>
                                          <p:spTgt spid="2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6"/>
                                        </p:tgtEl>
                                        <p:attrNameLst>
                                          <p:attrName>style.visibility</p:attrName>
                                        </p:attrNameLst>
                                      </p:cBhvr>
                                      <p:to>
                                        <p:strVal val="visible"/>
                                      </p:to>
                                    </p:set>
                                    <p:animEffect filter="fade" transition="in">
                                      <p:cBhvr>
                                        <p:cTn dur="500"/>
                                        <p:tgtEl>
                                          <p:spTgt spid="2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54"/>
          <p:cNvSpPr txBox="1"/>
          <p:nvPr>
            <p:ph idx="2" type="body"/>
          </p:nvPr>
        </p:nvSpPr>
        <p:spPr>
          <a:xfrm>
            <a:off x="601662" y="1606550"/>
            <a:ext cx="8148637" cy="3956050"/>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Font typeface="Noto Sans Symbols"/>
              <a:buNone/>
            </a:pPr>
            <a:r>
              <a:rPr b="1" lang="en-US" sz="3200">
                <a:latin typeface="Arial"/>
                <a:ea typeface="Arial"/>
                <a:cs typeface="Arial"/>
                <a:sym typeface="Arial"/>
              </a:rPr>
              <a:t>ACK-only -- </a:t>
            </a:r>
            <a:r>
              <a:rPr lang="en-US" sz="3200">
                <a:latin typeface="Arial"/>
                <a:ea typeface="Arial"/>
                <a:cs typeface="Arial"/>
                <a:sym typeface="Arial"/>
              </a:rPr>
              <a:t>always send ACK for correctly-received pkt with highest </a:t>
            </a:r>
            <a:r>
              <a:rPr i="1" lang="en-US" sz="3200">
                <a:solidFill>
                  <a:srgbClr val="CC0000"/>
                </a:solidFill>
                <a:latin typeface="Arial"/>
                <a:ea typeface="Arial"/>
                <a:cs typeface="Arial"/>
                <a:sym typeface="Arial"/>
              </a:rPr>
              <a:t>in-order</a:t>
            </a:r>
            <a:r>
              <a:rPr lang="en-US" sz="3200">
                <a:latin typeface="Arial"/>
                <a:ea typeface="Arial"/>
                <a:cs typeface="Arial"/>
                <a:sym typeface="Arial"/>
              </a:rPr>
              <a:t> seq #</a:t>
            </a:r>
            <a:endParaRPr/>
          </a:p>
          <a:p>
            <a:pPr indent="-273049" lvl="1" marL="639763" rtl="0" algn="l">
              <a:spcBef>
                <a:spcPts val="550"/>
              </a:spcBef>
              <a:spcAft>
                <a:spcPts val="0"/>
              </a:spcAft>
              <a:buSzPts val="1960"/>
              <a:buChar char="🞑"/>
            </a:pPr>
            <a:r>
              <a:rPr lang="en-US" sz="2800">
                <a:latin typeface="Arial"/>
                <a:ea typeface="Arial"/>
                <a:cs typeface="Arial"/>
                <a:sym typeface="Arial"/>
              </a:rPr>
              <a:t>may generate duplicate ACKs</a:t>
            </a:r>
            <a:endParaRPr/>
          </a:p>
          <a:p>
            <a:pPr indent="-273049" lvl="1" marL="639763" rtl="0" algn="l">
              <a:spcBef>
                <a:spcPts val="550"/>
              </a:spcBef>
              <a:spcAft>
                <a:spcPts val="0"/>
              </a:spcAft>
              <a:buSzPts val="1960"/>
              <a:buChar char="🞑"/>
            </a:pPr>
            <a:r>
              <a:rPr lang="en-US" sz="2800">
                <a:latin typeface="Arial"/>
                <a:ea typeface="Arial"/>
                <a:cs typeface="Arial"/>
                <a:sym typeface="Arial"/>
              </a:rPr>
              <a:t>need only remember </a:t>
            </a:r>
            <a:r>
              <a:rPr b="1" lang="en-US" sz="2800">
                <a:latin typeface="Arial"/>
                <a:ea typeface="Arial"/>
                <a:cs typeface="Arial"/>
                <a:sym typeface="Arial"/>
              </a:rPr>
              <a:t>expectedseqnum</a:t>
            </a:r>
            <a:endParaRPr b="1" sz="2800">
              <a:latin typeface="Arial"/>
              <a:ea typeface="Arial"/>
              <a:cs typeface="Arial"/>
              <a:sym typeface="Arial"/>
            </a:endParaRPr>
          </a:p>
          <a:p>
            <a:pPr indent="-319088" lvl="0" marL="319088" rtl="0" algn="l">
              <a:spcBef>
                <a:spcPts val="700"/>
              </a:spcBef>
              <a:spcAft>
                <a:spcPts val="0"/>
              </a:spcAft>
              <a:buSzPts val="1920"/>
              <a:buChar char="◻"/>
            </a:pPr>
            <a:r>
              <a:rPr lang="en-US" sz="3200">
                <a:latin typeface="Arial"/>
                <a:ea typeface="Arial"/>
                <a:cs typeface="Arial"/>
                <a:sym typeface="Arial"/>
              </a:rPr>
              <a:t>out-of-order pkt: </a:t>
            </a:r>
            <a:endParaRPr/>
          </a:p>
          <a:p>
            <a:pPr indent="-273049" lvl="1" marL="639763" rtl="0" algn="l">
              <a:spcBef>
                <a:spcPts val="550"/>
              </a:spcBef>
              <a:spcAft>
                <a:spcPts val="0"/>
              </a:spcAft>
              <a:buSzPts val="1960"/>
              <a:buChar char="🞑"/>
            </a:pPr>
            <a:r>
              <a:rPr lang="en-US" sz="2800">
                <a:latin typeface="Arial"/>
                <a:ea typeface="Arial"/>
                <a:cs typeface="Arial"/>
                <a:sym typeface="Arial"/>
              </a:rPr>
              <a:t>discard (don’t buffer): </a:t>
            </a:r>
            <a:r>
              <a:rPr i="1" lang="en-US" sz="2800">
                <a:solidFill>
                  <a:srgbClr val="CC0000"/>
                </a:solidFill>
                <a:latin typeface="Arial"/>
                <a:ea typeface="Arial"/>
                <a:cs typeface="Arial"/>
                <a:sym typeface="Arial"/>
              </a:rPr>
              <a:t>no receiver buffering!</a:t>
            </a:r>
            <a:endParaRPr/>
          </a:p>
          <a:p>
            <a:pPr indent="-273049" lvl="1" marL="639763" rtl="0" algn="l">
              <a:spcBef>
                <a:spcPts val="550"/>
              </a:spcBef>
              <a:spcAft>
                <a:spcPts val="0"/>
              </a:spcAft>
              <a:buSzPts val="1960"/>
              <a:buChar char="🞑"/>
            </a:pPr>
            <a:r>
              <a:rPr lang="en-US" sz="2800">
                <a:latin typeface="Arial"/>
                <a:ea typeface="Arial"/>
                <a:cs typeface="Arial"/>
                <a:sym typeface="Arial"/>
              </a:rPr>
              <a:t>re-ACK pkt with highest in-order seq #</a:t>
            </a:r>
            <a:endParaRPr/>
          </a:p>
        </p:txBody>
      </p:sp>
      <p:sp>
        <p:nvSpPr>
          <p:cNvPr id="2727" name="Google Shape;2727;p54"/>
          <p:cNvSpPr txBox="1"/>
          <p:nvPr>
            <p:ph type="title"/>
          </p:nvPr>
        </p:nvSpPr>
        <p:spPr>
          <a:xfrm>
            <a:off x="444500" y="207963"/>
            <a:ext cx="7772400" cy="7000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GBN: receiver extended FSM</a:t>
            </a:r>
            <a:endParaRPr/>
          </a:p>
        </p:txBody>
      </p:sp>
      <p:pic>
        <p:nvPicPr>
          <p:cNvPr descr="underline_base" id="2728" name="Google Shape;2728;p54"/>
          <p:cNvPicPr preferRelativeResize="0"/>
          <p:nvPr/>
        </p:nvPicPr>
        <p:blipFill rotWithShape="1">
          <a:blip r:embed="rId3">
            <a:alphaModFix/>
          </a:blip>
          <a:srcRect b="0" l="0" r="0" t="0"/>
          <a:stretch/>
        </p:blipFill>
        <p:spPr>
          <a:xfrm>
            <a:off x="577850" y="806450"/>
            <a:ext cx="7313613" cy="1730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55"/>
          <p:cNvSpPr txBox="1"/>
          <p:nvPr>
            <p:ph type="title"/>
          </p:nvPr>
        </p:nvSpPr>
        <p:spPr>
          <a:xfrm>
            <a:off x="476250" y="204788"/>
            <a:ext cx="7772400" cy="6508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GBN in action</a:t>
            </a:r>
            <a:endParaRPr/>
          </a:p>
        </p:txBody>
      </p:sp>
      <p:sp>
        <p:nvSpPr>
          <p:cNvPr id="2734" name="Google Shape;2734;p55"/>
          <p:cNvSpPr txBox="1"/>
          <p:nvPr/>
        </p:nvSpPr>
        <p:spPr>
          <a:xfrm>
            <a:off x="2632075" y="1743075"/>
            <a:ext cx="1246188" cy="146526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800">
                <a:solidFill>
                  <a:schemeClr val="dk1"/>
                </a:solidFill>
                <a:latin typeface="Tahoma"/>
                <a:ea typeface="Tahoma"/>
                <a:cs typeface="Tahoma"/>
                <a:sym typeface="Tahoma"/>
              </a:rPr>
              <a:t>send  pkt0</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pkt1</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pkt2</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pkt3</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(wait)</a:t>
            </a:r>
            <a:endParaRPr/>
          </a:p>
        </p:txBody>
      </p:sp>
      <p:sp>
        <p:nvSpPr>
          <p:cNvPr id="2735" name="Google Shape;2735;p55"/>
          <p:cNvSpPr txBox="1"/>
          <p:nvPr/>
        </p:nvSpPr>
        <p:spPr>
          <a:xfrm>
            <a:off x="2952750" y="1371600"/>
            <a:ext cx="9366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0099"/>
                </a:solidFill>
                <a:latin typeface="Tahoma"/>
                <a:ea typeface="Tahoma"/>
                <a:cs typeface="Tahoma"/>
                <a:sym typeface="Tahoma"/>
              </a:rPr>
              <a:t>sender</a:t>
            </a:r>
            <a:endParaRPr/>
          </a:p>
        </p:txBody>
      </p:sp>
      <p:sp>
        <p:nvSpPr>
          <p:cNvPr id="2736" name="Google Shape;2736;p55"/>
          <p:cNvSpPr txBox="1"/>
          <p:nvPr/>
        </p:nvSpPr>
        <p:spPr>
          <a:xfrm>
            <a:off x="5983288" y="1390650"/>
            <a:ext cx="1071562"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8000"/>
                </a:solidFill>
                <a:latin typeface="Tahoma"/>
                <a:ea typeface="Tahoma"/>
                <a:cs typeface="Tahoma"/>
                <a:sym typeface="Tahoma"/>
              </a:rPr>
              <a:t>receiver</a:t>
            </a:r>
            <a:endParaRPr/>
          </a:p>
        </p:txBody>
      </p:sp>
      <p:cxnSp>
        <p:nvCxnSpPr>
          <p:cNvPr id="2737" name="Google Shape;2737;p55"/>
          <p:cNvCxnSpPr/>
          <p:nvPr/>
        </p:nvCxnSpPr>
        <p:spPr>
          <a:xfrm>
            <a:off x="6057900" y="1989138"/>
            <a:ext cx="11113" cy="4538662"/>
          </a:xfrm>
          <a:prstGeom prst="straightConnector1">
            <a:avLst/>
          </a:prstGeom>
          <a:noFill/>
          <a:ln cap="flat" cmpd="sng" w="9525">
            <a:solidFill>
              <a:schemeClr val="dk1"/>
            </a:solidFill>
            <a:prstDash val="solid"/>
            <a:round/>
            <a:headEnd len="med" w="med" type="none"/>
            <a:tailEnd len="med" w="med" type="none"/>
          </a:ln>
        </p:spPr>
      </p:cxnSp>
      <p:sp>
        <p:nvSpPr>
          <p:cNvPr id="2738" name="Google Shape;2738;p55"/>
          <p:cNvSpPr txBox="1"/>
          <p:nvPr/>
        </p:nvSpPr>
        <p:spPr>
          <a:xfrm>
            <a:off x="6000750" y="2184400"/>
            <a:ext cx="2568575" cy="1465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pkt0, send ack0</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pkt1, send ack1</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pkt3, discard,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(re)send ack1</a:t>
            </a:r>
            <a:endParaRPr/>
          </a:p>
        </p:txBody>
      </p:sp>
      <p:sp>
        <p:nvSpPr>
          <p:cNvPr id="2739" name="Google Shape;2739;p55"/>
          <p:cNvSpPr txBox="1"/>
          <p:nvPr/>
        </p:nvSpPr>
        <p:spPr>
          <a:xfrm>
            <a:off x="1776413" y="3346450"/>
            <a:ext cx="2154237" cy="91598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800">
                <a:solidFill>
                  <a:schemeClr val="dk1"/>
                </a:solidFill>
                <a:latin typeface="Tahoma"/>
                <a:ea typeface="Tahoma"/>
                <a:cs typeface="Tahoma"/>
                <a:sym typeface="Tahoma"/>
              </a:rPr>
              <a:t>rcv ack0, send pkt4</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rcv ack1, send pkt5</a:t>
            </a:r>
            <a:endParaRPr/>
          </a:p>
          <a:p>
            <a:pPr indent="0" lvl="0" marL="0" marR="0" rtl="0" algn="r">
              <a:spcBef>
                <a:spcPts val="0"/>
              </a:spcBef>
              <a:spcAft>
                <a:spcPts val="0"/>
              </a:spcAft>
              <a:buNone/>
            </a:pPr>
            <a:r>
              <a:t/>
            </a:r>
            <a:endParaRPr i="0" sz="1800">
              <a:solidFill>
                <a:schemeClr val="dk1"/>
              </a:solidFill>
              <a:latin typeface="Tahoma"/>
              <a:ea typeface="Tahoma"/>
              <a:cs typeface="Tahoma"/>
              <a:sym typeface="Tahoma"/>
            </a:endParaRPr>
          </a:p>
        </p:txBody>
      </p:sp>
      <p:pic>
        <p:nvPicPr>
          <p:cNvPr descr="alarm_clock_ringing" id="2740" name="Google Shape;2740;p55"/>
          <p:cNvPicPr preferRelativeResize="0"/>
          <p:nvPr/>
        </p:nvPicPr>
        <p:blipFill rotWithShape="1">
          <a:blip r:embed="rId3">
            <a:alphaModFix/>
          </a:blip>
          <a:srcRect b="0" l="0" r="0" t="0"/>
          <a:stretch/>
        </p:blipFill>
        <p:spPr>
          <a:xfrm>
            <a:off x="1943100" y="4494213"/>
            <a:ext cx="436563" cy="481012"/>
          </a:xfrm>
          <a:prstGeom prst="rect">
            <a:avLst/>
          </a:prstGeom>
          <a:noFill/>
          <a:ln>
            <a:noFill/>
          </a:ln>
        </p:spPr>
      </p:pic>
      <p:sp>
        <p:nvSpPr>
          <p:cNvPr id="2741" name="Google Shape;2741;p55"/>
          <p:cNvSpPr txBox="1"/>
          <p:nvPr/>
        </p:nvSpPr>
        <p:spPr>
          <a:xfrm>
            <a:off x="2311400" y="4710113"/>
            <a:ext cx="1538288" cy="298450"/>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None/>
            </a:pPr>
            <a:r>
              <a:rPr i="0" lang="en-US" sz="1800">
                <a:solidFill>
                  <a:srgbClr val="FF0000"/>
                </a:solidFill>
                <a:latin typeface="Tahoma"/>
                <a:ea typeface="Tahoma"/>
                <a:cs typeface="Tahoma"/>
                <a:sym typeface="Tahoma"/>
              </a:rPr>
              <a:t>pkt 2 timeout</a:t>
            </a:r>
            <a:endParaRPr/>
          </a:p>
        </p:txBody>
      </p:sp>
      <p:sp>
        <p:nvSpPr>
          <p:cNvPr id="2742" name="Google Shape;2742;p55"/>
          <p:cNvSpPr txBox="1"/>
          <p:nvPr/>
        </p:nvSpPr>
        <p:spPr>
          <a:xfrm>
            <a:off x="2636838" y="4924425"/>
            <a:ext cx="1246187" cy="1082675"/>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None/>
            </a:pPr>
            <a:r>
              <a:rPr i="0" lang="en-US" sz="1800">
                <a:solidFill>
                  <a:schemeClr val="dk1"/>
                </a:solidFill>
                <a:latin typeface="Tahoma"/>
                <a:ea typeface="Tahoma"/>
                <a:cs typeface="Tahoma"/>
                <a:sym typeface="Tahoma"/>
              </a:rPr>
              <a:t>send  pkt2</a:t>
            </a:r>
            <a:endParaRPr/>
          </a:p>
          <a:p>
            <a:pPr indent="0" lvl="0" marL="0" marR="0" rtl="0" algn="r">
              <a:lnSpc>
                <a:spcPct val="90000"/>
              </a:lnSpc>
              <a:spcBef>
                <a:spcPts val="0"/>
              </a:spcBef>
              <a:spcAft>
                <a:spcPts val="0"/>
              </a:spcAft>
              <a:buNone/>
            </a:pPr>
            <a:r>
              <a:rPr i="0" lang="en-US" sz="1800">
                <a:solidFill>
                  <a:schemeClr val="dk1"/>
                </a:solidFill>
                <a:latin typeface="Tahoma"/>
                <a:ea typeface="Tahoma"/>
                <a:cs typeface="Tahoma"/>
                <a:sym typeface="Tahoma"/>
              </a:rPr>
              <a:t>send  pkt3</a:t>
            </a:r>
            <a:endParaRPr/>
          </a:p>
          <a:p>
            <a:pPr indent="0" lvl="0" marL="0" marR="0" rtl="0" algn="r">
              <a:lnSpc>
                <a:spcPct val="90000"/>
              </a:lnSpc>
              <a:spcBef>
                <a:spcPts val="0"/>
              </a:spcBef>
              <a:spcAft>
                <a:spcPts val="0"/>
              </a:spcAft>
              <a:buNone/>
            </a:pPr>
            <a:r>
              <a:rPr i="0" lang="en-US" sz="1800">
                <a:solidFill>
                  <a:schemeClr val="dk1"/>
                </a:solidFill>
                <a:latin typeface="Tahoma"/>
                <a:ea typeface="Tahoma"/>
                <a:cs typeface="Tahoma"/>
                <a:sym typeface="Tahoma"/>
              </a:rPr>
              <a:t>send  pkt4</a:t>
            </a:r>
            <a:endParaRPr/>
          </a:p>
          <a:p>
            <a:pPr indent="0" lvl="0" marL="0" marR="0" rtl="0" algn="r">
              <a:lnSpc>
                <a:spcPct val="90000"/>
              </a:lnSpc>
              <a:spcBef>
                <a:spcPts val="0"/>
              </a:spcBef>
              <a:spcAft>
                <a:spcPts val="0"/>
              </a:spcAft>
              <a:buNone/>
            </a:pPr>
            <a:r>
              <a:rPr i="0" lang="en-US" sz="1800">
                <a:solidFill>
                  <a:schemeClr val="dk1"/>
                </a:solidFill>
                <a:latin typeface="Tahoma"/>
                <a:ea typeface="Tahoma"/>
                <a:cs typeface="Tahoma"/>
                <a:sym typeface="Tahoma"/>
              </a:rPr>
              <a:t>send  pkt5</a:t>
            </a:r>
            <a:endParaRPr/>
          </a:p>
        </p:txBody>
      </p:sp>
      <p:cxnSp>
        <p:nvCxnSpPr>
          <p:cNvPr id="2743" name="Google Shape;2743;p55"/>
          <p:cNvCxnSpPr/>
          <p:nvPr/>
        </p:nvCxnSpPr>
        <p:spPr>
          <a:xfrm>
            <a:off x="3922713" y="1936750"/>
            <a:ext cx="2101850" cy="468313"/>
          </a:xfrm>
          <a:prstGeom prst="straightConnector1">
            <a:avLst/>
          </a:prstGeom>
          <a:noFill/>
          <a:ln cap="flat" cmpd="sng" w="28575">
            <a:solidFill>
              <a:srgbClr val="000099"/>
            </a:solidFill>
            <a:prstDash val="solid"/>
            <a:round/>
            <a:headEnd len="med" w="med" type="none"/>
            <a:tailEnd len="med" w="med" type="triangle"/>
          </a:ln>
        </p:spPr>
      </p:cxnSp>
      <p:cxnSp>
        <p:nvCxnSpPr>
          <p:cNvPr id="2744" name="Google Shape;2744;p55"/>
          <p:cNvCxnSpPr/>
          <p:nvPr/>
        </p:nvCxnSpPr>
        <p:spPr>
          <a:xfrm>
            <a:off x="3921125" y="2211388"/>
            <a:ext cx="2100263" cy="468312"/>
          </a:xfrm>
          <a:prstGeom prst="straightConnector1">
            <a:avLst/>
          </a:prstGeom>
          <a:noFill/>
          <a:ln cap="flat" cmpd="sng" w="28575">
            <a:solidFill>
              <a:srgbClr val="000099"/>
            </a:solidFill>
            <a:prstDash val="solid"/>
            <a:round/>
            <a:headEnd len="med" w="med" type="none"/>
            <a:tailEnd len="med" w="med" type="triangle"/>
          </a:ln>
        </p:spPr>
      </p:cxnSp>
      <p:cxnSp>
        <p:nvCxnSpPr>
          <p:cNvPr id="2745" name="Google Shape;2745;p55"/>
          <p:cNvCxnSpPr/>
          <p:nvPr/>
        </p:nvCxnSpPr>
        <p:spPr>
          <a:xfrm>
            <a:off x="3937000" y="2474913"/>
            <a:ext cx="876300" cy="200025"/>
          </a:xfrm>
          <a:prstGeom prst="straightConnector1">
            <a:avLst/>
          </a:prstGeom>
          <a:noFill/>
          <a:ln cap="flat" cmpd="sng" w="28575">
            <a:solidFill>
              <a:srgbClr val="000099"/>
            </a:solidFill>
            <a:prstDash val="solid"/>
            <a:round/>
            <a:headEnd len="med" w="med" type="none"/>
            <a:tailEnd len="med" w="med" type="triangle"/>
          </a:ln>
        </p:spPr>
      </p:cxnSp>
      <p:cxnSp>
        <p:nvCxnSpPr>
          <p:cNvPr id="2746" name="Google Shape;2746;p55"/>
          <p:cNvCxnSpPr/>
          <p:nvPr/>
        </p:nvCxnSpPr>
        <p:spPr>
          <a:xfrm>
            <a:off x="3943350" y="2760663"/>
            <a:ext cx="2100263" cy="468312"/>
          </a:xfrm>
          <a:prstGeom prst="straightConnector1">
            <a:avLst/>
          </a:prstGeom>
          <a:noFill/>
          <a:ln cap="flat" cmpd="sng" w="28575">
            <a:solidFill>
              <a:srgbClr val="000099"/>
            </a:solidFill>
            <a:prstDash val="solid"/>
            <a:round/>
            <a:headEnd len="med" w="med" type="none"/>
            <a:tailEnd len="med" w="med" type="triangle"/>
          </a:ln>
        </p:spPr>
      </p:cxnSp>
      <p:cxnSp>
        <p:nvCxnSpPr>
          <p:cNvPr id="2747" name="Google Shape;2747;p55"/>
          <p:cNvCxnSpPr/>
          <p:nvPr/>
        </p:nvCxnSpPr>
        <p:spPr>
          <a:xfrm flipH="1">
            <a:off x="3929063" y="2460625"/>
            <a:ext cx="2014537" cy="1066800"/>
          </a:xfrm>
          <a:prstGeom prst="straightConnector1">
            <a:avLst/>
          </a:prstGeom>
          <a:noFill/>
          <a:ln cap="flat" cmpd="sng" w="28575">
            <a:solidFill>
              <a:srgbClr val="008000"/>
            </a:solidFill>
            <a:prstDash val="solid"/>
            <a:round/>
            <a:headEnd len="med" w="med" type="none"/>
            <a:tailEnd len="med" w="med" type="triangle"/>
          </a:ln>
        </p:spPr>
      </p:cxnSp>
      <p:sp>
        <p:nvSpPr>
          <p:cNvPr id="2748" name="Google Shape;2748;p55"/>
          <p:cNvSpPr txBox="1"/>
          <p:nvPr/>
        </p:nvSpPr>
        <p:spPr>
          <a:xfrm>
            <a:off x="4699000" y="2509838"/>
            <a:ext cx="34131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FF0000"/>
                </a:solidFill>
                <a:latin typeface="Tahoma"/>
                <a:ea typeface="Tahoma"/>
                <a:cs typeface="Tahoma"/>
                <a:sym typeface="Tahoma"/>
              </a:rPr>
              <a:t>X</a:t>
            </a:r>
            <a:endParaRPr/>
          </a:p>
        </p:txBody>
      </p:sp>
      <p:sp>
        <p:nvSpPr>
          <p:cNvPr id="2749" name="Google Shape;2749;p55"/>
          <p:cNvSpPr txBox="1"/>
          <p:nvPr/>
        </p:nvSpPr>
        <p:spPr>
          <a:xfrm>
            <a:off x="4857750" y="2530475"/>
            <a:ext cx="5222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FF0000"/>
                </a:solidFill>
                <a:latin typeface="Tahoma"/>
                <a:ea typeface="Tahoma"/>
                <a:cs typeface="Tahoma"/>
                <a:sym typeface="Tahoma"/>
              </a:rPr>
              <a:t>loss</a:t>
            </a:r>
            <a:endParaRPr/>
          </a:p>
        </p:txBody>
      </p:sp>
      <p:cxnSp>
        <p:nvCxnSpPr>
          <p:cNvPr id="2750" name="Google Shape;2750;p55"/>
          <p:cNvCxnSpPr/>
          <p:nvPr/>
        </p:nvCxnSpPr>
        <p:spPr>
          <a:xfrm flipH="1">
            <a:off x="3925888" y="2746375"/>
            <a:ext cx="2014537" cy="1100138"/>
          </a:xfrm>
          <a:prstGeom prst="straightConnector1">
            <a:avLst/>
          </a:prstGeom>
          <a:noFill/>
          <a:ln cap="flat" cmpd="sng" w="28575">
            <a:solidFill>
              <a:srgbClr val="008000"/>
            </a:solidFill>
            <a:prstDash val="solid"/>
            <a:round/>
            <a:headEnd len="med" w="med" type="none"/>
            <a:tailEnd len="med" w="med" type="triangle"/>
          </a:ln>
        </p:spPr>
      </p:cxnSp>
      <p:cxnSp>
        <p:nvCxnSpPr>
          <p:cNvPr id="2751" name="Google Shape;2751;p55"/>
          <p:cNvCxnSpPr/>
          <p:nvPr/>
        </p:nvCxnSpPr>
        <p:spPr>
          <a:xfrm>
            <a:off x="3929063" y="3582988"/>
            <a:ext cx="2100262" cy="468312"/>
          </a:xfrm>
          <a:prstGeom prst="straightConnector1">
            <a:avLst/>
          </a:prstGeom>
          <a:noFill/>
          <a:ln cap="flat" cmpd="sng" w="28575">
            <a:solidFill>
              <a:srgbClr val="000099"/>
            </a:solidFill>
            <a:prstDash val="solid"/>
            <a:round/>
            <a:headEnd len="med" w="med" type="none"/>
            <a:tailEnd len="med" w="med" type="triangle"/>
          </a:ln>
        </p:spPr>
      </p:cxnSp>
      <p:cxnSp>
        <p:nvCxnSpPr>
          <p:cNvPr id="2752" name="Google Shape;2752;p55"/>
          <p:cNvCxnSpPr/>
          <p:nvPr/>
        </p:nvCxnSpPr>
        <p:spPr>
          <a:xfrm>
            <a:off x="3960813" y="3902075"/>
            <a:ext cx="2101850" cy="468313"/>
          </a:xfrm>
          <a:prstGeom prst="straightConnector1">
            <a:avLst/>
          </a:prstGeom>
          <a:noFill/>
          <a:ln cap="flat" cmpd="sng" w="28575">
            <a:solidFill>
              <a:srgbClr val="000099"/>
            </a:solidFill>
            <a:prstDash val="solid"/>
            <a:round/>
            <a:headEnd len="med" w="med" type="none"/>
            <a:tailEnd len="med" w="med" type="triangle"/>
          </a:ln>
        </p:spPr>
      </p:cxnSp>
      <p:cxnSp>
        <p:nvCxnSpPr>
          <p:cNvPr id="2753" name="Google Shape;2753;p55"/>
          <p:cNvCxnSpPr/>
          <p:nvPr/>
        </p:nvCxnSpPr>
        <p:spPr>
          <a:xfrm flipH="1">
            <a:off x="3957638" y="3276600"/>
            <a:ext cx="2014537" cy="1100138"/>
          </a:xfrm>
          <a:prstGeom prst="straightConnector1">
            <a:avLst/>
          </a:prstGeom>
          <a:noFill/>
          <a:ln cap="flat" cmpd="sng" w="28575">
            <a:solidFill>
              <a:srgbClr val="008000"/>
            </a:solidFill>
            <a:prstDash val="solid"/>
            <a:round/>
            <a:headEnd len="med" w="med" type="none"/>
            <a:tailEnd len="med" w="med" type="triangle"/>
          </a:ln>
        </p:spPr>
      </p:cxnSp>
      <p:grpSp>
        <p:nvGrpSpPr>
          <p:cNvPr id="2754" name="Google Shape;2754;p55"/>
          <p:cNvGrpSpPr/>
          <p:nvPr/>
        </p:nvGrpSpPr>
        <p:grpSpPr>
          <a:xfrm>
            <a:off x="3817938" y="2465388"/>
            <a:ext cx="103187" cy="2462212"/>
            <a:chOff x="3651" y="1878"/>
            <a:chExt cx="78" cy="963"/>
          </a:xfrm>
        </p:grpSpPr>
        <p:cxnSp>
          <p:nvCxnSpPr>
            <p:cNvPr id="2755" name="Google Shape;2755;p55"/>
            <p:cNvCxnSpPr/>
            <p:nvPr/>
          </p:nvCxnSpPr>
          <p:spPr>
            <a:xfrm>
              <a:off x="3729" y="1879"/>
              <a:ext cx="0" cy="962"/>
            </a:xfrm>
            <a:prstGeom prst="straightConnector1">
              <a:avLst/>
            </a:prstGeom>
            <a:noFill/>
            <a:ln cap="flat" cmpd="sng" w="28575">
              <a:solidFill>
                <a:schemeClr val="dk1"/>
              </a:solidFill>
              <a:prstDash val="solid"/>
              <a:round/>
              <a:headEnd len="med" w="med" type="none"/>
              <a:tailEnd len="med" w="med" type="none"/>
            </a:ln>
          </p:spPr>
        </p:cxnSp>
        <p:cxnSp>
          <p:nvCxnSpPr>
            <p:cNvPr id="2756" name="Google Shape;2756;p55"/>
            <p:cNvCxnSpPr/>
            <p:nvPr/>
          </p:nvCxnSpPr>
          <p:spPr>
            <a:xfrm rot="10800000">
              <a:off x="3651" y="1878"/>
              <a:ext cx="76" cy="0"/>
            </a:xfrm>
            <a:prstGeom prst="straightConnector1">
              <a:avLst/>
            </a:prstGeom>
            <a:noFill/>
            <a:ln cap="flat" cmpd="sng" w="28575">
              <a:solidFill>
                <a:schemeClr val="dk1"/>
              </a:solidFill>
              <a:prstDash val="solid"/>
              <a:round/>
              <a:headEnd len="med" w="med" type="none"/>
              <a:tailEnd len="med" w="med" type="none"/>
            </a:ln>
          </p:spPr>
        </p:cxnSp>
        <p:cxnSp>
          <p:nvCxnSpPr>
            <p:cNvPr id="2757" name="Google Shape;2757;p55"/>
            <p:cNvCxnSpPr/>
            <p:nvPr/>
          </p:nvCxnSpPr>
          <p:spPr>
            <a:xfrm rot="10800000">
              <a:off x="3651" y="2841"/>
              <a:ext cx="76" cy="0"/>
            </a:xfrm>
            <a:prstGeom prst="straightConnector1">
              <a:avLst/>
            </a:prstGeom>
            <a:noFill/>
            <a:ln cap="flat" cmpd="sng" w="28575">
              <a:solidFill>
                <a:schemeClr val="dk1"/>
              </a:solidFill>
              <a:prstDash val="solid"/>
              <a:round/>
              <a:headEnd len="med" w="med" type="none"/>
              <a:tailEnd len="med" w="med" type="none"/>
            </a:ln>
          </p:spPr>
        </p:cxnSp>
      </p:grpSp>
      <p:cxnSp>
        <p:nvCxnSpPr>
          <p:cNvPr id="2758" name="Google Shape;2758;p55"/>
          <p:cNvCxnSpPr/>
          <p:nvPr/>
        </p:nvCxnSpPr>
        <p:spPr>
          <a:xfrm>
            <a:off x="3937000" y="5095875"/>
            <a:ext cx="2100263" cy="468313"/>
          </a:xfrm>
          <a:prstGeom prst="straightConnector1">
            <a:avLst/>
          </a:prstGeom>
          <a:noFill/>
          <a:ln cap="flat" cmpd="sng" w="28575">
            <a:solidFill>
              <a:srgbClr val="000099"/>
            </a:solidFill>
            <a:prstDash val="solid"/>
            <a:round/>
            <a:headEnd len="med" w="med" type="none"/>
            <a:tailEnd len="med" w="med" type="triangle"/>
          </a:ln>
        </p:spPr>
      </p:cxnSp>
      <p:cxnSp>
        <p:nvCxnSpPr>
          <p:cNvPr id="2759" name="Google Shape;2759;p55"/>
          <p:cNvCxnSpPr/>
          <p:nvPr/>
        </p:nvCxnSpPr>
        <p:spPr>
          <a:xfrm>
            <a:off x="3929063" y="5340350"/>
            <a:ext cx="2101850" cy="468313"/>
          </a:xfrm>
          <a:prstGeom prst="straightConnector1">
            <a:avLst/>
          </a:prstGeom>
          <a:noFill/>
          <a:ln cap="flat" cmpd="sng" w="28575">
            <a:solidFill>
              <a:srgbClr val="000099"/>
            </a:solidFill>
            <a:prstDash val="solid"/>
            <a:round/>
            <a:headEnd len="med" w="med" type="none"/>
            <a:tailEnd len="med" w="med" type="triangle"/>
          </a:ln>
        </p:spPr>
      </p:cxnSp>
      <p:cxnSp>
        <p:nvCxnSpPr>
          <p:cNvPr id="2760" name="Google Shape;2760;p55"/>
          <p:cNvCxnSpPr/>
          <p:nvPr/>
        </p:nvCxnSpPr>
        <p:spPr>
          <a:xfrm>
            <a:off x="3922713" y="5573713"/>
            <a:ext cx="2101850" cy="468312"/>
          </a:xfrm>
          <a:prstGeom prst="straightConnector1">
            <a:avLst/>
          </a:prstGeom>
          <a:noFill/>
          <a:ln cap="flat" cmpd="sng" w="28575">
            <a:solidFill>
              <a:srgbClr val="000099"/>
            </a:solidFill>
            <a:prstDash val="solid"/>
            <a:round/>
            <a:headEnd len="med" w="med" type="none"/>
            <a:tailEnd len="med" w="med" type="triangle"/>
          </a:ln>
        </p:spPr>
      </p:cxnSp>
      <p:cxnSp>
        <p:nvCxnSpPr>
          <p:cNvPr id="2761" name="Google Shape;2761;p55"/>
          <p:cNvCxnSpPr/>
          <p:nvPr/>
        </p:nvCxnSpPr>
        <p:spPr>
          <a:xfrm>
            <a:off x="3925888" y="5807075"/>
            <a:ext cx="2100262" cy="468313"/>
          </a:xfrm>
          <a:prstGeom prst="straightConnector1">
            <a:avLst/>
          </a:prstGeom>
          <a:noFill/>
          <a:ln cap="flat" cmpd="sng" w="28575">
            <a:solidFill>
              <a:srgbClr val="000099"/>
            </a:solidFill>
            <a:prstDash val="solid"/>
            <a:round/>
            <a:headEnd len="med" w="med" type="none"/>
            <a:tailEnd len="med" w="med" type="triangle"/>
          </a:ln>
        </p:spPr>
      </p:cxnSp>
      <p:sp>
        <p:nvSpPr>
          <p:cNvPr id="2762" name="Google Shape;2762;p55"/>
          <p:cNvSpPr txBox="1"/>
          <p:nvPr/>
        </p:nvSpPr>
        <p:spPr>
          <a:xfrm>
            <a:off x="5997575" y="3708400"/>
            <a:ext cx="2413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pkt4, discard,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(re)send ack1</a:t>
            </a:r>
            <a:endParaRPr/>
          </a:p>
        </p:txBody>
      </p:sp>
      <p:sp>
        <p:nvSpPr>
          <p:cNvPr id="2763" name="Google Shape;2763;p55"/>
          <p:cNvSpPr txBox="1"/>
          <p:nvPr/>
        </p:nvSpPr>
        <p:spPr>
          <a:xfrm>
            <a:off x="6016625" y="4229100"/>
            <a:ext cx="24130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pkt5, discard,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(re)send ack1</a:t>
            </a:r>
            <a:endParaRPr/>
          </a:p>
        </p:txBody>
      </p:sp>
      <p:sp>
        <p:nvSpPr>
          <p:cNvPr id="2764" name="Google Shape;2764;p55"/>
          <p:cNvSpPr txBox="1"/>
          <p:nvPr/>
        </p:nvSpPr>
        <p:spPr>
          <a:xfrm>
            <a:off x="6027738" y="5383213"/>
            <a:ext cx="2965450" cy="10826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rcv pkt2, deliver, send ack2</a:t>
            </a:r>
            <a:endParaRPr/>
          </a:p>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rcv pkt3, deliver, send ack3</a:t>
            </a:r>
            <a:endParaRPr/>
          </a:p>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rcv pkt4, deliver, send ack4</a:t>
            </a:r>
            <a:endParaRPr/>
          </a:p>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rcv pkt5, deliver, send ack5</a:t>
            </a:r>
            <a:endParaRPr/>
          </a:p>
        </p:txBody>
      </p:sp>
      <p:sp>
        <p:nvSpPr>
          <p:cNvPr id="2765" name="Google Shape;2765;p55"/>
          <p:cNvSpPr txBox="1"/>
          <p:nvPr/>
        </p:nvSpPr>
        <p:spPr>
          <a:xfrm>
            <a:off x="2079625" y="4211638"/>
            <a:ext cx="18113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ignore duplicate ACK</a:t>
            </a:r>
            <a:endParaRPr/>
          </a:p>
        </p:txBody>
      </p:sp>
      <p:grpSp>
        <p:nvGrpSpPr>
          <p:cNvPr id="2766" name="Google Shape;2766;p55"/>
          <p:cNvGrpSpPr/>
          <p:nvPr/>
        </p:nvGrpSpPr>
        <p:grpSpPr>
          <a:xfrm>
            <a:off x="182563" y="1781175"/>
            <a:ext cx="1512887" cy="304800"/>
            <a:chOff x="115" y="914"/>
            <a:chExt cx="953" cy="192"/>
          </a:xfrm>
        </p:grpSpPr>
        <p:sp>
          <p:nvSpPr>
            <p:cNvPr id="2767" name="Google Shape;2767;p55"/>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68" name="Google Shape;2768;p55"/>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sp>
        <p:nvSpPr>
          <p:cNvPr id="2769" name="Google Shape;2769;p55"/>
          <p:cNvSpPr txBox="1"/>
          <p:nvPr/>
        </p:nvSpPr>
        <p:spPr>
          <a:xfrm>
            <a:off x="139700" y="1435100"/>
            <a:ext cx="21463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u="sng">
                <a:solidFill>
                  <a:srgbClr val="000099"/>
                </a:solidFill>
                <a:latin typeface="Tahoma"/>
                <a:ea typeface="Tahoma"/>
                <a:cs typeface="Tahoma"/>
                <a:sym typeface="Tahoma"/>
              </a:rPr>
              <a:t>sender window (N=4)</a:t>
            </a:r>
            <a:endParaRPr/>
          </a:p>
        </p:txBody>
      </p:sp>
      <p:grpSp>
        <p:nvGrpSpPr>
          <p:cNvPr id="2770" name="Google Shape;2770;p55"/>
          <p:cNvGrpSpPr/>
          <p:nvPr/>
        </p:nvGrpSpPr>
        <p:grpSpPr>
          <a:xfrm>
            <a:off x="179388" y="2066925"/>
            <a:ext cx="1512887" cy="304800"/>
            <a:chOff x="115" y="914"/>
            <a:chExt cx="953" cy="192"/>
          </a:xfrm>
        </p:grpSpPr>
        <p:sp>
          <p:nvSpPr>
            <p:cNvPr id="2771" name="Google Shape;2771;p55"/>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72" name="Google Shape;2772;p55"/>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grpSp>
        <p:nvGrpSpPr>
          <p:cNvPr id="2773" name="Google Shape;2773;p55"/>
          <p:cNvGrpSpPr/>
          <p:nvPr/>
        </p:nvGrpSpPr>
        <p:grpSpPr>
          <a:xfrm>
            <a:off x="187325" y="2352675"/>
            <a:ext cx="1512888" cy="304800"/>
            <a:chOff x="115" y="914"/>
            <a:chExt cx="953" cy="192"/>
          </a:xfrm>
        </p:grpSpPr>
        <p:sp>
          <p:nvSpPr>
            <p:cNvPr id="2774" name="Google Shape;2774;p55"/>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75" name="Google Shape;2775;p55"/>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grpSp>
        <p:nvGrpSpPr>
          <p:cNvPr id="2776" name="Google Shape;2776;p55"/>
          <p:cNvGrpSpPr/>
          <p:nvPr/>
        </p:nvGrpSpPr>
        <p:grpSpPr>
          <a:xfrm>
            <a:off x="184150" y="2627313"/>
            <a:ext cx="1512888" cy="304800"/>
            <a:chOff x="115" y="914"/>
            <a:chExt cx="953" cy="192"/>
          </a:xfrm>
        </p:grpSpPr>
        <p:sp>
          <p:nvSpPr>
            <p:cNvPr id="2777" name="Google Shape;2777;p55"/>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78" name="Google Shape;2778;p55"/>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sp>
        <p:nvSpPr>
          <p:cNvPr id="2779" name="Google Shape;2779;p55"/>
          <p:cNvSpPr/>
          <p:nvPr/>
        </p:nvSpPr>
        <p:spPr>
          <a:xfrm>
            <a:off x="395288" y="3432175"/>
            <a:ext cx="628650" cy="2286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80" name="Google Shape;2780;p55"/>
          <p:cNvSpPr txBox="1"/>
          <p:nvPr/>
        </p:nvSpPr>
        <p:spPr>
          <a:xfrm>
            <a:off x="180975" y="3397250"/>
            <a:ext cx="151288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a:t>
            </a:r>
            <a:r>
              <a:rPr i="0" lang="en-US" sz="1400">
                <a:solidFill>
                  <a:schemeClr val="lt1"/>
                </a:solidFill>
                <a:latin typeface="Arial"/>
                <a:ea typeface="Arial"/>
                <a:cs typeface="Arial"/>
                <a:sym typeface="Arial"/>
              </a:rPr>
              <a:t>1 2 3 4</a:t>
            </a:r>
            <a:r>
              <a:rPr i="0" lang="en-US" sz="1400">
                <a:solidFill>
                  <a:schemeClr val="dk1"/>
                </a:solidFill>
                <a:latin typeface="Arial"/>
                <a:ea typeface="Arial"/>
                <a:cs typeface="Arial"/>
                <a:sym typeface="Arial"/>
              </a:rPr>
              <a:t> 5 6 7 8 </a:t>
            </a:r>
            <a:endParaRPr/>
          </a:p>
        </p:txBody>
      </p:sp>
      <p:grpSp>
        <p:nvGrpSpPr>
          <p:cNvPr id="2781" name="Google Shape;2781;p55"/>
          <p:cNvGrpSpPr/>
          <p:nvPr/>
        </p:nvGrpSpPr>
        <p:grpSpPr>
          <a:xfrm>
            <a:off x="177800" y="3671888"/>
            <a:ext cx="1512888" cy="304800"/>
            <a:chOff x="112" y="2105"/>
            <a:chExt cx="953" cy="192"/>
          </a:xfrm>
        </p:grpSpPr>
        <p:sp>
          <p:nvSpPr>
            <p:cNvPr id="2782" name="Google Shape;2782;p55"/>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83" name="Google Shape;2783;p55"/>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784" name="Google Shape;2784;p55"/>
          <p:cNvGrpSpPr/>
          <p:nvPr/>
        </p:nvGrpSpPr>
        <p:grpSpPr>
          <a:xfrm>
            <a:off x="166688" y="4965700"/>
            <a:ext cx="1512887" cy="304800"/>
            <a:chOff x="112" y="2105"/>
            <a:chExt cx="953" cy="192"/>
          </a:xfrm>
        </p:grpSpPr>
        <p:sp>
          <p:nvSpPr>
            <p:cNvPr id="2785" name="Google Shape;2785;p55"/>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86" name="Google Shape;2786;p55"/>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787" name="Google Shape;2787;p55"/>
          <p:cNvGrpSpPr/>
          <p:nvPr/>
        </p:nvGrpSpPr>
        <p:grpSpPr>
          <a:xfrm>
            <a:off x="174625" y="5207000"/>
            <a:ext cx="1512888" cy="304800"/>
            <a:chOff x="112" y="2105"/>
            <a:chExt cx="953" cy="192"/>
          </a:xfrm>
        </p:grpSpPr>
        <p:sp>
          <p:nvSpPr>
            <p:cNvPr id="2788" name="Google Shape;2788;p55"/>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89" name="Google Shape;2789;p55"/>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790" name="Google Shape;2790;p55"/>
          <p:cNvGrpSpPr/>
          <p:nvPr/>
        </p:nvGrpSpPr>
        <p:grpSpPr>
          <a:xfrm>
            <a:off x="171450" y="5470525"/>
            <a:ext cx="1512888" cy="304800"/>
            <a:chOff x="112" y="2105"/>
            <a:chExt cx="953" cy="192"/>
          </a:xfrm>
        </p:grpSpPr>
        <p:sp>
          <p:nvSpPr>
            <p:cNvPr id="2791" name="Google Shape;2791;p55"/>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92" name="Google Shape;2792;p55"/>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793" name="Google Shape;2793;p55"/>
          <p:cNvGrpSpPr/>
          <p:nvPr/>
        </p:nvGrpSpPr>
        <p:grpSpPr>
          <a:xfrm>
            <a:off x="168275" y="5711825"/>
            <a:ext cx="1512888" cy="304800"/>
            <a:chOff x="112" y="2105"/>
            <a:chExt cx="953" cy="192"/>
          </a:xfrm>
        </p:grpSpPr>
        <p:sp>
          <p:nvSpPr>
            <p:cNvPr id="2794" name="Google Shape;2794;p55"/>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795" name="Google Shape;2795;p55"/>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pic>
        <p:nvPicPr>
          <p:cNvPr descr="underline_base" id="2796" name="Google Shape;2796;p55"/>
          <p:cNvPicPr preferRelativeResize="0"/>
          <p:nvPr/>
        </p:nvPicPr>
        <p:blipFill rotWithShape="1">
          <a:blip r:embed="rId4">
            <a:alphaModFix/>
          </a:blip>
          <a:srcRect b="0" l="0" r="0" t="0"/>
          <a:stretch/>
        </p:blipFill>
        <p:spPr>
          <a:xfrm>
            <a:off x="544513" y="744538"/>
            <a:ext cx="3656012" cy="173037"/>
          </a:xfrm>
          <a:prstGeom prst="rect">
            <a:avLst/>
          </a:prstGeom>
          <a:noFill/>
          <a:ln>
            <a:noFill/>
          </a:ln>
        </p:spPr>
      </p:pic>
      <p:cxnSp>
        <p:nvCxnSpPr>
          <p:cNvPr id="2797" name="Google Shape;2797;p55"/>
          <p:cNvCxnSpPr/>
          <p:nvPr/>
        </p:nvCxnSpPr>
        <p:spPr>
          <a:xfrm flipH="1">
            <a:off x="4991100" y="4087813"/>
            <a:ext cx="1033463" cy="563562"/>
          </a:xfrm>
          <a:prstGeom prst="straightConnector1">
            <a:avLst/>
          </a:prstGeom>
          <a:noFill/>
          <a:ln cap="flat" cmpd="sng" w="28575">
            <a:solidFill>
              <a:srgbClr val="008000"/>
            </a:solidFill>
            <a:prstDash val="solid"/>
            <a:round/>
            <a:headEnd len="med" w="med" type="none"/>
            <a:tailEnd len="med" w="med" type="triangle"/>
          </a:ln>
        </p:spPr>
      </p:cxnSp>
      <p:cxnSp>
        <p:nvCxnSpPr>
          <p:cNvPr id="2798" name="Google Shape;2798;p55"/>
          <p:cNvCxnSpPr/>
          <p:nvPr/>
        </p:nvCxnSpPr>
        <p:spPr>
          <a:xfrm flipH="1">
            <a:off x="4997450" y="4397375"/>
            <a:ext cx="1033463" cy="563563"/>
          </a:xfrm>
          <a:prstGeom prst="straightConnector1">
            <a:avLst/>
          </a:prstGeom>
          <a:noFill/>
          <a:ln cap="flat" cmpd="sng" w="28575">
            <a:solidFill>
              <a:srgbClr val="008000"/>
            </a:solidFill>
            <a:prstDash val="solid"/>
            <a:round/>
            <a:headEnd len="med" w="med" type="none"/>
            <a:tailEnd len="med" w="med" type="triangle"/>
          </a:ln>
        </p:spPr>
      </p:cxnSp>
      <p:cxnSp>
        <p:nvCxnSpPr>
          <p:cNvPr id="2799" name="Google Shape;2799;p55"/>
          <p:cNvCxnSpPr/>
          <p:nvPr/>
        </p:nvCxnSpPr>
        <p:spPr>
          <a:xfrm flipH="1">
            <a:off x="4992688" y="5588000"/>
            <a:ext cx="1033462" cy="563563"/>
          </a:xfrm>
          <a:prstGeom prst="straightConnector1">
            <a:avLst/>
          </a:prstGeom>
          <a:noFill/>
          <a:ln cap="flat" cmpd="sng" w="28575">
            <a:solidFill>
              <a:srgbClr val="008000"/>
            </a:solidFill>
            <a:prstDash val="solid"/>
            <a:round/>
            <a:headEnd len="med" w="med" type="none"/>
            <a:tailEnd len="med" w="med" type="triangle"/>
          </a:ln>
        </p:spPr>
      </p:cxnSp>
      <p:cxnSp>
        <p:nvCxnSpPr>
          <p:cNvPr id="2800" name="Google Shape;2800;p55"/>
          <p:cNvCxnSpPr/>
          <p:nvPr/>
        </p:nvCxnSpPr>
        <p:spPr>
          <a:xfrm flipH="1">
            <a:off x="4976813" y="5842000"/>
            <a:ext cx="1033462" cy="563563"/>
          </a:xfrm>
          <a:prstGeom prst="straightConnector1">
            <a:avLst/>
          </a:prstGeom>
          <a:noFill/>
          <a:ln cap="flat" cmpd="sng" w="28575">
            <a:solidFill>
              <a:srgbClr val="008000"/>
            </a:solidFill>
            <a:prstDash val="solid"/>
            <a:round/>
            <a:headEnd len="med" w="med" type="none"/>
            <a:tailEnd len="med" w="med" type="triangle"/>
          </a:ln>
        </p:spPr>
      </p:cxnSp>
      <p:cxnSp>
        <p:nvCxnSpPr>
          <p:cNvPr id="2801" name="Google Shape;2801;p55"/>
          <p:cNvCxnSpPr/>
          <p:nvPr/>
        </p:nvCxnSpPr>
        <p:spPr>
          <a:xfrm flipH="1">
            <a:off x="4960938" y="6084888"/>
            <a:ext cx="1033462" cy="563562"/>
          </a:xfrm>
          <a:prstGeom prst="straightConnector1">
            <a:avLst/>
          </a:prstGeom>
          <a:noFill/>
          <a:ln cap="flat" cmpd="sng" w="28575">
            <a:solidFill>
              <a:srgbClr val="008000"/>
            </a:solidFill>
            <a:prstDash val="solid"/>
            <a:round/>
            <a:headEnd len="med" w="med" type="none"/>
            <a:tailEnd len="med" w="med" type="triangle"/>
          </a:ln>
        </p:spPr>
      </p:cxnSp>
      <p:cxnSp>
        <p:nvCxnSpPr>
          <p:cNvPr id="2802" name="Google Shape;2802;p55"/>
          <p:cNvCxnSpPr/>
          <p:nvPr/>
        </p:nvCxnSpPr>
        <p:spPr>
          <a:xfrm flipH="1">
            <a:off x="4945063" y="6327775"/>
            <a:ext cx="1033462" cy="563563"/>
          </a:xfrm>
          <a:prstGeom prst="straightConnector1">
            <a:avLst/>
          </a:prstGeom>
          <a:noFill/>
          <a:ln cap="flat" cmpd="sng" w="28575">
            <a:solidFill>
              <a:srgbClr val="008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56"/>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09" name="Google Shape;2809;p56"/>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23.23:  </a:t>
            </a:r>
            <a:r>
              <a:rPr b="1" i="1" lang="en-US" sz="2000">
                <a:solidFill>
                  <a:schemeClr val="dk1"/>
                </a:solidFill>
                <a:latin typeface="Times"/>
                <a:ea typeface="Times"/>
                <a:cs typeface="Times"/>
                <a:sym typeface="Times"/>
              </a:rPr>
              <a:t>Go-Back-N protocol</a:t>
            </a:r>
            <a:endParaRPr/>
          </a:p>
        </p:txBody>
      </p:sp>
      <p:pic>
        <p:nvPicPr>
          <p:cNvPr id="2810" name="Google Shape;2810;p56"/>
          <p:cNvPicPr preferRelativeResize="0"/>
          <p:nvPr/>
        </p:nvPicPr>
        <p:blipFill rotWithShape="1">
          <a:blip r:embed="rId3">
            <a:alphaModFix/>
          </a:blip>
          <a:srcRect b="0" l="0" r="0" t="0"/>
          <a:stretch/>
        </p:blipFill>
        <p:spPr>
          <a:xfrm>
            <a:off x="2252663" y="1295400"/>
            <a:ext cx="4071937" cy="701675"/>
          </a:xfrm>
          <a:prstGeom prst="rect">
            <a:avLst/>
          </a:prstGeom>
          <a:noFill/>
          <a:ln>
            <a:noFill/>
          </a:ln>
        </p:spPr>
      </p:pic>
      <p:pic>
        <p:nvPicPr>
          <p:cNvPr id="2811" name="Google Shape;2811;p56"/>
          <p:cNvPicPr preferRelativeResize="0"/>
          <p:nvPr/>
        </p:nvPicPr>
        <p:blipFill rotWithShape="1">
          <a:blip r:embed="rId4">
            <a:alphaModFix/>
          </a:blip>
          <a:srcRect b="0" l="0" r="0" t="0"/>
          <a:stretch/>
        </p:blipFill>
        <p:spPr>
          <a:xfrm>
            <a:off x="100013" y="2362200"/>
            <a:ext cx="2338387" cy="1570038"/>
          </a:xfrm>
          <a:prstGeom prst="rect">
            <a:avLst/>
          </a:prstGeom>
          <a:noFill/>
          <a:ln>
            <a:noFill/>
          </a:ln>
        </p:spPr>
      </p:pic>
      <p:pic>
        <p:nvPicPr>
          <p:cNvPr id="2812" name="Google Shape;2812;p56"/>
          <p:cNvPicPr preferRelativeResize="0"/>
          <p:nvPr/>
        </p:nvPicPr>
        <p:blipFill rotWithShape="1">
          <a:blip r:embed="rId5">
            <a:alphaModFix/>
          </a:blip>
          <a:srcRect b="0" l="0" r="0" t="0"/>
          <a:stretch/>
        </p:blipFill>
        <p:spPr>
          <a:xfrm>
            <a:off x="2438400" y="3162300"/>
            <a:ext cx="4065588" cy="190500"/>
          </a:xfrm>
          <a:prstGeom prst="rect">
            <a:avLst/>
          </a:prstGeom>
          <a:noFill/>
          <a:ln>
            <a:noFill/>
          </a:ln>
        </p:spPr>
      </p:pic>
      <p:pic>
        <p:nvPicPr>
          <p:cNvPr id="2813" name="Google Shape;2813;p56"/>
          <p:cNvPicPr preferRelativeResize="0"/>
          <p:nvPr/>
        </p:nvPicPr>
        <p:blipFill rotWithShape="1">
          <a:blip r:embed="rId6">
            <a:alphaModFix/>
          </a:blip>
          <a:srcRect b="0" l="0" r="0" t="0"/>
          <a:stretch/>
        </p:blipFill>
        <p:spPr>
          <a:xfrm>
            <a:off x="2438400" y="3581400"/>
            <a:ext cx="3960813" cy="163513"/>
          </a:xfrm>
          <a:prstGeom prst="rect">
            <a:avLst/>
          </a:prstGeom>
          <a:noFill/>
          <a:ln>
            <a:noFill/>
          </a:ln>
        </p:spPr>
      </p:pic>
      <p:pic>
        <p:nvPicPr>
          <p:cNvPr id="2814" name="Google Shape;2814;p56"/>
          <p:cNvPicPr preferRelativeResize="0"/>
          <p:nvPr/>
        </p:nvPicPr>
        <p:blipFill rotWithShape="1">
          <a:blip r:embed="rId7">
            <a:alphaModFix/>
          </a:blip>
          <a:srcRect b="0" l="0" r="0" t="0"/>
          <a:stretch/>
        </p:blipFill>
        <p:spPr>
          <a:xfrm>
            <a:off x="6503988" y="2368550"/>
            <a:ext cx="2352675" cy="1570038"/>
          </a:xfrm>
          <a:prstGeom prst="rect">
            <a:avLst/>
          </a:prstGeom>
          <a:noFill/>
          <a:ln>
            <a:noFill/>
          </a:ln>
        </p:spPr>
      </p:pic>
      <p:pic>
        <p:nvPicPr>
          <p:cNvPr id="2815" name="Google Shape;2815;p56"/>
          <p:cNvPicPr preferRelativeResize="0"/>
          <p:nvPr/>
        </p:nvPicPr>
        <p:blipFill rotWithShape="1">
          <a:blip r:embed="rId8">
            <a:alphaModFix/>
          </a:blip>
          <a:srcRect b="0" l="0" r="0" t="0"/>
          <a:stretch/>
        </p:blipFill>
        <p:spPr>
          <a:xfrm>
            <a:off x="6096000" y="4610100"/>
            <a:ext cx="2363788" cy="1204913"/>
          </a:xfrm>
          <a:prstGeom prst="rect">
            <a:avLst/>
          </a:prstGeom>
          <a:noFill/>
          <a:ln>
            <a:noFill/>
          </a:ln>
        </p:spPr>
      </p:pic>
      <p:pic>
        <p:nvPicPr>
          <p:cNvPr id="2816" name="Google Shape;2816;p56"/>
          <p:cNvPicPr preferRelativeResize="0"/>
          <p:nvPr/>
        </p:nvPicPr>
        <p:blipFill rotWithShape="1">
          <a:blip r:embed="rId9">
            <a:alphaModFix/>
          </a:blip>
          <a:srcRect b="0" l="0" r="0" t="0"/>
          <a:stretch/>
        </p:blipFill>
        <p:spPr>
          <a:xfrm>
            <a:off x="3581400" y="3962400"/>
            <a:ext cx="1849438" cy="311150"/>
          </a:xfrm>
          <a:prstGeom prst="rect">
            <a:avLst/>
          </a:prstGeom>
          <a:noFill/>
          <a:ln>
            <a:noFill/>
          </a:ln>
        </p:spPr>
      </p:pic>
      <p:pic>
        <p:nvPicPr>
          <p:cNvPr id="2817" name="Google Shape;2817;p56"/>
          <p:cNvPicPr preferRelativeResize="0"/>
          <p:nvPr/>
        </p:nvPicPr>
        <p:blipFill rotWithShape="1">
          <a:blip r:embed="rId10">
            <a:alphaModFix/>
          </a:blip>
          <a:srcRect b="0" l="0" r="0" t="0"/>
          <a:stretch/>
        </p:blipFill>
        <p:spPr>
          <a:xfrm>
            <a:off x="169863" y="4703763"/>
            <a:ext cx="4783137" cy="1163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500"/>
                                        <p:tgtEl>
                                          <p:spTgt spid="2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5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57"/>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24" name="Google Shape;2824;p57"/>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23.24:  </a:t>
            </a:r>
            <a:r>
              <a:rPr b="1" i="1" lang="en-US" sz="2000">
                <a:solidFill>
                  <a:schemeClr val="dk1"/>
                </a:solidFill>
                <a:latin typeface="Times"/>
                <a:ea typeface="Times"/>
                <a:cs typeface="Times"/>
                <a:sym typeface="Times"/>
              </a:rPr>
              <a:t>Send window for Go-Back-N</a:t>
            </a:r>
            <a:endParaRPr/>
          </a:p>
        </p:txBody>
      </p:sp>
      <p:pic>
        <p:nvPicPr>
          <p:cNvPr id="2825" name="Google Shape;2825;p57"/>
          <p:cNvPicPr preferRelativeResize="0"/>
          <p:nvPr/>
        </p:nvPicPr>
        <p:blipFill rotWithShape="1">
          <a:blip r:embed="rId3">
            <a:alphaModFix/>
          </a:blip>
          <a:srcRect b="0" l="0" r="0" t="0"/>
          <a:stretch/>
        </p:blipFill>
        <p:spPr>
          <a:xfrm>
            <a:off x="685800" y="2209800"/>
            <a:ext cx="6964363" cy="2886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0" name="Shape 2830"/>
        <p:cNvGrpSpPr/>
        <p:nvPr/>
      </p:nvGrpSpPr>
      <p:grpSpPr>
        <a:xfrm>
          <a:off x="0" y="0"/>
          <a:ext cx="0" cy="0"/>
          <a:chOff x="0" y="0"/>
          <a:chExt cx="0" cy="0"/>
        </a:xfrm>
      </p:grpSpPr>
      <p:sp>
        <p:nvSpPr>
          <p:cNvPr id="2831" name="Google Shape;2831;p58"/>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32" name="Google Shape;2832;p58"/>
          <p:cNvSpPr/>
          <p:nvPr/>
        </p:nvSpPr>
        <p:spPr>
          <a:xfrm>
            <a:off x="152400" y="3111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23.25:  </a:t>
            </a:r>
            <a:r>
              <a:rPr b="1" i="1" lang="en-US" sz="2000">
                <a:solidFill>
                  <a:schemeClr val="dk1"/>
                </a:solidFill>
                <a:latin typeface="Times"/>
                <a:ea typeface="Times"/>
                <a:cs typeface="Times"/>
                <a:sym typeface="Times"/>
              </a:rPr>
              <a:t>Sliding the send window</a:t>
            </a:r>
            <a:endParaRPr/>
          </a:p>
        </p:txBody>
      </p:sp>
      <p:pic>
        <p:nvPicPr>
          <p:cNvPr id="2833" name="Google Shape;2833;p58"/>
          <p:cNvPicPr preferRelativeResize="0"/>
          <p:nvPr/>
        </p:nvPicPr>
        <p:blipFill rotWithShape="1">
          <a:blip r:embed="rId3">
            <a:alphaModFix/>
          </a:blip>
          <a:srcRect b="0" l="0" r="0" t="0"/>
          <a:stretch/>
        </p:blipFill>
        <p:spPr>
          <a:xfrm>
            <a:off x="330200" y="1066800"/>
            <a:ext cx="8051800" cy="1617663"/>
          </a:xfrm>
          <a:prstGeom prst="rect">
            <a:avLst/>
          </a:prstGeom>
          <a:noFill/>
          <a:ln>
            <a:noFill/>
          </a:ln>
        </p:spPr>
      </p:pic>
      <p:pic>
        <p:nvPicPr>
          <p:cNvPr id="2834" name="Google Shape;2834;p58"/>
          <p:cNvPicPr preferRelativeResize="0"/>
          <p:nvPr/>
        </p:nvPicPr>
        <p:blipFill rotWithShape="1">
          <a:blip r:embed="rId4">
            <a:alphaModFix/>
          </a:blip>
          <a:srcRect b="0" l="0" r="0" t="0"/>
          <a:stretch/>
        </p:blipFill>
        <p:spPr>
          <a:xfrm>
            <a:off x="254000" y="4090988"/>
            <a:ext cx="8091488" cy="1624012"/>
          </a:xfrm>
          <a:prstGeom prst="rect">
            <a:avLst/>
          </a:prstGeom>
          <a:noFill/>
          <a:ln>
            <a:noFill/>
          </a:ln>
        </p:spPr>
      </p:pic>
      <p:cxnSp>
        <p:nvCxnSpPr>
          <p:cNvPr id="2835" name="Google Shape;2835;p58"/>
          <p:cNvCxnSpPr/>
          <p:nvPr/>
        </p:nvCxnSpPr>
        <p:spPr>
          <a:xfrm>
            <a:off x="1981200" y="3429000"/>
            <a:ext cx="3429000" cy="0"/>
          </a:xfrm>
          <a:prstGeom prst="straightConnector1">
            <a:avLst/>
          </a:prstGeom>
          <a:noFill/>
          <a:ln cap="flat" cmpd="sng" w="38100">
            <a:solidFill>
              <a:srgbClr val="FF0000"/>
            </a:solidFill>
            <a:prstDash val="solid"/>
            <a:round/>
            <a:headEnd len="sm" w="sm" type="none"/>
            <a:tailEnd len="med" w="med" type="stealth"/>
          </a:ln>
        </p:spPr>
      </p:cxnSp>
      <p:sp>
        <p:nvSpPr>
          <p:cNvPr id="2836" name="Google Shape;2836;p58"/>
          <p:cNvSpPr txBox="1"/>
          <p:nvPr/>
        </p:nvSpPr>
        <p:spPr>
          <a:xfrm>
            <a:off x="5791200" y="3200400"/>
            <a:ext cx="26670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chemeClr val="dk1"/>
                </a:solidFill>
                <a:latin typeface="Times New Roman"/>
                <a:ea typeface="Times New Roman"/>
                <a:cs typeface="Times New Roman"/>
                <a:sym typeface="Times New Roman"/>
              </a:rPr>
              <a:t>Sliding direction</a:t>
            </a:r>
            <a:endParaRPr/>
          </a:p>
        </p:txBody>
      </p:sp>
      <p:sp>
        <p:nvSpPr>
          <p:cNvPr id="2837" name="Google Shape;2837;p58"/>
          <p:cNvSpPr/>
          <p:nvPr/>
        </p:nvSpPr>
        <p:spPr>
          <a:xfrm>
            <a:off x="4038600" y="5410200"/>
            <a:ext cx="3657600" cy="3048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400">
              <a:solidFill>
                <a:schemeClr val="lt1"/>
              </a:solidFill>
              <a:latin typeface="Arial"/>
              <a:ea typeface="Arial"/>
              <a:cs typeface="Arial"/>
              <a:sym typeface="Arial"/>
            </a:endParaRPr>
          </a:p>
        </p:txBody>
      </p:sp>
      <p:sp>
        <p:nvSpPr>
          <p:cNvPr id="2838" name="Google Shape;2838;p58"/>
          <p:cNvSpPr txBox="1"/>
          <p:nvPr/>
        </p:nvSpPr>
        <p:spPr>
          <a:xfrm>
            <a:off x="3657600" y="5917555"/>
            <a:ext cx="4953000" cy="830997"/>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2400">
                <a:solidFill>
                  <a:schemeClr val="lt1"/>
                </a:solidFill>
                <a:latin typeface="Arial"/>
                <a:ea typeface="Arial"/>
                <a:cs typeface="Arial"/>
                <a:sym typeface="Arial"/>
              </a:rPr>
              <a:t>Be careful - different interpretation in different books</a:t>
            </a:r>
            <a:endParaRPr i="0" sz="24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5"/>
                                        </p:tgtEl>
                                        <p:attrNameLst>
                                          <p:attrName>style.visibility</p:attrName>
                                        </p:attrNameLst>
                                      </p:cBhvr>
                                      <p:to>
                                        <p:strVal val="visible"/>
                                      </p:to>
                                    </p:set>
                                    <p:animEffect filter="fade" transition="in">
                                      <p:cBhvr>
                                        <p:cTn dur="500"/>
                                        <p:tgtEl>
                                          <p:spTgt spid="2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500"/>
                                        <p:tgtEl>
                                          <p:spTgt spid="2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500"/>
                                        <p:tgtEl>
                                          <p:spTgt spid="28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59"/>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45" name="Google Shape;2845;p59"/>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23.26:  </a:t>
            </a:r>
            <a:r>
              <a:rPr b="1" i="1" lang="en-US" sz="2000">
                <a:solidFill>
                  <a:schemeClr val="dk1"/>
                </a:solidFill>
                <a:latin typeface="Times"/>
                <a:ea typeface="Times"/>
                <a:cs typeface="Times"/>
                <a:sym typeface="Times"/>
              </a:rPr>
              <a:t>Receive window for Go-Back-N</a:t>
            </a:r>
            <a:endParaRPr/>
          </a:p>
        </p:txBody>
      </p:sp>
      <p:pic>
        <p:nvPicPr>
          <p:cNvPr id="2846" name="Google Shape;2846;p59"/>
          <p:cNvPicPr preferRelativeResize="0"/>
          <p:nvPr/>
        </p:nvPicPr>
        <p:blipFill rotWithShape="1">
          <a:blip r:embed="rId3">
            <a:alphaModFix/>
          </a:blip>
          <a:srcRect b="0" l="0" r="0" t="0"/>
          <a:stretch/>
        </p:blipFill>
        <p:spPr>
          <a:xfrm>
            <a:off x="762000" y="2447925"/>
            <a:ext cx="6931025" cy="242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6"/>
          <p:cNvGrpSpPr/>
          <p:nvPr/>
        </p:nvGrpSpPr>
        <p:grpSpPr>
          <a:xfrm>
            <a:off x="5102225" y="1601788"/>
            <a:ext cx="3540125" cy="4545012"/>
            <a:chOff x="3277" y="974"/>
            <a:chExt cx="2230" cy="2863"/>
          </a:xfrm>
        </p:grpSpPr>
        <p:sp>
          <p:nvSpPr>
            <p:cNvPr id="168" name="Google Shape;168;p6"/>
            <p:cNvSpPr/>
            <p:nvPr/>
          </p:nvSpPr>
          <p:spPr>
            <a:xfrm>
              <a:off x="3277" y="1079"/>
              <a:ext cx="1094" cy="675"/>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169" name="Google Shape;169;p6"/>
            <p:cNvGrpSpPr/>
            <p:nvPr/>
          </p:nvGrpSpPr>
          <p:grpSpPr>
            <a:xfrm>
              <a:off x="3383" y="1920"/>
              <a:ext cx="919" cy="588"/>
              <a:chOff x="2889" y="1631"/>
              <a:chExt cx="980" cy="743"/>
            </a:xfrm>
          </p:grpSpPr>
          <p:sp>
            <p:nvSpPr>
              <p:cNvPr id="170" name="Google Shape;170;p6"/>
              <p:cNvSpPr/>
              <p:nvPr/>
            </p:nvSpPr>
            <p:spPr>
              <a:xfrm>
                <a:off x="3046" y="1841"/>
                <a:ext cx="663" cy="53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71" name="Google Shape;171;p6"/>
              <p:cNvSpPr/>
              <p:nvPr/>
            </p:nvSpPr>
            <p:spPr>
              <a:xfrm>
                <a:off x="2889" y="1631"/>
                <a:ext cx="980" cy="253"/>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rgbClr val="00CCFF"/>
                  </a:solidFill>
                  <a:latin typeface="Arial"/>
                  <a:ea typeface="Arial"/>
                  <a:cs typeface="Arial"/>
                  <a:sym typeface="Arial"/>
                </a:endParaRPr>
              </a:p>
            </p:txBody>
          </p:sp>
        </p:grpSp>
        <p:sp>
          <p:nvSpPr>
            <p:cNvPr id="172" name="Google Shape;172;p6"/>
            <p:cNvSpPr/>
            <p:nvPr/>
          </p:nvSpPr>
          <p:spPr>
            <a:xfrm>
              <a:off x="3379" y="2788"/>
              <a:ext cx="2032" cy="1049"/>
            </a:xfrm>
            <a:custGeom>
              <a:rect b="b" l="l" r="r" t="t"/>
              <a:pathLst>
                <a:path extrusionOk="0" h="1049" w="2032">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173" name="Google Shape;173;p6"/>
            <p:cNvCxnSpPr/>
            <p:nvPr/>
          </p:nvCxnSpPr>
          <p:spPr>
            <a:xfrm rot="-5400000">
              <a:off x="4942" y="3252"/>
              <a:ext cx="330" cy="88"/>
            </a:xfrm>
            <a:prstGeom prst="straightConnector1">
              <a:avLst/>
            </a:prstGeom>
            <a:noFill/>
            <a:ln cap="flat" cmpd="sng" w="12700">
              <a:solidFill>
                <a:schemeClr val="lt2"/>
              </a:solidFill>
              <a:prstDash val="solid"/>
              <a:round/>
              <a:headEnd len="med" w="med" type="none"/>
              <a:tailEnd len="med" w="med" type="none"/>
            </a:ln>
          </p:spPr>
        </p:cxnSp>
        <p:cxnSp>
          <p:nvCxnSpPr>
            <p:cNvPr id="174" name="Google Shape;174;p6"/>
            <p:cNvCxnSpPr/>
            <p:nvPr/>
          </p:nvCxnSpPr>
          <p:spPr>
            <a:xfrm flipH="1" rot="-5400000">
              <a:off x="5034" y="3429"/>
              <a:ext cx="2" cy="54"/>
            </a:xfrm>
            <a:prstGeom prst="straightConnector1">
              <a:avLst/>
            </a:prstGeom>
            <a:noFill/>
            <a:ln cap="flat" cmpd="sng" w="12700">
              <a:solidFill>
                <a:schemeClr val="lt2"/>
              </a:solidFill>
              <a:prstDash val="solid"/>
              <a:round/>
              <a:headEnd len="med" w="med" type="none"/>
              <a:tailEnd len="med" w="med" type="none"/>
            </a:ln>
          </p:spPr>
        </p:cxnSp>
        <p:cxnSp>
          <p:nvCxnSpPr>
            <p:cNvPr id="175" name="Google Shape;175;p6"/>
            <p:cNvCxnSpPr/>
            <p:nvPr/>
          </p:nvCxnSpPr>
          <p:spPr>
            <a:xfrm rot="10800000">
              <a:off x="5151" y="3225"/>
              <a:ext cx="0" cy="72"/>
            </a:xfrm>
            <a:prstGeom prst="straightConnector1">
              <a:avLst/>
            </a:prstGeom>
            <a:noFill/>
            <a:ln cap="flat" cmpd="sng" w="12700">
              <a:solidFill>
                <a:schemeClr val="lt2"/>
              </a:solidFill>
              <a:prstDash val="solid"/>
              <a:round/>
              <a:headEnd len="med" w="med" type="none"/>
              <a:tailEnd len="med" w="med" type="none"/>
            </a:ln>
          </p:spPr>
        </p:cxnSp>
        <p:cxnSp>
          <p:nvCxnSpPr>
            <p:cNvPr id="176" name="Google Shape;176;p6"/>
            <p:cNvCxnSpPr/>
            <p:nvPr/>
          </p:nvCxnSpPr>
          <p:spPr>
            <a:xfrm flipH="1">
              <a:off x="3827" y="2977"/>
              <a:ext cx="160" cy="296"/>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6"/>
            <p:cNvCxnSpPr/>
            <p:nvPr/>
          </p:nvCxnSpPr>
          <p:spPr>
            <a:xfrm>
              <a:off x="3843" y="3009"/>
              <a:ext cx="124" cy="0"/>
            </a:xfrm>
            <a:prstGeom prst="straightConnector1">
              <a:avLst/>
            </a:prstGeom>
            <a:noFill/>
            <a:ln cap="flat" cmpd="sng" w="9525">
              <a:solidFill>
                <a:schemeClr val="lt2"/>
              </a:solidFill>
              <a:prstDash val="solid"/>
              <a:round/>
              <a:headEnd len="med" w="med" type="none"/>
              <a:tailEnd len="med" w="med" type="none"/>
            </a:ln>
          </p:spPr>
        </p:cxnSp>
        <p:cxnSp>
          <p:nvCxnSpPr>
            <p:cNvPr id="178" name="Google Shape;178;p6"/>
            <p:cNvCxnSpPr/>
            <p:nvPr/>
          </p:nvCxnSpPr>
          <p:spPr>
            <a:xfrm>
              <a:off x="3680" y="3221"/>
              <a:ext cx="172" cy="0"/>
            </a:xfrm>
            <a:prstGeom prst="straightConnector1">
              <a:avLst/>
            </a:prstGeom>
            <a:noFill/>
            <a:ln cap="flat" cmpd="sng" w="9525">
              <a:solidFill>
                <a:schemeClr val="lt2"/>
              </a:solidFill>
              <a:prstDash val="solid"/>
              <a:round/>
              <a:headEnd len="med" w="med" type="none"/>
              <a:tailEnd len="med" w="med" type="none"/>
            </a:ln>
          </p:spPr>
        </p:cxnSp>
        <p:cxnSp>
          <p:nvCxnSpPr>
            <p:cNvPr id="179" name="Google Shape;179;p6"/>
            <p:cNvCxnSpPr/>
            <p:nvPr/>
          </p:nvCxnSpPr>
          <p:spPr>
            <a:xfrm>
              <a:off x="3914" y="3271"/>
              <a:ext cx="309" cy="0"/>
            </a:xfrm>
            <a:prstGeom prst="straightConnector1">
              <a:avLst/>
            </a:prstGeom>
            <a:noFill/>
            <a:ln cap="flat" cmpd="sng" w="9525">
              <a:solidFill>
                <a:schemeClr val="lt2"/>
              </a:solidFill>
              <a:prstDash val="solid"/>
              <a:round/>
              <a:headEnd len="med" w="med" type="none"/>
              <a:tailEnd len="med" w="med" type="none"/>
            </a:ln>
          </p:spPr>
        </p:cxnSp>
        <p:cxnSp>
          <p:nvCxnSpPr>
            <p:cNvPr id="180" name="Google Shape;180;p6"/>
            <p:cNvCxnSpPr/>
            <p:nvPr/>
          </p:nvCxnSpPr>
          <p:spPr>
            <a:xfrm flipH="1">
              <a:off x="4065" y="3213"/>
              <a:ext cx="34" cy="54"/>
            </a:xfrm>
            <a:prstGeom prst="straightConnector1">
              <a:avLst/>
            </a:prstGeom>
            <a:noFill/>
            <a:ln cap="flat" cmpd="sng" w="9525">
              <a:solidFill>
                <a:schemeClr val="lt2"/>
              </a:solidFill>
              <a:prstDash val="solid"/>
              <a:round/>
              <a:headEnd len="med" w="med" type="none"/>
              <a:tailEnd len="med" w="med" type="none"/>
            </a:ln>
          </p:spPr>
        </p:cxnSp>
        <p:cxnSp>
          <p:nvCxnSpPr>
            <p:cNvPr id="181" name="Google Shape;181;p6"/>
            <p:cNvCxnSpPr/>
            <p:nvPr/>
          </p:nvCxnSpPr>
          <p:spPr>
            <a:xfrm>
              <a:off x="3947" y="3269"/>
              <a:ext cx="1" cy="52"/>
            </a:xfrm>
            <a:prstGeom prst="straightConnector1">
              <a:avLst/>
            </a:prstGeom>
            <a:noFill/>
            <a:ln cap="flat" cmpd="sng" w="9525">
              <a:solidFill>
                <a:schemeClr val="lt2"/>
              </a:solidFill>
              <a:prstDash val="solid"/>
              <a:round/>
              <a:headEnd len="med" w="med" type="none"/>
              <a:tailEnd len="med" w="med" type="none"/>
            </a:ln>
          </p:spPr>
        </p:cxnSp>
        <p:cxnSp>
          <p:nvCxnSpPr>
            <p:cNvPr id="182" name="Google Shape;182;p6"/>
            <p:cNvCxnSpPr/>
            <p:nvPr/>
          </p:nvCxnSpPr>
          <p:spPr>
            <a:xfrm rot="10800000">
              <a:off x="4197" y="3274"/>
              <a:ext cx="0" cy="48"/>
            </a:xfrm>
            <a:prstGeom prst="straightConnector1">
              <a:avLst/>
            </a:prstGeom>
            <a:noFill/>
            <a:ln cap="flat" cmpd="sng" w="9525">
              <a:solidFill>
                <a:schemeClr val="lt2"/>
              </a:solidFill>
              <a:prstDash val="solid"/>
              <a:round/>
              <a:headEnd len="med" w="med" type="none"/>
              <a:tailEnd len="med" w="med" type="none"/>
            </a:ln>
          </p:spPr>
        </p:cxnSp>
        <p:cxnSp>
          <p:nvCxnSpPr>
            <p:cNvPr id="183" name="Google Shape;183;p6"/>
            <p:cNvCxnSpPr/>
            <p:nvPr/>
          </p:nvCxnSpPr>
          <p:spPr>
            <a:xfrm>
              <a:off x="4248" y="3185"/>
              <a:ext cx="317" cy="170"/>
            </a:xfrm>
            <a:prstGeom prst="straightConnector1">
              <a:avLst/>
            </a:prstGeom>
            <a:noFill/>
            <a:ln cap="flat" cmpd="sng" w="9525">
              <a:solidFill>
                <a:schemeClr val="lt2"/>
              </a:solidFill>
              <a:prstDash val="solid"/>
              <a:round/>
              <a:headEnd len="med" w="med" type="none"/>
              <a:tailEnd len="med" w="med" type="none"/>
            </a:ln>
          </p:spPr>
        </p:cxnSp>
        <p:cxnSp>
          <p:nvCxnSpPr>
            <p:cNvPr id="184" name="Google Shape;184;p6"/>
            <p:cNvCxnSpPr/>
            <p:nvPr/>
          </p:nvCxnSpPr>
          <p:spPr>
            <a:xfrm>
              <a:off x="3901" y="3144"/>
              <a:ext cx="51" cy="0"/>
            </a:xfrm>
            <a:prstGeom prst="straightConnector1">
              <a:avLst/>
            </a:prstGeom>
            <a:noFill/>
            <a:ln cap="flat" cmpd="sng" w="9525">
              <a:solidFill>
                <a:schemeClr val="lt2"/>
              </a:solidFill>
              <a:prstDash val="solid"/>
              <a:round/>
              <a:headEnd len="med" w="med" type="none"/>
              <a:tailEnd len="med" w="med" type="none"/>
            </a:ln>
          </p:spPr>
        </p:cxnSp>
        <p:cxnSp>
          <p:nvCxnSpPr>
            <p:cNvPr id="185" name="Google Shape;185;p6"/>
            <p:cNvCxnSpPr/>
            <p:nvPr/>
          </p:nvCxnSpPr>
          <p:spPr>
            <a:xfrm>
              <a:off x="3809" y="2257"/>
              <a:ext cx="148" cy="47"/>
            </a:xfrm>
            <a:prstGeom prst="straightConnector1">
              <a:avLst/>
            </a:prstGeom>
            <a:noFill/>
            <a:ln cap="flat" cmpd="sng" w="9525">
              <a:solidFill>
                <a:schemeClr val="lt2"/>
              </a:solidFill>
              <a:prstDash val="solid"/>
              <a:round/>
              <a:headEnd len="med" w="med" type="none"/>
              <a:tailEnd len="med" w="med" type="none"/>
            </a:ln>
          </p:spPr>
        </p:cxnSp>
        <p:cxnSp>
          <p:nvCxnSpPr>
            <p:cNvPr id="186" name="Google Shape;186;p6"/>
            <p:cNvCxnSpPr/>
            <p:nvPr/>
          </p:nvCxnSpPr>
          <p:spPr>
            <a:xfrm flipH="1" rot="10800000">
              <a:off x="3711" y="2354"/>
              <a:ext cx="106" cy="2"/>
            </a:xfrm>
            <a:prstGeom prst="straightConnector1">
              <a:avLst/>
            </a:prstGeom>
            <a:noFill/>
            <a:ln cap="flat" cmpd="sng" w="9525">
              <a:solidFill>
                <a:schemeClr val="lt2"/>
              </a:solidFill>
              <a:prstDash val="solid"/>
              <a:round/>
              <a:headEnd len="med" w="med" type="none"/>
              <a:tailEnd len="med" w="med" type="none"/>
            </a:ln>
          </p:spPr>
        </p:cxnSp>
        <p:grpSp>
          <p:nvGrpSpPr>
            <p:cNvPr id="187" name="Google Shape;187;p6"/>
            <p:cNvGrpSpPr/>
            <p:nvPr/>
          </p:nvGrpSpPr>
          <p:grpSpPr>
            <a:xfrm>
              <a:off x="3535" y="2207"/>
              <a:ext cx="319" cy="222"/>
              <a:chOff x="2967" y="478"/>
              <a:chExt cx="788" cy="625"/>
            </a:xfrm>
          </p:grpSpPr>
          <p:pic>
            <p:nvPicPr>
              <p:cNvPr descr="access_point_stylized_small" id="188" name="Google Shape;188;p6"/>
              <p:cNvPicPr preferRelativeResize="0"/>
              <p:nvPr/>
            </p:nvPicPr>
            <p:blipFill rotWithShape="1">
              <a:blip r:embed="rId3">
                <a:alphaModFix/>
              </a:blip>
              <a:srcRect b="0" l="0" r="0" t="0"/>
              <a:stretch/>
            </p:blipFill>
            <p:spPr>
              <a:xfrm>
                <a:off x="3012" y="559"/>
                <a:ext cx="576" cy="544"/>
              </a:xfrm>
              <a:prstGeom prst="rect">
                <a:avLst/>
              </a:prstGeom>
              <a:noFill/>
              <a:ln>
                <a:noFill/>
              </a:ln>
            </p:spPr>
          </p:pic>
          <p:pic>
            <p:nvPicPr>
              <p:cNvPr descr="antenna_radiation_stylized" id="189" name="Google Shape;189;p6"/>
              <p:cNvPicPr preferRelativeResize="0"/>
              <p:nvPr/>
            </p:nvPicPr>
            <p:blipFill rotWithShape="1">
              <a:blip r:embed="rId4">
                <a:alphaModFix/>
              </a:blip>
              <a:srcRect b="0" l="0" r="0" t="0"/>
              <a:stretch/>
            </p:blipFill>
            <p:spPr>
              <a:xfrm>
                <a:off x="2967" y="478"/>
                <a:ext cx="788" cy="188"/>
              </a:xfrm>
              <a:prstGeom prst="rect">
                <a:avLst/>
              </a:prstGeom>
              <a:noFill/>
              <a:ln>
                <a:noFill/>
              </a:ln>
            </p:spPr>
          </p:pic>
        </p:grpSp>
        <p:sp>
          <p:nvSpPr>
            <p:cNvPr id="190" name="Google Shape;190;p6"/>
            <p:cNvSpPr/>
            <p:nvPr/>
          </p:nvSpPr>
          <p:spPr>
            <a:xfrm>
              <a:off x="4419" y="2224"/>
              <a:ext cx="828" cy="425"/>
            </a:xfrm>
            <a:custGeom>
              <a:rect b="b" l="l" r="r" t="t"/>
              <a:pathLst>
                <a:path extrusionOk="0" h="425" w="828">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91" name="Google Shape;191;p6"/>
            <p:cNvSpPr/>
            <p:nvPr/>
          </p:nvSpPr>
          <p:spPr>
            <a:xfrm>
              <a:off x="4417" y="1263"/>
              <a:ext cx="1090" cy="709"/>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chemeClr val="folHlink"/>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192" name="Google Shape;192;p6"/>
            <p:cNvCxnSpPr/>
            <p:nvPr/>
          </p:nvCxnSpPr>
          <p:spPr>
            <a:xfrm>
              <a:off x="4659" y="2404"/>
              <a:ext cx="103" cy="76"/>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6"/>
            <p:cNvCxnSpPr/>
            <p:nvPr/>
          </p:nvCxnSpPr>
          <p:spPr>
            <a:xfrm>
              <a:off x="4720" y="2354"/>
              <a:ext cx="176"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6"/>
            <p:cNvCxnSpPr/>
            <p:nvPr/>
          </p:nvCxnSpPr>
          <p:spPr>
            <a:xfrm flipH="1" rot="10800000">
              <a:off x="4869" y="2408"/>
              <a:ext cx="85" cy="66"/>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6"/>
            <p:cNvCxnSpPr/>
            <p:nvPr/>
          </p:nvCxnSpPr>
          <p:spPr>
            <a:xfrm>
              <a:off x="4235" y="1632"/>
              <a:ext cx="321" cy="2"/>
            </a:xfrm>
            <a:prstGeom prst="straightConnector1">
              <a:avLst/>
            </a:prstGeom>
            <a:noFill/>
            <a:ln cap="flat" cmpd="sng" w="9525">
              <a:solidFill>
                <a:srgbClr val="969696"/>
              </a:solidFill>
              <a:prstDash val="solid"/>
              <a:round/>
              <a:headEnd len="med" w="med" type="none"/>
              <a:tailEnd len="med" w="med" type="none"/>
            </a:ln>
          </p:spPr>
        </p:cxnSp>
        <p:cxnSp>
          <p:nvCxnSpPr>
            <p:cNvPr id="196" name="Google Shape;196;p6"/>
            <p:cNvCxnSpPr/>
            <p:nvPr/>
          </p:nvCxnSpPr>
          <p:spPr>
            <a:xfrm>
              <a:off x="4635" y="2961"/>
              <a:ext cx="246" cy="116"/>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6"/>
            <p:cNvCxnSpPr/>
            <p:nvPr/>
          </p:nvCxnSpPr>
          <p:spPr>
            <a:xfrm flipH="1" rot="10800000">
              <a:off x="4244" y="2953"/>
              <a:ext cx="203" cy="125"/>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6"/>
            <p:cNvCxnSpPr/>
            <p:nvPr/>
          </p:nvCxnSpPr>
          <p:spPr>
            <a:xfrm>
              <a:off x="4271" y="3137"/>
              <a:ext cx="612" cy="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6"/>
            <p:cNvCxnSpPr/>
            <p:nvPr/>
          </p:nvCxnSpPr>
          <p:spPr>
            <a:xfrm flipH="1" rot="10800000">
              <a:off x="4773" y="1572"/>
              <a:ext cx="78" cy="55"/>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6"/>
            <p:cNvCxnSpPr/>
            <p:nvPr/>
          </p:nvCxnSpPr>
          <p:spPr>
            <a:xfrm>
              <a:off x="4665" y="1681"/>
              <a:ext cx="0" cy="52"/>
            </a:xfrm>
            <a:prstGeom prst="straightConnector1">
              <a:avLst/>
            </a:prstGeom>
            <a:noFill/>
            <a:ln cap="flat" cmpd="sng" w="9525">
              <a:solidFill>
                <a:srgbClr val="969696"/>
              </a:solidFill>
              <a:prstDash val="solid"/>
              <a:round/>
              <a:headEnd len="med" w="med" type="none"/>
              <a:tailEnd len="med" w="med" type="none"/>
            </a:ln>
          </p:spPr>
        </p:cxnSp>
        <p:cxnSp>
          <p:nvCxnSpPr>
            <p:cNvPr id="201" name="Google Shape;201;p6"/>
            <p:cNvCxnSpPr/>
            <p:nvPr/>
          </p:nvCxnSpPr>
          <p:spPr>
            <a:xfrm flipH="1" rot="10800000">
              <a:off x="4773" y="1616"/>
              <a:ext cx="166" cy="182"/>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6"/>
            <p:cNvCxnSpPr/>
            <p:nvPr/>
          </p:nvCxnSpPr>
          <p:spPr>
            <a:xfrm>
              <a:off x="5003" y="1615"/>
              <a:ext cx="0" cy="124"/>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6"/>
            <p:cNvCxnSpPr/>
            <p:nvPr/>
          </p:nvCxnSpPr>
          <p:spPr>
            <a:xfrm>
              <a:off x="4785" y="1808"/>
              <a:ext cx="119" cy="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6"/>
            <p:cNvCxnSpPr/>
            <p:nvPr/>
          </p:nvCxnSpPr>
          <p:spPr>
            <a:xfrm>
              <a:off x="5134" y="1802"/>
              <a:ext cx="112" cy="0"/>
            </a:xfrm>
            <a:prstGeom prst="straightConnector1">
              <a:avLst/>
            </a:prstGeom>
            <a:noFill/>
            <a:ln cap="flat" cmpd="sng" w="9525">
              <a:solidFill>
                <a:schemeClr val="lt2"/>
              </a:solidFill>
              <a:prstDash val="solid"/>
              <a:round/>
              <a:headEnd len="med" w="med" type="none"/>
              <a:tailEnd len="med" w="med" type="none"/>
            </a:ln>
          </p:spPr>
        </p:cxnSp>
        <p:cxnSp>
          <p:nvCxnSpPr>
            <p:cNvPr id="205" name="Google Shape;205;p6"/>
            <p:cNvCxnSpPr/>
            <p:nvPr/>
          </p:nvCxnSpPr>
          <p:spPr>
            <a:xfrm flipH="1">
              <a:off x="4596" y="1850"/>
              <a:ext cx="62" cy="444"/>
            </a:xfrm>
            <a:prstGeom prst="straightConnector1">
              <a:avLst/>
            </a:prstGeom>
            <a:noFill/>
            <a:ln cap="flat" cmpd="sng" w="9525">
              <a:solidFill>
                <a:srgbClr val="969696"/>
              </a:solidFill>
              <a:prstDash val="solid"/>
              <a:round/>
              <a:headEnd len="med" w="med" type="none"/>
              <a:tailEnd len="med" w="med" type="none"/>
            </a:ln>
          </p:spPr>
        </p:cxnSp>
        <p:cxnSp>
          <p:nvCxnSpPr>
            <p:cNvPr id="206" name="Google Shape;206;p6"/>
            <p:cNvCxnSpPr/>
            <p:nvPr/>
          </p:nvCxnSpPr>
          <p:spPr>
            <a:xfrm flipH="1">
              <a:off x="4969" y="1850"/>
              <a:ext cx="70" cy="458"/>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6"/>
            <p:cNvCxnSpPr/>
            <p:nvPr/>
          </p:nvCxnSpPr>
          <p:spPr>
            <a:xfrm flipH="1" rot="10800000">
              <a:off x="4581" y="2569"/>
              <a:ext cx="143" cy="275"/>
            </a:xfrm>
            <a:prstGeom prst="straightConnector1">
              <a:avLst/>
            </a:prstGeom>
            <a:noFill/>
            <a:ln cap="flat" cmpd="sng" w="9525">
              <a:solidFill>
                <a:schemeClr val="lt2"/>
              </a:solidFill>
              <a:prstDash val="solid"/>
              <a:round/>
              <a:headEnd len="med" w="med" type="none"/>
              <a:tailEnd len="med" w="med" type="none"/>
            </a:ln>
          </p:spPr>
        </p:cxnSp>
        <p:cxnSp>
          <p:nvCxnSpPr>
            <p:cNvPr id="208" name="Google Shape;208;p6"/>
            <p:cNvCxnSpPr/>
            <p:nvPr/>
          </p:nvCxnSpPr>
          <p:spPr>
            <a:xfrm>
              <a:off x="5257" y="1801"/>
              <a:ext cx="112" cy="0"/>
            </a:xfrm>
            <a:prstGeom prst="straightConnector1">
              <a:avLst/>
            </a:prstGeom>
            <a:noFill/>
            <a:ln cap="flat" cmpd="sng" w="9525">
              <a:solidFill>
                <a:schemeClr val="lt2"/>
              </a:solidFill>
              <a:prstDash val="dash"/>
              <a:round/>
              <a:headEnd len="med" w="med" type="none"/>
              <a:tailEnd len="med" w="med" type="none"/>
            </a:ln>
          </p:spPr>
        </p:cxnSp>
        <p:grpSp>
          <p:nvGrpSpPr>
            <p:cNvPr id="209" name="Google Shape;209;p6"/>
            <p:cNvGrpSpPr/>
            <p:nvPr/>
          </p:nvGrpSpPr>
          <p:grpSpPr>
            <a:xfrm>
              <a:off x="3813" y="1163"/>
              <a:ext cx="295" cy="391"/>
              <a:chOff x="1653" y="3023"/>
              <a:chExt cx="622" cy="911"/>
            </a:xfrm>
          </p:grpSpPr>
          <p:cxnSp>
            <p:nvCxnSpPr>
              <p:cNvPr id="210" name="Google Shape;210;p6"/>
              <p:cNvCxnSpPr/>
              <p:nvPr/>
            </p:nvCxnSpPr>
            <p:spPr>
              <a:xfrm flipH="1">
                <a:off x="1766" y="3287"/>
                <a:ext cx="188" cy="586"/>
              </a:xfrm>
              <a:prstGeom prst="straightConnector1">
                <a:avLst/>
              </a:prstGeom>
              <a:noFill/>
              <a:ln cap="flat" cmpd="sng" w="19050">
                <a:solidFill>
                  <a:srgbClr val="808080"/>
                </a:solidFill>
                <a:prstDash val="solid"/>
                <a:round/>
                <a:headEnd len="med" w="med" type="none"/>
                <a:tailEnd len="med" w="med" type="none"/>
              </a:ln>
            </p:spPr>
          </p:cxnSp>
          <p:cxnSp>
            <p:nvCxnSpPr>
              <p:cNvPr id="211" name="Google Shape;211;p6"/>
              <p:cNvCxnSpPr/>
              <p:nvPr/>
            </p:nvCxnSpPr>
            <p:spPr>
              <a:xfrm>
                <a:off x="1954" y="3287"/>
                <a:ext cx="188" cy="583"/>
              </a:xfrm>
              <a:prstGeom prst="straightConnector1">
                <a:avLst/>
              </a:prstGeom>
              <a:noFill/>
              <a:ln cap="flat" cmpd="sng" w="19050">
                <a:solidFill>
                  <a:srgbClr val="808080"/>
                </a:solidFill>
                <a:prstDash val="solid"/>
                <a:round/>
                <a:headEnd len="med" w="med" type="none"/>
                <a:tailEnd len="med" w="med" type="none"/>
              </a:ln>
            </p:spPr>
          </p:cxnSp>
          <p:cxnSp>
            <p:nvCxnSpPr>
              <p:cNvPr id="212" name="Google Shape;212;p6"/>
              <p:cNvCxnSpPr/>
              <p:nvPr/>
            </p:nvCxnSpPr>
            <p:spPr>
              <a:xfrm>
                <a:off x="1766" y="3870"/>
                <a:ext cx="188" cy="64"/>
              </a:xfrm>
              <a:prstGeom prst="straightConnector1">
                <a:avLst/>
              </a:prstGeom>
              <a:noFill/>
              <a:ln cap="flat" cmpd="sng" w="19050">
                <a:solidFill>
                  <a:srgbClr val="808080"/>
                </a:solidFill>
                <a:prstDash val="solid"/>
                <a:round/>
                <a:headEnd len="med" w="med" type="none"/>
                <a:tailEnd len="med" w="med" type="none"/>
              </a:ln>
            </p:spPr>
          </p:cxnSp>
          <p:cxnSp>
            <p:nvCxnSpPr>
              <p:cNvPr id="213" name="Google Shape;213;p6"/>
              <p:cNvCxnSpPr/>
              <p:nvPr/>
            </p:nvCxnSpPr>
            <p:spPr>
              <a:xfrm flipH="1">
                <a:off x="1954" y="3870"/>
                <a:ext cx="188" cy="64"/>
              </a:xfrm>
              <a:prstGeom prst="straightConnector1">
                <a:avLst/>
              </a:prstGeom>
              <a:noFill/>
              <a:ln cap="flat" cmpd="sng" w="19050">
                <a:solidFill>
                  <a:srgbClr val="808080"/>
                </a:solidFill>
                <a:prstDash val="solid"/>
                <a:round/>
                <a:headEnd len="med" w="med" type="none"/>
                <a:tailEnd len="med" w="med" type="none"/>
              </a:ln>
            </p:spPr>
          </p:cxnSp>
          <p:cxnSp>
            <p:nvCxnSpPr>
              <p:cNvPr id="214" name="Google Shape;214;p6"/>
              <p:cNvCxnSpPr/>
              <p:nvPr/>
            </p:nvCxnSpPr>
            <p:spPr>
              <a:xfrm>
                <a:off x="1954" y="3300"/>
                <a:ext cx="0" cy="634"/>
              </a:xfrm>
              <a:prstGeom prst="straightConnector1">
                <a:avLst/>
              </a:prstGeom>
              <a:noFill/>
              <a:ln cap="flat" cmpd="sng" w="19050">
                <a:solidFill>
                  <a:srgbClr val="808080"/>
                </a:solidFill>
                <a:prstDash val="solid"/>
                <a:round/>
                <a:headEnd len="med" w="med" type="none"/>
                <a:tailEnd len="med" w="med" type="none"/>
              </a:ln>
            </p:spPr>
          </p:cxnSp>
          <p:cxnSp>
            <p:nvCxnSpPr>
              <p:cNvPr id="215" name="Google Shape;215;p6"/>
              <p:cNvCxnSpPr/>
              <p:nvPr/>
            </p:nvCxnSpPr>
            <p:spPr>
              <a:xfrm flipH="1" rot="10800000">
                <a:off x="1766" y="3810"/>
                <a:ext cx="188" cy="63"/>
              </a:xfrm>
              <a:prstGeom prst="straightConnector1">
                <a:avLst/>
              </a:prstGeom>
              <a:noFill/>
              <a:ln cap="flat" cmpd="sng" w="19050">
                <a:solidFill>
                  <a:srgbClr val="808080"/>
                </a:solidFill>
                <a:prstDash val="solid"/>
                <a:round/>
                <a:headEnd len="med" w="med" type="none"/>
                <a:tailEnd len="med" w="med" type="none"/>
              </a:ln>
            </p:spPr>
          </p:cxnSp>
          <p:cxnSp>
            <p:nvCxnSpPr>
              <p:cNvPr id="216" name="Google Shape;216;p6"/>
              <p:cNvCxnSpPr/>
              <p:nvPr/>
            </p:nvCxnSpPr>
            <p:spPr>
              <a:xfrm rot="10800000">
                <a:off x="1954" y="3810"/>
                <a:ext cx="188" cy="60"/>
              </a:xfrm>
              <a:prstGeom prst="straightConnector1">
                <a:avLst/>
              </a:prstGeom>
              <a:noFill/>
              <a:ln cap="flat" cmpd="sng" w="19050">
                <a:solidFill>
                  <a:srgbClr val="808080"/>
                </a:solidFill>
                <a:prstDash val="solid"/>
                <a:round/>
                <a:headEnd len="med" w="med" type="none"/>
                <a:tailEnd len="med" w="med" type="none"/>
              </a:ln>
            </p:spPr>
          </p:cxnSp>
          <p:cxnSp>
            <p:nvCxnSpPr>
              <p:cNvPr id="217" name="Google Shape;217;p6"/>
              <p:cNvCxnSpPr/>
              <p:nvPr/>
            </p:nvCxnSpPr>
            <p:spPr>
              <a:xfrm>
                <a:off x="1846" y="3618"/>
                <a:ext cx="108" cy="48"/>
              </a:xfrm>
              <a:prstGeom prst="straightConnector1">
                <a:avLst/>
              </a:prstGeom>
              <a:noFill/>
              <a:ln cap="flat" cmpd="sng" w="19050">
                <a:solidFill>
                  <a:srgbClr val="808080"/>
                </a:solidFill>
                <a:prstDash val="solid"/>
                <a:round/>
                <a:headEnd len="med" w="med" type="none"/>
                <a:tailEnd len="med" w="med" type="none"/>
              </a:ln>
            </p:spPr>
          </p:cxnSp>
          <p:cxnSp>
            <p:nvCxnSpPr>
              <p:cNvPr id="218" name="Google Shape;218;p6"/>
              <p:cNvCxnSpPr/>
              <p:nvPr/>
            </p:nvCxnSpPr>
            <p:spPr>
              <a:xfrm flipH="1" rot="10800000">
                <a:off x="1954" y="3618"/>
                <a:ext cx="114" cy="48"/>
              </a:xfrm>
              <a:prstGeom prst="straightConnector1">
                <a:avLst/>
              </a:prstGeom>
              <a:noFill/>
              <a:ln cap="flat" cmpd="sng" w="19050">
                <a:solidFill>
                  <a:srgbClr val="808080"/>
                </a:solidFill>
                <a:prstDash val="solid"/>
                <a:round/>
                <a:headEnd len="med" w="med" type="none"/>
                <a:tailEnd len="med" w="med" type="none"/>
              </a:ln>
            </p:spPr>
          </p:cxnSp>
          <p:cxnSp>
            <p:nvCxnSpPr>
              <p:cNvPr id="219" name="Google Shape;219;p6"/>
              <p:cNvCxnSpPr/>
              <p:nvPr/>
            </p:nvCxnSpPr>
            <p:spPr>
              <a:xfrm>
                <a:off x="1810" y="3704"/>
                <a:ext cx="139" cy="65"/>
              </a:xfrm>
              <a:prstGeom prst="straightConnector1">
                <a:avLst/>
              </a:prstGeom>
              <a:noFill/>
              <a:ln cap="flat" cmpd="sng" w="19050">
                <a:solidFill>
                  <a:srgbClr val="808080"/>
                </a:solidFill>
                <a:prstDash val="solid"/>
                <a:round/>
                <a:headEnd len="med" w="med" type="none"/>
                <a:tailEnd len="med" w="med" type="none"/>
              </a:ln>
            </p:spPr>
          </p:cxnSp>
          <p:cxnSp>
            <p:nvCxnSpPr>
              <p:cNvPr id="220" name="Google Shape;220;p6"/>
              <p:cNvCxnSpPr/>
              <p:nvPr/>
            </p:nvCxnSpPr>
            <p:spPr>
              <a:xfrm flipH="1" rot="10800000">
                <a:off x="1954" y="3717"/>
                <a:ext cx="140" cy="57"/>
              </a:xfrm>
              <a:prstGeom prst="straightConnector1">
                <a:avLst/>
              </a:prstGeom>
              <a:noFill/>
              <a:ln cap="flat" cmpd="sng" w="19050">
                <a:solidFill>
                  <a:srgbClr val="808080"/>
                </a:solidFill>
                <a:prstDash val="solid"/>
                <a:round/>
                <a:headEnd len="med" w="med" type="none"/>
                <a:tailEnd len="med" w="med" type="none"/>
              </a:ln>
            </p:spPr>
          </p:cxnSp>
          <p:cxnSp>
            <p:nvCxnSpPr>
              <p:cNvPr id="221" name="Google Shape;221;p6"/>
              <p:cNvCxnSpPr/>
              <p:nvPr/>
            </p:nvCxnSpPr>
            <p:spPr>
              <a:xfrm flipH="1" rot="10800000">
                <a:off x="1954" y="3530"/>
                <a:ext cx="72" cy="24"/>
              </a:xfrm>
              <a:prstGeom prst="straightConnector1">
                <a:avLst/>
              </a:prstGeom>
              <a:noFill/>
              <a:ln cap="flat" cmpd="sng" w="19050">
                <a:solidFill>
                  <a:srgbClr val="808080"/>
                </a:solidFill>
                <a:prstDash val="solid"/>
                <a:round/>
                <a:headEnd len="med" w="med" type="none"/>
                <a:tailEnd len="med" w="med" type="none"/>
              </a:ln>
            </p:spPr>
          </p:cxnSp>
          <p:cxnSp>
            <p:nvCxnSpPr>
              <p:cNvPr id="222" name="Google Shape;222;p6"/>
              <p:cNvCxnSpPr/>
              <p:nvPr/>
            </p:nvCxnSpPr>
            <p:spPr>
              <a:xfrm flipH="1" rot="10800000">
                <a:off x="1954" y="3409"/>
                <a:ext cx="45" cy="18"/>
              </a:xfrm>
              <a:prstGeom prst="straightConnector1">
                <a:avLst/>
              </a:prstGeom>
              <a:noFill/>
              <a:ln cap="flat" cmpd="sng" w="19050">
                <a:solidFill>
                  <a:srgbClr val="808080"/>
                </a:solidFill>
                <a:prstDash val="solid"/>
                <a:round/>
                <a:headEnd len="med" w="med" type="none"/>
                <a:tailEnd len="med" w="med" type="none"/>
              </a:ln>
            </p:spPr>
          </p:cxnSp>
          <p:cxnSp>
            <p:nvCxnSpPr>
              <p:cNvPr id="223" name="Google Shape;223;p6"/>
              <p:cNvCxnSpPr/>
              <p:nvPr/>
            </p:nvCxnSpPr>
            <p:spPr>
              <a:xfrm>
                <a:off x="1873" y="3522"/>
                <a:ext cx="87" cy="32"/>
              </a:xfrm>
              <a:prstGeom prst="straightConnector1">
                <a:avLst/>
              </a:prstGeom>
              <a:noFill/>
              <a:ln cap="flat" cmpd="sng" w="19050">
                <a:solidFill>
                  <a:srgbClr val="808080"/>
                </a:solidFill>
                <a:prstDash val="solid"/>
                <a:round/>
                <a:headEnd len="med" w="med" type="none"/>
                <a:tailEnd len="med" w="med" type="none"/>
              </a:ln>
            </p:spPr>
          </p:cxnSp>
          <p:cxnSp>
            <p:nvCxnSpPr>
              <p:cNvPr id="224" name="Google Shape;224;p6"/>
              <p:cNvCxnSpPr/>
              <p:nvPr/>
            </p:nvCxnSpPr>
            <p:spPr>
              <a:xfrm>
                <a:off x="1912" y="3404"/>
                <a:ext cx="50" cy="31"/>
              </a:xfrm>
              <a:prstGeom prst="straightConnector1">
                <a:avLst/>
              </a:prstGeom>
              <a:noFill/>
              <a:ln cap="flat" cmpd="sng" w="19050">
                <a:solidFill>
                  <a:srgbClr val="808080"/>
                </a:solidFill>
                <a:prstDash val="solid"/>
                <a:round/>
                <a:headEnd len="med" w="med" type="none"/>
                <a:tailEnd len="med" w="med" type="none"/>
              </a:ln>
            </p:spPr>
          </p:cxnSp>
          <p:sp>
            <p:nvSpPr>
              <p:cNvPr id="225" name="Google Shape;225;p6"/>
              <p:cNvSpPr/>
              <p:nvPr/>
            </p:nvSpPr>
            <p:spPr>
              <a:xfrm>
                <a:off x="1921" y="3233"/>
                <a:ext cx="63" cy="68"/>
              </a:xfrm>
              <a:prstGeom prst="ellipse">
                <a:avLst/>
              </a:prstGeom>
              <a:solidFill>
                <a:srgbClr val="808080"/>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pic>
            <p:nvPicPr>
              <p:cNvPr descr="cell_tower_radiation_gray" id="226" name="Google Shape;226;p6"/>
              <p:cNvPicPr preferRelativeResize="0"/>
              <p:nvPr/>
            </p:nvPicPr>
            <p:blipFill rotWithShape="1">
              <a:blip r:embed="rId5">
                <a:alphaModFix/>
              </a:blip>
              <a:srcRect b="0" l="0" r="0" t="0"/>
              <a:stretch/>
            </p:blipFill>
            <p:spPr>
              <a:xfrm>
                <a:off x="1653" y="3023"/>
                <a:ext cx="622" cy="503"/>
              </a:xfrm>
              <a:prstGeom prst="rect">
                <a:avLst/>
              </a:prstGeom>
              <a:noFill/>
              <a:ln>
                <a:noFill/>
              </a:ln>
            </p:spPr>
          </p:pic>
        </p:grpSp>
        <p:grpSp>
          <p:nvGrpSpPr>
            <p:cNvPr id="227" name="Google Shape;227;p6"/>
            <p:cNvGrpSpPr/>
            <p:nvPr/>
          </p:nvGrpSpPr>
          <p:grpSpPr>
            <a:xfrm>
              <a:off x="3962" y="1516"/>
              <a:ext cx="286" cy="160"/>
              <a:chOff x="3843" y="1516"/>
              <a:chExt cx="286" cy="160"/>
            </a:xfrm>
          </p:grpSpPr>
          <p:cxnSp>
            <p:nvCxnSpPr>
              <p:cNvPr id="228" name="Google Shape;228;p6"/>
              <p:cNvCxnSpPr/>
              <p:nvPr/>
            </p:nvCxnSpPr>
            <p:spPr>
              <a:xfrm>
                <a:off x="3843" y="1516"/>
                <a:ext cx="96" cy="60"/>
              </a:xfrm>
              <a:prstGeom prst="straightConnector1">
                <a:avLst/>
              </a:prstGeom>
              <a:noFill/>
              <a:ln cap="flat" cmpd="sng" w="9525">
                <a:solidFill>
                  <a:srgbClr val="969696"/>
                </a:solidFill>
                <a:prstDash val="solid"/>
                <a:round/>
                <a:headEnd len="med" w="med" type="none"/>
                <a:tailEnd len="med" w="med" type="none"/>
              </a:ln>
            </p:spPr>
          </p:cxnSp>
          <p:sp>
            <p:nvSpPr>
              <p:cNvPr id="229" name="Google Shape;229;p6"/>
              <p:cNvSpPr/>
              <p:nvPr/>
            </p:nvSpPr>
            <p:spPr>
              <a:xfrm>
                <a:off x="3884" y="1616"/>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30" name="Google Shape;230;p6"/>
              <p:cNvSpPr/>
              <p:nvPr/>
            </p:nvSpPr>
            <p:spPr>
              <a:xfrm>
                <a:off x="3884" y="1610"/>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31" name="Google Shape;231;p6"/>
              <p:cNvSpPr/>
              <p:nvPr/>
            </p:nvSpPr>
            <p:spPr>
              <a:xfrm>
                <a:off x="3883" y="1569"/>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32" name="Google Shape;232;p6"/>
              <p:cNvGrpSpPr/>
              <p:nvPr/>
            </p:nvGrpSpPr>
            <p:grpSpPr>
              <a:xfrm>
                <a:off x="3932" y="1587"/>
                <a:ext cx="138" cy="33"/>
                <a:chOff x="2468" y="1332"/>
                <a:chExt cx="310" cy="60"/>
              </a:xfrm>
            </p:grpSpPr>
            <p:sp>
              <p:nvSpPr>
                <p:cNvPr id="233" name="Google Shape;233;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34" name="Google Shape;234;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35" name="Google Shape;235;p6"/>
              <p:cNvCxnSpPr/>
              <p:nvPr/>
            </p:nvCxnSpPr>
            <p:spPr>
              <a:xfrm>
                <a:off x="3884" y="1602"/>
                <a:ext cx="0" cy="47"/>
              </a:xfrm>
              <a:prstGeom prst="straightConnector1">
                <a:avLst/>
              </a:prstGeom>
              <a:noFill/>
              <a:ln cap="flat" cmpd="sng" w="9525">
                <a:solidFill>
                  <a:schemeClr val="lt2"/>
                </a:solidFill>
                <a:prstDash val="solid"/>
                <a:round/>
                <a:headEnd len="med" w="med" type="none"/>
                <a:tailEnd len="med" w="med" type="none"/>
              </a:ln>
            </p:spPr>
          </p:cxnSp>
          <p:cxnSp>
            <p:nvCxnSpPr>
              <p:cNvPr id="236" name="Google Shape;236;p6"/>
              <p:cNvCxnSpPr/>
              <p:nvPr/>
            </p:nvCxnSpPr>
            <p:spPr>
              <a:xfrm>
                <a:off x="4127" y="1604"/>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237" name="Google Shape;237;p6"/>
            <p:cNvGrpSpPr/>
            <p:nvPr/>
          </p:nvGrpSpPr>
          <p:grpSpPr>
            <a:xfrm>
              <a:off x="4537" y="1571"/>
              <a:ext cx="246" cy="110"/>
              <a:chOff x="4334" y="1470"/>
              <a:chExt cx="246" cy="107"/>
            </a:xfrm>
          </p:grpSpPr>
          <p:sp>
            <p:nvSpPr>
              <p:cNvPr id="238" name="Google Shape;238;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39" name="Google Shape;239;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40" name="Google Shape;240;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41" name="Google Shape;241;p6"/>
              <p:cNvGrpSpPr/>
              <p:nvPr/>
            </p:nvGrpSpPr>
            <p:grpSpPr>
              <a:xfrm>
                <a:off x="4383" y="1488"/>
                <a:ext cx="138" cy="33"/>
                <a:chOff x="2468" y="1332"/>
                <a:chExt cx="310" cy="60"/>
              </a:xfrm>
            </p:grpSpPr>
            <p:sp>
              <p:nvSpPr>
                <p:cNvPr id="242" name="Google Shape;242;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43" name="Google Shape;243;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44" name="Google Shape;244;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6"/>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246" name="Google Shape;246;p6"/>
            <p:cNvGrpSpPr/>
            <p:nvPr/>
          </p:nvGrpSpPr>
          <p:grpSpPr>
            <a:xfrm>
              <a:off x="4544" y="1737"/>
              <a:ext cx="246" cy="110"/>
              <a:chOff x="4334" y="1470"/>
              <a:chExt cx="246" cy="107"/>
            </a:xfrm>
          </p:grpSpPr>
          <p:sp>
            <p:nvSpPr>
              <p:cNvPr id="247" name="Google Shape;247;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48" name="Google Shape;248;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49" name="Google Shape;249;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50" name="Google Shape;250;p6"/>
              <p:cNvGrpSpPr/>
              <p:nvPr/>
            </p:nvGrpSpPr>
            <p:grpSpPr>
              <a:xfrm>
                <a:off x="4383" y="1488"/>
                <a:ext cx="138" cy="33"/>
                <a:chOff x="2468" y="1332"/>
                <a:chExt cx="310" cy="60"/>
              </a:xfrm>
            </p:grpSpPr>
            <p:sp>
              <p:nvSpPr>
                <p:cNvPr id="251" name="Google Shape;251;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52" name="Google Shape;252;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53" name="Google Shape;253;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6"/>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255" name="Google Shape;255;p6"/>
            <p:cNvGrpSpPr/>
            <p:nvPr/>
          </p:nvGrpSpPr>
          <p:grpSpPr>
            <a:xfrm>
              <a:off x="4890" y="1738"/>
              <a:ext cx="246" cy="110"/>
              <a:chOff x="4334" y="1470"/>
              <a:chExt cx="246" cy="107"/>
            </a:xfrm>
          </p:grpSpPr>
          <p:sp>
            <p:nvSpPr>
              <p:cNvPr id="256" name="Google Shape;256;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57" name="Google Shape;257;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58" name="Google Shape;258;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59" name="Google Shape;259;p6"/>
              <p:cNvGrpSpPr/>
              <p:nvPr/>
            </p:nvGrpSpPr>
            <p:grpSpPr>
              <a:xfrm>
                <a:off x="4383" y="1488"/>
                <a:ext cx="138" cy="33"/>
                <a:chOff x="2468" y="1332"/>
                <a:chExt cx="310" cy="60"/>
              </a:xfrm>
            </p:grpSpPr>
            <p:sp>
              <p:nvSpPr>
                <p:cNvPr id="260" name="Google Shape;260;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61" name="Google Shape;261;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62" name="Google Shape;262;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63" name="Google Shape;263;p6"/>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264" name="Google Shape;264;p6"/>
            <p:cNvGrpSpPr/>
            <p:nvPr/>
          </p:nvGrpSpPr>
          <p:grpSpPr>
            <a:xfrm>
              <a:off x="4844" y="1508"/>
              <a:ext cx="246" cy="110"/>
              <a:chOff x="4334" y="1470"/>
              <a:chExt cx="246" cy="107"/>
            </a:xfrm>
          </p:grpSpPr>
          <p:sp>
            <p:nvSpPr>
              <p:cNvPr id="265" name="Google Shape;265;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66" name="Google Shape;266;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67" name="Google Shape;267;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68" name="Google Shape;268;p6"/>
              <p:cNvGrpSpPr/>
              <p:nvPr/>
            </p:nvGrpSpPr>
            <p:grpSpPr>
              <a:xfrm>
                <a:off x="4383" y="1488"/>
                <a:ext cx="138" cy="33"/>
                <a:chOff x="2468" y="1332"/>
                <a:chExt cx="310" cy="60"/>
              </a:xfrm>
            </p:grpSpPr>
            <p:sp>
              <p:nvSpPr>
                <p:cNvPr id="269" name="Google Shape;269;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70" name="Google Shape;270;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71" name="Google Shape;271;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72" name="Google Shape;272;p6"/>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273" name="Google Shape;273;p6"/>
            <p:cNvGrpSpPr/>
            <p:nvPr/>
          </p:nvGrpSpPr>
          <p:grpSpPr>
            <a:xfrm>
              <a:off x="4874" y="2296"/>
              <a:ext cx="310" cy="130"/>
              <a:chOff x="4334" y="1470"/>
              <a:chExt cx="246" cy="107"/>
            </a:xfrm>
          </p:grpSpPr>
          <p:sp>
            <p:nvSpPr>
              <p:cNvPr id="274" name="Google Shape;274;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75" name="Google Shape;275;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76" name="Google Shape;276;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77" name="Google Shape;277;p6"/>
              <p:cNvGrpSpPr/>
              <p:nvPr/>
            </p:nvGrpSpPr>
            <p:grpSpPr>
              <a:xfrm>
                <a:off x="4383" y="1488"/>
                <a:ext cx="138" cy="33"/>
                <a:chOff x="2468" y="1332"/>
                <a:chExt cx="310" cy="60"/>
              </a:xfrm>
            </p:grpSpPr>
            <p:sp>
              <p:nvSpPr>
                <p:cNvPr id="278" name="Google Shape;278;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79" name="Google Shape;279;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80" name="Google Shape;280;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81" name="Google Shape;281;p6"/>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cxnSp>
          <p:nvCxnSpPr>
            <p:cNvPr id="282" name="Google Shape;282;p6"/>
            <p:cNvCxnSpPr/>
            <p:nvPr/>
          </p:nvCxnSpPr>
          <p:spPr>
            <a:xfrm>
              <a:off x="4049" y="2358"/>
              <a:ext cx="428" cy="0"/>
            </a:xfrm>
            <a:prstGeom prst="straightConnector1">
              <a:avLst/>
            </a:prstGeom>
            <a:noFill/>
            <a:ln cap="flat" cmpd="sng" w="9525">
              <a:solidFill>
                <a:schemeClr val="lt2"/>
              </a:solidFill>
              <a:prstDash val="solid"/>
              <a:round/>
              <a:headEnd len="med" w="med" type="none"/>
              <a:tailEnd len="med" w="med" type="none"/>
            </a:ln>
          </p:spPr>
        </p:cxnSp>
        <p:grpSp>
          <p:nvGrpSpPr>
            <p:cNvPr id="283" name="Google Shape;283;p6"/>
            <p:cNvGrpSpPr/>
            <p:nvPr/>
          </p:nvGrpSpPr>
          <p:grpSpPr>
            <a:xfrm>
              <a:off x="4464" y="2288"/>
              <a:ext cx="310" cy="130"/>
              <a:chOff x="4334" y="1470"/>
              <a:chExt cx="246" cy="107"/>
            </a:xfrm>
          </p:grpSpPr>
          <p:sp>
            <p:nvSpPr>
              <p:cNvPr id="284" name="Google Shape;284;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85" name="Google Shape;285;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86" name="Google Shape;286;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87" name="Google Shape;287;p6"/>
              <p:cNvGrpSpPr/>
              <p:nvPr/>
            </p:nvGrpSpPr>
            <p:grpSpPr>
              <a:xfrm>
                <a:off x="4383" y="1488"/>
                <a:ext cx="138" cy="33"/>
                <a:chOff x="2468" y="1332"/>
                <a:chExt cx="310" cy="60"/>
              </a:xfrm>
            </p:grpSpPr>
            <p:sp>
              <p:nvSpPr>
                <p:cNvPr id="288" name="Google Shape;288;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89" name="Google Shape;289;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90" name="Google Shape;290;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291" name="Google Shape;291;p6"/>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grpSp>
          <p:nvGrpSpPr>
            <p:cNvPr id="292" name="Google Shape;292;p6"/>
            <p:cNvGrpSpPr/>
            <p:nvPr/>
          </p:nvGrpSpPr>
          <p:grpSpPr>
            <a:xfrm>
              <a:off x="4660" y="2464"/>
              <a:ext cx="310" cy="130"/>
              <a:chOff x="4334" y="1470"/>
              <a:chExt cx="246" cy="107"/>
            </a:xfrm>
          </p:grpSpPr>
          <p:sp>
            <p:nvSpPr>
              <p:cNvPr id="293" name="Google Shape;293;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94" name="Google Shape;294;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295" name="Google Shape;295;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296" name="Google Shape;296;p6"/>
              <p:cNvGrpSpPr/>
              <p:nvPr/>
            </p:nvGrpSpPr>
            <p:grpSpPr>
              <a:xfrm>
                <a:off x="4383" y="1488"/>
                <a:ext cx="138" cy="33"/>
                <a:chOff x="2468" y="1332"/>
                <a:chExt cx="310" cy="60"/>
              </a:xfrm>
            </p:grpSpPr>
            <p:sp>
              <p:nvSpPr>
                <p:cNvPr id="297" name="Google Shape;297;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298" name="Google Shape;298;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299" name="Google Shape;299;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300" name="Google Shape;300;p6"/>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grpSp>
          <p:nvGrpSpPr>
            <p:cNvPr id="301" name="Google Shape;301;p6"/>
            <p:cNvGrpSpPr/>
            <p:nvPr/>
          </p:nvGrpSpPr>
          <p:grpSpPr>
            <a:xfrm>
              <a:off x="4782" y="3028"/>
              <a:ext cx="392" cy="154"/>
              <a:chOff x="4334" y="1470"/>
              <a:chExt cx="246" cy="107"/>
            </a:xfrm>
          </p:grpSpPr>
          <p:sp>
            <p:nvSpPr>
              <p:cNvPr id="302" name="Google Shape;302;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03" name="Google Shape;303;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04" name="Google Shape;304;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305" name="Google Shape;305;p6"/>
              <p:cNvGrpSpPr/>
              <p:nvPr/>
            </p:nvGrpSpPr>
            <p:grpSpPr>
              <a:xfrm>
                <a:off x="4383" y="1488"/>
                <a:ext cx="138" cy="33"/>
                <a:chOff x="2468" y="1332"/>
                <a:chExt cx="310" cy="60"/>
              </a:xfrm>
            </p:grpSpPr>
            <p:sp>
              <p:nvSpPr>
                <p:cNvPr id="306" name="Google Shape;306;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07" name="Google Shape;307;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308" name="Google Shape;308;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309" name="Google Shape;309;p6"/>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310" name="Google Shape;310;p6"/>
            <p:cNvGrpSpPr/>
            <p:nvPr/>
          </p:nvGrpSpPr>
          <p:grpSpPr>
            <a:xfrm>
              <a:off x="4388" y="2840"/>
              <a:ext cx="392" cy="154"/>
              <a:chOff x="4334" y="1470"/>
              <a:chExt cx="246" cy="107"/>
            </a:xfrm>
          </p:grpSpPr>
          <p:sp>
            <p:nvSpPr>
              <p:cNvPr id="311" name="Google Shape;311;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12" name="Google Shape;312;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13" name="Google Shape;313;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314" name="Google Shape;314;p6"/>
              <p:cNvGrpSpPr/>
              <p:nvPr/>
            </p:nvGrpSpPr>
            <p:grpSpPr>
              <a:xfrm>
                <a:off x="4383" y="1488"/>
                <a:ext cx="138" cy="33"/>
                <a:chOff x="2468" y="1332"/>
                <a:chExt cx="310" cy="60"/>
              </a:xfrm>
            </p:grpSpPr>
            <p:sp>
              <p:nvSpPr>
                <p:cNvPr id="315" name="Google Shape;315;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16" name="Google Shape;316;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317" name="Google Shape;317;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318" name="Google Shape;318;p6"/>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319" name="Google Shape;319;p6"/>
            <p:cNvGrpSpPr/>
            <p:nvPr/>
          </p:nvGrpSpPr>
          <p:grpSpPr>
            <a:xfrm>
              <a:off x="3932" y="3056"/>
              <a:ext cx="392" cy="154"/>
              <a:chOff x="4334" y="1470"/>
              <a:chExt cx="246" cy="107"/>
            </a:xfrm>
          </p:grpSpPr>
          <p:sp>
            <p:nvSpPr>
              <p:cNvPr id="320" name="Google Shape;320;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21" name="Google Shape;321;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22" name="Google Shape;322;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323" name="Google Shape;323;p6"/>
              <p:cNvGrpSpPr/>
              <p:nvPr/>
            </p:nvGrpSpPr>
            <p:grpSpPr>
              <a:xfrm>
                <a:off x="4383" y="1488"/>
                <a:ext cx="138" cy="33"/>
                <a:chOff x="2468" y="1332"/>
                <a:chExt cx="310" cy="60"/>
              </a:xfrm>
            </p:grpSpPr>
            <p:sp>
              <p:nvSpPr>
                <p:cNvPr id="324" name="Google Shape;324;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25" name="Google Shape;325;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326" name="Google Shape;326;p6"/>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327" name="Google Shape;327;p6"/>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328" name="Google Shape;328;p6"/>
            <p:cNvGrpSpPr/>
            <p:nvPr/>
          </p:nvGrpSpPr>
          <p:grpSpPr>
            <a:xfrm>
              <a:off x="3812" y="2296"/>
              <a:ext cx="246" cy="108"/>
              <a:chOff x="4334" y="1470"/>
              <a:chExt cx="246" cy="107"/>
            </a:xfrm>
          </p:grpSpPr>
          <p:sp>
            <p:nvSpPr>
              <p:cNvPr id="329" name="Google Shape;329;p6"/>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30" name="Google Shape;330;p6"/>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sp>
            <p:nvSpPr>
              <p:cNvPr id="331" name="Google Shape;331;p6"/>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1" sz="2400" u="none">
                  <a:solidFill>
                    <a:schemeClr val="dk1"/>
                  </a:solidFill>
                  <a:latin typeface="Times New Roman"/>
                  <a:ea typeface="Times New Roman"/>
                  <a:cs typeface="Times New Roman"/>
                  <a:sym typeface="Times New Roman"/>
                </a:endParaRPr>
              </a:p>
            </p:txBody>
          </p:sp>
          <p:grpSp>
            <p:nvGrpSpPr>
              <p:cNvPr id="332" name="Google Shape;332;p6"/>
              <p:cNvGrpSpPr/>
              <p:nvPr/>
            </p:nvGrpSpPr>
            <p:grpSpPr>
              <a:xfrm>
                <a:off x="4383" y="1488"/>
                <a:ext cx="138" cy="33"/>
                <a:chOff x="2468" y="1332"/>
                <a:chExt cx="310" cy="60"/>
              </a:xfrm>
            </p:grpSpPr>
            <p:sp>
              <p:nvSpPr>
                <p:cNvPr id="333" name="Google Shape;333;p6"/>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34" name="Google Shape;334;p6"/>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335" name="Google Shape;335;p6"/>
              <p:cNvCxnSpPr/>
              <p:nvPr/>
            </p:nvCxnSpPr>
            <p:spPr>
              <a:xfrm>
                <a:off x="4335" y="1503"/>
                <a:ext cx="0" cy="49"/>
              </a:xfrm>
              <a:prstGeom prst="straightConnector1">
                <a:avLst/>
              </a:prstGeom>
              <a:noFill/>
              <a:ln cap="flat" cmpd="sng" w="9525">
                <a:solidFill>
                  <a:schemeClr val="lt2"/>
                </a:solidFill>
                <a:prstDash val="solid"/>
                <a:round/>
                <a:headEnd len="med" w="med" type="none"/>
                <a:tailEnd len="med" w="med" type="none"/>
              </a:ln>
            </p:spPr>
          </p:cxnSp>
          <p:cxnSp>
            <p:nvCxnSpPr>
              <p:cNvPr id="336" name="Google Shape;336;p6"/>
              <p:cNvCxnSpPr/>
              <p:nvPr/>
            </p:nvCxnSpPr>
            <p:spPr>
              <a:xfrm>
                <a:off x="4578" y="1505"/>
                <a:ext cx="0" cy="48"/>
              </a:xfrm>
              <a:prstGeom prst="straightConnector1">
                <a:avLst/>
              </a:prstGeom>
              <a:noFill/>
              <a:ln cap="flat" cmpd="sng" w="9525">
                <a:solidFill>
                  <a:schemeClr val="lt2"/>
                </a:solidFill>
                <a:prstDash val="solid"/>
                <a:round/>
                <a:headEnd len="med" w="med" type="none"/>
                <a:tailEnd len="med" w="med" type="none"/>
              </a:ln>
            </p:spPr>
          </p:cxnSp>
        </p:grpSp>
        <p:grpSp>
          <p:nvGrpSpPr>
            <p:cNvPr id="337" name="Google Shape;337;p6"/>
            <p:cNvGrpSpPr/>
            <p:nvPr/>
          </p:nvGrpSpPr>
          <p:grpSpPr>
            <a:xfrm>
              <a:off x="4511" y="3153"/>
              <a:ext cx="281" cy="266"/>
              <a:chOff x="5072" y="3611"/>
              <a:chExt cx="459" cy="380"/>
            </a:xfrm>
          </p:grpSpPr>
          <p:grpSp>
            <p:nvGrpSpPr>
              <p:cNvPr id="338" name="Google Shape;338;p6"/>
              <p:cNvGrpSpPr/>
              <p:nvPr/>
            </p:nvGrpSpPr>
            <p:grpSpPr>
              <a:xfrm>
                <a:off x="5144" y="3611"/>
                <a:ext cx="387" cy="99"/>
                <a:chOff x="5030" y="2639"/>
                <a:chExt cx="387" cy="99"/>
              </a:xfrm>
            </p:grpSpPr>
            <p:sp>
              <p:nvSpPr>
                <p:cNvPr id="339" name="Google Shape;339;p6"/>
                <p:cNvSpPr/>
                <p:nvPr/>
              </p:nvSpPr>
              <p:spPr>
                <a:xfrm>
                  <a:off x="5134" y="2657"/>
                  <a:ext cx="69" cy="55"/>
                </a:xfrm>
                <a:custGeom>
                  <a:rect b="b" l="l" r="r" t="t"/>
                  <a:pathLst>
                    <a:path extrusionOk="0" h="232" w="199">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0" name="Google Shape;340;p6"/>
                <p:cNvSpPr/>
                <p:nvPr/>
              </p:nvSpPr>
              <p:spPr>
                <a:xfrm>
                  <a:off x="5252" y="2656"/>
                  <a:ext cx="47" cy="42"/>
                </a:xfrm>
                <a:custGeom>
                  <a:rect b="b" l="l" r="r" t="t"/>
                  <a:pathLst>
                    <a:path extrusionOk="0" h="180" w="128">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1" name="Google Shape;341;p6"/>
                <p:cNvSpPr/>
                <p:nvPr/>
              </p:nvSpPr>
              <p:spPr>
                <a:xfrm>
                  <a:off x="5089" y="2646"/>
                  <a:ext cx="114" cy="88"/>
                </a:xfrm>
                <a:custGeom>
                  <a:rect b="b" l="l" r="r" t="t"/>
                  <a:pathLst>
                    <a:path extrusionOk="0" h="378" w="322">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2" name="Google Shape;342;p6"/>
                <p:cNvSpPr/>
                <p:nvPr/>
              </p:nvSpPr>
              <p:spPr>
                <a:xfrm>
                  <a:off x="5250" y="2643"/>
                  <a:ext cx="99" cy="59"/>
                </a:xfrm>
                <a:custGeom>
                  <a:rect b="b" l="l" r="r" t="t"/>
                  <a:pathLst>
                    <a:path extrusionOk="0" h="252" w="283">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3" name="Google Shape;343;p6"/>
                <p:cNvSpPr/>
                <p:nvPr/>
              </p:nvSpPr>
              <p:spPr>
                <a:xfrm>
                  <a:off x="5047" y="2671"/>
                  <a:ext cx="40" cy="55"/>
                </a:xfrm>
                <a:custGeom>
                  <a:rect b="b" l="l" r="r" t="t"/>
                  <a:pathLst>
                    <a:path extrusionOk="0" h="238" w="114">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4" name="Google Shape;344;p6"/>
                <p:cNvSpPr/>
                <p:nvPr/>
              </p:nvSpPr>
              <p:spPr>
                <a:xfrm>
                  <a:off x="5330" y="2639"/>
                  <a:ext cx="87" cy="73"/>
                </a:xfrm>
                <a:custGeom>
                  <a:rect b="b" l="l" r="r" t="t"/>
                  <a:pathLst>
                    <a:path extrusionOk="0" h="310" w="246">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5" name="Google Shape;345;p6"/>
                <p:cNvSpPr/>
                <p:nvPr/>
              </p:nvSpPr>
              <p:spPr>
                <a:xfrm>
                  <a:off x="5115" y="2660"/>
                  <a:ext cx="69" cy="55"/>
                </a:xfrm>
                <a:custGeom>
                  <a:rect b="b" l="l" r="r" t="t"/>
                  <a:pathLst>
                    <a:path extrusionOk="0" h="236" w="198">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6" name="Google Shape;346;p6"/>
                <p:cNvSpPr/>
                <p:nvPr/>
              </p:nvSpPr>
              <p:spPr>
                <a:xfrm>
                  <a:off x="5233" y="2660"/>
                  <a:ext cx="47" cy="42"/>
                </a:xfrm>
                <a:custGeom>
                  <a:rect b="b" l="l" r="r" t="t"/>
                  <a:pathLst>
                    <a:path extrusionOk="0" h="183" w="128">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7" name="Google Shape;347;p6"/>
                <p:cNvSpPr/>
                <p:nvPr/>
              </p:nvSpPr>
              <p:spPr>
                <a:xfrm>
                  <a:off x="5070" y="2650"/>
                  <a:ext cx="112" cy="88"/>
                </a:xfrm>
                <a:custGeom>
                  <a:rect b="b" l="l" r="r" t="t"/>
                  <a:pathLst>
                    <a:path extrusionOk="0" h="379" w="323">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8" name="Google Shape;348;p6"/>
                <p:cNvSpPr/>
                <p:nvPr/>
              </p:nvSpPr>
              <p:spPr>
                <a:xfrm>
                  <a:off x="5229" y="2647"/>
                  <a:ext cx="99" cy="59"/>
                </a:xfrm>
                <a:custGeom>
                  <a:rect b="b" l="l" r="r" t="t"/>
                  <a:pathLst>
                    <a:path extrusionOk="0" h="253" w="282">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49" name="Google Shape;349;p6"/>
                <p:cNvSpPr/>
                <p:nvPr/>
              </p:nvSpPr>
              <p:spPr>
                <a:xfrm>
                  <a:off x="5030" y="2680"/>
                  <a:ext cx="40" cy="54"/>
                </a:xfrm>
                <a:custGeom>
                  <a:rect b="b" l="l" r="r" t="t"/>
                  <a:pathLst>
                    <a:path extrusionOk="0" h="236" w="115">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0" name="Google Shape;350;p6"/>
                <p:cNvSpPr/>
                <p:nvPr/>
              </p:nvSpPr>
              <p:spPr>
                <a:xfrm>
                  <a:off x="5311" y="2643"/>
                  <a:ext cx="87" cy="73"/>
                </a:xfrm>
                <a:custGeom>
                  <a:rect b="b" l="l" r="r" t="t"/>
                  <a:pathLst>
                    <a:path extrusionOk="0" h="310" w="245">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access_point_stylized_gray_small" id="351" name="Google Shape;351;p6"/>
              <p:cNvPicPr preferRelativeResize="0"/>
              <p:nvPr/>
            </p:nvPicPr>
            <p:blipFill rotWithShape="1">
              <a:blip r:embed="rId6">
                <a:alphaModFix/>
              </a:blip>
              <a:srcRect b="0" l="0" r="0" t="0"/>
              <a:stretch/>
            </p:blipFill>
            <p:spPr>
              <a:xfrm>
                <a:off x="5072" y="3642"/>
                <a:ext cx="430" cy="349"/>
              </a:xfrm>
              <a:prstGeom prst="rect">
                <a:avLst/>
              </a:prstGeom>
              <a:noFill/>
              <a:ln>
                <a:noFill/>
              </a:ln>
            </p:spPr>
          </p:pic>
        </p:grpSp>
        <p:grpSp>
          <p:nvGrpSpPr>
            <p:cNvPr id="352" name="Google Shape;352;p6"/>
            <p:cNvGrpSpPr/>
            <p:nvPr/>
          </p:nvGrpSpPr>
          <p:grpSpPr>
            <a:xfrm>
              <a:off x="3552" y="2211"/>
              <a:ext cx="251" cy="226"/>
              <a:chOff x="5072" y="3611"/>
              <a:chExt cx="459" cy="380"/>
            </a:xfrm>
          </p:grpSpPr>
          <p:grpSp>
            <p:nvGrpSpPr>
              <p:cNvPr id="353" name="Google Shape;353;p6"/>
              <p:cNvGrpSpPr/>
              <p:nvPr/>
            </p:nvGrpSpPr>
            <p:grpSpPr>
              <a:xfrm>
                <a:off x="5144" y="3611"/>
                <a:ext cx="387" cy="99"/>
                <a:chOff x="5030" y="2639"/>
                <a:chExt cx="387" cy="99"/>
              </a:xfrm>
            </p:grpSpPr>
            <p:sp>
              <p:nvSpPr>
                <p:cNvPr id="354" name="Google Shape;354;p6"/>
                <p:cNvSpPr/>
                <p:nvPr/>
              </p:nvSpPr>
              <p:spPr>
                <a:xfrm>
                  <a:off x="5134" y="2657"/>
                  <a:ext cx="69" cy="55"/>
                </a:xfrm>
                <a:custGeom>
                  <a:rect b="b" l="l" r="r" t="t"/>
                  <a:pathLst>
                    <a:path extrusionOk="0" h="232" w="199">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5" name="Google Shape;355;p6"/>
                <p:cNvSpPr/>
                <p:nvPr/>
              </p:nvSpPr>
              <p:spPr>
                <a:xfrm>
                  <a:off x="5252" y="2656"/>
                  <a:ext cx="47" cy="42"/>
                </a:xfrm>
                <a:custGeom>
                  <a:rect b="b" l="l" r="r" t="t"/>
                  <a:pathLst>
                    <a:path extrusionOk="0" h="180" w="128">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6" name="Google Shape;356;p6"/>
                <p:cNvSpPr/>
                <p:nvPr/>
              </p:nvSpPr>
              <p:spPr>
                <a:xfrm>
                  <a:off x="5089" y="2646"/>
                  <a:ext cx="114" cy="88"/>
                </a:xfrm>
                <a:custGeom>
                  <a:rect b="b" l="l" r="r" t="t"/>
                  <a:pathLst>
                    <a:path extrusionOk="0" h="378" w="322">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7" name="Google Shape;357;p6"/>
                <p:cNvSpPr/>
                <p:nvPr/>
              </p:nvSpPr>
              <p:spPr>
                <a:xfrm>
                  <a:off x="5250" y="2643"/>
                  <a:ext cx="99" cy="59"/>
                </a:xfrm>
                <a:custGeom>
                  <a:rect b="b" l="l" r="r" t="t"/>
                  <a:pathLst>
                    <a:path extrusionOk="0" h="252" w="283">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8" name="Google Shape;358;p6"/>
                <p:cNvSpPr/>
                <p:nvPr/>
              </p:nvSpPr>
              <p:spPr>
                <a:xfrm>
                  <a:off x="5047" y="2671"/>
                  <a:ext cx="40" cy="55"/>
                </a:xfrm>
                <a:custGeom>
                  <a:rect b="b" l="l" r="r" t="t"/>
                  <a:pathLst>
                    <a:path extrusionOk="0" h="238" w="114">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59" name="Google Shape;359;p6"/>
                <p:cNvSpPr/>
                <p:nvPr/>
              </p:nvSpPr>
              <p:spPr>
                <a:xfrm>
                  <a:off x="5330" y="2639"/>
                  <a:ext cx="87" cy="73"/>
                </a:xfrm>
                <a:custGeom>
                  <a:rect b="b" l="l" r="r" t="t"/>
                  <a:pathLst>
                    <a:path extrusionOk="0" h="310" w="246">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0" name="Google Shape;360;p6"/>
                <p:cNvSpPr/>
                <p:nvPr/>
              </p:nvSpPr>
              <p:spPr>
                <a:xfrm>
                  <a:off x="5115" y="2660"/>
                  <a:ext cx="69" cy="55"/>
                </a:xfrm>
                <a:custGeom>
                  <a:rect b="b" l="l" r="r" t="t"/>
                  <a:pathLst>
                    <a:path extrusionOk="0" h="236" w="198">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1" name="Google Shape;361;p6"/>
                <p:cNvSpPr/>
                <p:nvPr/>
              </p:nvSpPr>
              <p:spPr>
                <a:xfrm>
                  <a:off x="5233" y="2660"/>
                  <a:ext cx="47" cy="42"/>
                </a:xfrm>
                <a:custGeom>
                  <a:rect b="b" l="l" r="r" t="t"/>
                  <a:pathLst>
                    <a:path extrusionOk="0" h="183" w="128">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2" name="Google Shape;362;p6"/>
                <p:cNvSpPr/>
                <p:nvPr/>
              </p:nvSpPr>
              <p:spPr>
                <a:xfrm>
                  <a:off x="5070" y="2650"/>
                  <a:ext cx="112" cy="88"/>
                </a:xfrm>
                <a:custGeom>
                  <a:rect b="b" l="l" r="r" t="t"/>
                  <a:pathLst>
                    <a:path extrusionOk="0" h="379" w="323">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3" name="Google Shape;363;p6"/>
                <p:cNvSpPr/>
                <p:nvPr/>
              </p:nvSpPr>
              <p:spPr>
                <a:xfrm>
                  <a:off x="5229" y="2647"/>
                  <a:ext cx="99" cy="59"/>
                </a:xfrm>
                <a:custGeom>
                  <a:rect b="b" l="l" r="r" t="t"/>
                  <a:pathLst>
                    <a:path extrusionOk="0" h="253" w="282">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4" name="Google Shape;364;p6"/>
                <p:cNvSpPr/>
                <p:nvPr/>
              </p:nvSpPr>
              <p:spPr>
                <a:xfrm>
                  <a:off x="5030" y="2680"/>
                  <a:ext cx="40" cy="54"/>
                </a:xfrm>
                <a:custGeom>
                  <a:rect b="b" l="l" r="r" t="t"/>
                  <a:pathLst>
                    <a:path extrusionOk="0" h="236" w="115">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65" name="Google Shape;365;p6"/>
                <p:cNvSpPr/>
                <p:nvPr/>
              </p:nvSpPr>
              <p:spPr>
                <a:xfrm>
                  <a:off x="5311" y="2643"/>
                  <a:ext cx="87" cy="73"/>
                </a:xfrm>
                <a:custGeom>
                  <a:rect b="b" l="l" r="r" t="t"/>
                  <a:pathLst>
                    <a:path extrusionOk="0" h="310" w="245">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access_point_stylized_gray_small" id="366" name="Google Shape;366;p6"/>
              <p:cNvPicPr preferRelativeResize="0"/>
              <p:nvPr/>
            </p:nvPicPr>
            <p:blipFill rotWithShape="1">
              <a:blip r:embed="rId6">
                <a:alphaModFix/>
              </a:blip>
              <a:srcRect b="0" l="0" r="0" t="0"/>
              <a:stretch/>
            </p:blipFill>
            <p:spPr>
              <a:xfrm>
                <a:off x="5072" y="3642"/>
                <a:ext cx="430" cy="349"/>
              </a:xfrm>
              <a:prstGeom prst="rect">
                <a:avLst/>
              </a:prstGeom>
              <a:noFill/>
              <a:ln>
                <a:noFill/>
              </a:ln>
            </p:spPr>
          </p:pic>
        </p:grpSp>
        <p:cxnSp>
          <p:nvCxnSpPr>
            <p:cNvPr id="367" name="Google Shape;367;p6"/>
            <p:cNvCxnSpPr/>
            <p:nvPr/>
          </p:nvCxnSpPr>
          <p:spPr>
            <a:xfrm flipH="1" rot="-5400000">
              <a:off x="5034" y="3427"/>
              <a:ext cx="2" cy="54"/>
            </a:xfrm>
            <a:prstGeom prst="straightConnector1">
              <a:avLst/>
            </a:prstGeom>
            <a:noFill/>
            <a:ln cap="flat" cmpd="sng" w="12700">
              <a:solidFill>
                <a:schemeClr val="lt2"/>
              </a:solidFill>
              <a:prstDash val="solid"/>
              <a:round/>
              <a:headEnd len="med" w="med" type="none"/>
              <a:tailEnd len="med" w="med" type="none"/>
            </a:ln>
          </p:spPr>
        </p:cxnSp>
        <p:grpSp>
          <p:nvGrpSpPr>
            <p:cNvPr id="368" name="Google Shape;368;p6"/>
            <p:cNvGrpSpPr/>
            <p:nvPr/>
          </p:nvGrpSpPr>
          <p:grpSpPr>
            <a:xfrm flipH="1">
              <a:off x="3638" y="2856"/>
              <a:ext cx="261" cy="235"/>
              <a:chOff x="2839" y="3501"/>
              <a:chExt cx="755" cy="803"/>
            </a:xfrm>
          </p:grpSpPr>
          <p:pic>
            <p:nvPicPr>
              <p:cNvPr descr="desktop_computer_stylized_medium" id="369" name="Google Shape;369;p6"/>
              <p:cNvPicPr preferRelativeResize="0"/>
              <p:nvPr/>
            </p:nvPicPr>
            <p:blipFill rotWithShape="1">
              <a:blip r:embed="rId7">
                <a:alphaModFix/>
              </a:blip>
              <a:srcRect b="0" l="0" r="0" t="0"/>
              <a:stretch/>
            </p:blipFill>
            <p:spPr>
              <a:xfrm>
                <a:off x="2839" y="3501"/>
                <a:ext cx="755" cy="803"/>
              </a:xfrm>
              <a:prstGeom prst="rect">
                <a:avLst/>
              </a:prstGeom>
              <a:noFill/>
              <a:ln>
                <a:noFill/>
              </a:ln>
            </p:spPr>
          </p:pic>
          <p:sp>
            <p:nvSpPr>
              <p:cNvPr id="370" name="Google Shape;370;p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371" name="Google Shape;371;p6"/>
            <p:cNvGrpSpPr/>
            <p:nvPr/>
          </p:nvGrpSpPr>
          <p:grpSpPr>
            <a:xfrm flipH="1">
              <a:off x="3438" y="3121"/>
              <a:ext cx="304" cy="256"/>
              <a:chOff x="2839" y="3501"/>
              <a:chExt cx="755" cy="803"/>
            </a:xfrm>
          </p:grpSpPr>
          <p:pic>
            <p:nvPicPr>
              <p:cNvPr descr="desktop_computer_stylized_medium" id="372" name="Google Shape;372;p6"/>
              <p:cNvPicPr preferRelativeResize="0"/>
              <p:nvPr/>
            </p:nvPicPr>
            <p:blipFill rotWithShape="1">
              <a:blip r:embed="rId8">
                <a:alphaModFix/>
              </a:blip>
              <a:srcRect b="0" l="0" r="0" t="0"/>
              <a:stretch/>
            </p:blipFill>
            <p:spPr>
              <a:xfrm>
                <a:off x="2839" y="3501"/>
                <a:ext cx="755" cy="803"/>
              </a:xfrm>
              <a:prstGeom prst="rect">
                <a:avLst/>
              </a:prstGeom>
              <a:noFill/>
              <a:ln>
                <a:noFill/>
              </a:ln>
            </p:spPr>
          </p:pic>
          <p:sp>
            <p:nvSpPr>
              <p:cNvPr id="373" name="Google Shape;373;p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374" name="Google Shape;374;p6"/>
            <p:cNvGrpSpPr/>
            <p:nvPr/>
          </p:nvGrpSpPr>
          <p:grpSpPr>
            <a:xfrm flipH="1">
              <a:off x="3739" y="3311"/>
              <a:ext cx="269" cy="220"/>
              <a:chOff x="2839" y="3501"/>
              <a:chExt cx="755" cy="803"/>
            </a:xfrm>
          </p:grpSpPr>
          <p:pic>
            <p:nvPicPr>
              <p:cNvPr descr="desktop_computer_stylized_medium" id="375" name="Google Shape;375;p6"/>
              <p:cNvPicPr preferRelativeResize="0"/>
              <p:nvPr/>
            </p:nvPicPr>
            <p:blipFill rotWithShape="1">
              <a:blip r:embed="rId9">
                <a:alphaModFix/>
              </a:blip>
              <a:srcRect b="0" l="0" r="0" t="0"/>
              <a:stretch/>
            </p:blipFill>
            <p:spPr>
              <a:xfrm>
                <a:off x="2839" y="3501"/>
                <a:ext cx="755" cy="803"/>
              </a:xfrm>
              <a:prstGeom prst="rect">
                <a:avLst/>
              </a:prstGeom>
              <a:noFill/>
              <a:ln>
                <a:noFill/>
              </a:ln>
            </p:spPr>
          </p:pic>
          <p:sp>
            <p:nvSpPr>
              <p:cNvPr id="376" name="Google Shape;376;p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377" name="Google Shape;377;p6"/>
            <p:cNvGrpSpPr/>
            <p:nvPr/>
          </p:nvGrpSpPr>
          <p:grpSpPr>
            <a:xfrm>
              <a:off x="4126" y="3300"/>
              <a:ext cx="269" cy="221"/>
              <a:chOff x="2839" y="3501"/>
              <a:chExt cx="755" cy="803"/>
            </a:xfrm>
          </p:grpSpPr>
          <p:pic>
            <p:nvPicPr>
              <p:cNvPr descr="desktop_computer_stylized_medium" id="378" name="Google Shape;378;p6"/>
              <p:cNvPicPr preferRelativeResize="0"/>
              <p:nvPr/>
            </p:nvPicPr>
            <p:blipFill rotWithShape="1">
              <a:blip r:embed="rId10">
                <a:alphaModFix/>
              </a:blip>
              <a:srcRect b="0" l="0" r="0" t="0"/>
              <a:stretch/>
            </p:blipFill>
            <p:spPr>
              <a:xfrm>
                <a:off x="2839" y="3501"/>
                <a:ext cx="755" cy="803"/>
              </a:xfrm>
              <a:prstGeom prst="rect">
                <a:avLst/>
              </a:prstGeom>
              <a:noFill/>
              <a:ln>
                <a:noFill/>
              </a:ln>
            </p:spPr>
          </p:pic>
          <p:sp>
            <p:nvSpPr>
              <p:cNvPr id="379" name="Google Shape;379;p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car_icon_small" id="380" name="Google Shape;380;p6"/>
            <p:cNvPicPr preferRelativeResize="0"/>
            <p:nvPr/>
          </p:nvPicPr>
          <p:blipFill rotWithShape="1">
            <a:blip r:embed="rId11">
              <a:alphaModFix/>
            </a:blip>
            <a:srcRect b="0" l="0" r="0" t="0"/>
            <a:stretch/>
          </p:blipFill>
          <p:spPr>
            <a:xfrm>
              <a:off x="3995" y="1084"/>
              <a:ext cx="535" cy="106"/>
            </a:xfrm>
            <a:prstGeom prst="rect">
              <a:avLst/>
            </a:prstGeom>
            <a:noFill/>
            <a:ln>
              <a:noFill/>
            </a:ln>
          </p:spPr>
        </p:pic>
        <p:grpSp>
          <p:nvGrpSpPr>
            <p:cNvPr id="381" name="Google Shape;381;p6"/>
            <p:cNvGrpSpPr/>
            <p:nvPr/>
          </p:nvGrpSpPr>
          <p:grpSpPr>
            <a:xfrm>
              <a:off x="3536" y="974"/>
              <a:ext cx="262" cy="243"/>
              <a:chOff x="2751" y="1851"/>
              <a:chExt cx="462" cy="478"/>
            </a:xfrm>
          </p:grpSpPr>
          <p:pic>
            <p:nvPicPr>
              <p:cNvPr descr="iphone_stylized_small" id="382" name="Google Shape;382;p6"/>
              <p:cNvPicPr preferRelativeResize="0"/>
              <p:nvPr/>
            </p:nvPicPr>
            <p:blipFill rotWithShape="1">
              <a:blip r:embed="rId12">
                <a:alphaModFix/>
              </a:blip>
              <a:srcRect b="0" l="0" r="0" t="0"/>
              <a:stretch/>
            </p:blipFill>
            <p:spPr>
              <a:xfrm>
                <a:off x="2928" y="1922"/>
                <a:ext cx="152" cy="407"/>
              </a:xfrm>
              <a:prstGeom prst="rect">
                <a:avLst/>
              </a:prstGeom>
              <a:noFill/>
              <a:ln>
                <a:noFill/>
              </a:ln>
            </p:spPr>
          </p:pic>
          <p:pic>
            <p:nvPicPr>
              <p:cNvPr descr="antenna_radiation_stylized" id="383" name="Google Shape;383;p6"/>
              <p:cNvPicPr preferRelativeResize="0"/>
              <p:nvPr/>
            </p:nvPicPr>
            <p:blipFill rotWithShape="1">
              <a:blip r:embed="rId13">
                <a:alphaModFix/>
              </a:blip>
              <a:srcRect b="0" l="0" r="0" t="0"/>
              <a:stretch/>
            </p:blipFill>
            <p:spPr>
              <a:xfrm>
                <a:off x="2751" y="1851"/>
                <a:ext cx="462" cy="110"/>
              </a:xfrm>
              <a:prstGeom prst="rect">
                <a:avLst/>
              </a:prstGeom>
              <a:noFill/>
              <a:ln>
                <a:noFill/>
              </a:ln>
            </p:spPr>
          </p:pic>
        </p:grpSp>
        <p:grpSp>
          <p:nvGrpSpPr>
            <p:cNvPr id="384" name="Google Shape;384;p6"/>
            <p:cNvGrpSpPr/>
            <p:nvPr/>
          </p:nvGrpSpPr>
          <p:grpSpPr>
            <a:xfrm>
              <a:off x="5191" y="3151"/>
              <a:ext cx="143" cy="303"/>
              <a:chOff x="4140" y="429"/>
              <a:chExt cx="1425" cy="2396"/>
            </a:xfrm>
          </p:grpSpPr>
          <p:sp>
            <p:nvSpPr>
              <p:cNvPr id="385" name="Google Shape;385;p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86" name="Google Shape;386;p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387" name="Google Shape;387;p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88" name="Google Shape;388;p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389" name="Google Shape;389;p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390" name="Google Shape;390;p6"/>
              <p:cNvGrpSpPr/>
              <p:nvPr/>
            </p:nvGrpSpPr>
            <p:grpSpPr>
              <a:xfrm>
                <a:off x="4748" y="666"/>
                <a:ext cx="578" cy="150"/>
                <a:chOff x="613" y="2566"/>
                <a:chExt cx="721" cy="144"/>
              </a:xfrm>
            </p:grpSpPr>
            <p:sp>
              <p:nvSpPr>
                <p:cNvPr id="391" name="Google Shape;391;p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392" name="Google Shape;392;p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393" name="Google Shape;393;p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394" name="Google Shape;394;p6"/>
              <p:cNvGrpSpPr/>
              <p:nvPr/>
            </p:nvGrpSpPr>
            <p:grpSpPr>
              <a:xfrm>
                <a:off x="4748" y="990"/>
                <a:ext cx="578" cy="134"/>
                <a:chOff x="615" y="2564"/>
                <a:chExt cx="721" cy="139"/>
              </a:xfrm>
            </p:grpSpPr>
            <p:sp>
              <p:nvSpPr>
                <p:cNvPr id="395" name="Google Shape;395;p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396" name="Google Shape;396;p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397" name="Google Shape;397;p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398" name="Google Shape;398;p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399" name="Google Shape;399;p6"/>
              <p:cNvGrpSpPr/>
              <p:nvPr/>
            </p:nvGrpSpPr>
            <p:grpSpPr>
              <a:xfrm>
                <a:off x="4738" y="1639"/>
                <a:ext cx="578" cy="142"/>
                <a:chOff x="618" y="2579"/>
                <a:chExt cx="720" cy="131"/>
              </a:xfrm>
            </p:grpSpPr>
            <p:sp>
              <p:nvSpPr>
                <p:cNvPr id="400" name="Google Shape;400;p6"/>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01" name="Google Shape;401;p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02" name="Google Shape;402;p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403" name="Google Shape;403;p6"/>
              <p:cNvGrpSpPr/>
              <p:nvPr/>
            </p:nvGrpSpPr>
            <p:grpSpPr>
              <a:xfrm>
                <a:off x="4738" y="1330"/>
                <a:ext cx="588" cy="134"/>
                <a:chOff x="613" y="2571"/>
                <a:chExt cx="732" cy="134"/>
              </a:xfrm>
            </p:grpSpPr>
            <p:sp>
              <p:nvSpPr>
                <p:cNvPr id="404" name="Google Shape;404;p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05" name="Google Shape;405;p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06" name="Google Shape;406;p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07" name="Google Shape;407;p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08" name="Google Shape;408;p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09" name="Google Shape;409;p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10" name="Google Shape;410;p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11" name="Google Shape;411;p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12" name="Google Shape;412;p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13" name="Google Shape;413;p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14" name="Google Shape;414;p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415" name="Google Shape;415;p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16" name="Google Shape;416;p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nvGrpSpPr>
            <p:cNvPr id="417" name="Google Shape;417;p6"/>
            <p:cNvGrpSpPr/>
            <p:nvPr/>
          </p:nvGrpSpPr>
          <p:grpSpPr>
            <a:xfrm>
              <a:off x="4992" y="3341"/>
              <a:ext cx="143" cy="303"/>
              <a:chOff x="4140" y="429"/>
              <a:chExt cx="1425" cy="2396"/>
            </a:xfrm>
          </p:grpSpPr>
          <p:sp>
            <p:nvSpPr>
              <p:cNvPr id="418" name="Google Shape;418;p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19" name="Google Shape;419;p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20" name="Google Shape;420;p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21" name="Google Shape;421;p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22" name="Google Shape;422;p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423" name="Google Shape;423;p6"/>
              <p:cNvGrpSpPr/>
              <p:nvPr/>
            </p:nvGrpSpPr>
            <p:grpSpPr>
              <a:xfrm>
                <a:off x="4748" y="666"/>
                <a:ext cx="578" cy="150"/>
                <a:chOff x="613" y="2566"/>
                <a:chExt cx="721" cy="144"/>
              </a:xfrm>
            </p:grpSpPr>
            <p:sp>
              <p:nvSpPr>
                <p:cNvPr id="424" name="Google Shape;424;p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25" name="Google Shape;425;p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26" name="Google Shape;426;p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427" name="Google Shape;427;p6"/>
              <p:cNvGrpSpPr/>
              <p:nvPr/>
            </p:nvGrpSpPr>
            <p:grpSpPr>
              <a:xfrm>
                <a:off x="4748" y="990"/>
                <a:ext cx="578" cy="134"/>
                <a:chOff x="615" y="2564"/>
                <a:chExt cx="721" cy="139"/>
              </a:xfrm>
            </p:grpSpPr>
            <p:sp>
              <p:nvSpPr>
                <p:cNvPr id="428" name="Google Shape;428;p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29" name="Google Shape;429;p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30" name="Google Shape;430;p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31" name="Google Shape;431;p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432" name="Google Shape;432;p6"/>
              <p:cNvGrpSpPr/>
              <p:nvPr/>
            </p:nvGrpSpPr>
            <p:grpSpPr>
              <a:xfrm>
                <a:off x="4738" y="1639"/>
                <a:ext cx="578" cy="142"/>
                <a:chOff x="618" y="2579"/>
                <a:chExt cx="720" cy="131"/>
              </a:xfrm>
            </p:grpSpPr>
            <p:sp>
              <p:nvSpPr>
                <p:cNvPr id="433" name="Google Shape;433;p6"/>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34" name="Google Shape;434;p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35" name="Google Shape;435;p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436" name="Google Shape;436;p6"/>
              <p:cNvGrpSpPr/>
              <p:nvPr/>
            </p:nvGrpSpPr>
            <p:grpSpPr>
              <a:xfrm>
                <a:off x="4738" y="1330"/>
                <a:ext cx="588" cy="134"/>
                <a:chOff x="613" y="2571"/>
                <a:chExt cx="732" cy="134"/>
              </a:xfrm>
            </p:grpSpPr>
            <p:sp>
              <p:nvSpPr>
                <p:cNvPr id="437" name="Google Shape;437;p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38" name="Google Shape;438;p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439" name="Google Shape;439;p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0" name="Google Shape;440;p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41" name="Google Shape;441;p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42" name="Google Shape;442;p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3" name="Google Shape;443;p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44" name="Google Shape;444;p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5" name="Google Shape;445;p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6" name="Google Shape;446;p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7" name="Google Shape;447;p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448" name="Google Shape;448;p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449" name="Google Shape;449;p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nvGrpSpPr>
            <p:cNvPr id="450" name="Google Shape;450;p6"/>
            <p:cNvGrpSpPr/>
            <p:nvPr/>
          </p:nvGrpSpPr>
          <p:grpSpPr>
            <a:xfrm>
              <a:off x="3340" y="1287"/>
              <a:ext cx="337" cy="261"/>
              <a:chOff x="877" y="1008"/>
              <a:chExt cx="2747" cy="2626"/>
            </a:xfrm>
          </p:grpSpPr>
          <p:pic>
            <p:nvPicPr>
              <p:cNvPr descr="antenna_stylized" id="451" name="Google Shape;451;p6"/>
              <p:cNvPicPr preferRelativeResize="0"/>
              <p:nvPr/>
            </p:nvPicPr>
            <p:blipFill rotWithShape="1">
              <a:blip r:embed="rId14">
                <a:alphaModFix/>
              </a:blip>
              <a:srcRect b="0" l="0" r="0" t="0"/>
              <a:stretch/>
            </p:blipFill>
            <p:spPr>
              <a:xfrm>
                <a:off x="877" y="1008"/>
                <a:ext cx="2725" cy="1421"/>
              </a:xfrm>
              <a:prstGeom prst="rect">
                <a:avLst/>
              </a:prstGeom>
              <a:noFill/>
              <a:ln>
                <a:noFill/>
              </a:ln>
            </p:spPr>
          </p:pic>
          <p:pic>
            <p:nvPicPr>
              <p:cNvPr descr="laptop_keyboard" id="452" name="Google Shape;452;p6"/>
              <p:cNvPicPr preferRelativeResize="0"/>
              <p:nvPr/>
            </p:nvPicPr>
            <p:blipFill rotWithShape="1">
              <a:blip r:embed="rId15">
                <a:alphaModFix/>
              </a:blip>
              <a:srcRect b="0" l="0" r="0" t="0"/>
              <a:stretch/>
            </p:blipFill>
            <p:spPr>
              <a:xfrm flipH="1" rot="109064">
                <a:off x="1009" y="2586"/>
                <a:ext cx="2245" cy="1013"/>
              </a:xfrm>
              <a:prstGeom prst="rect">
                <a:avLst/>
              </a:prstGeom>
              <a:noFill/>
              <a:ln>
                <a:noFill/>
              </a:ln>
            </p:spPr>
          </p:pic>
          <p:sp>
            <p:nvSpPr>
              <p:cNvPr id="453" name="Google Shape;453;p6"/>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454" name="Google Shape;454;p6"/>
              <p:cNvPicPr preferRelativeResize="0"/>
              <p:nvPr/>
            </p:nvPicPr>
            <p:blipFill rotWithShape="1">
              <a:blip r:embed="rId16">
                <a:alphaModFix/>
              </a:blip>
              <a:srcRect b="0" l="0" r="0" t="0"/>
              <a:stretch/>
            </p:blipFill>
            <p:spPr>
              <a:xfrm>
                <a:off x="1842" y="1637"/>
                <a:ext cx="1642" cy="1203"/>
              </a:xfrm>
              <a:prstGeom prst="rect">
                <a:avLst/>
              </a:prstGeom>
              <a:noFill/>
              <a:ln>
                <a:noFill/>
              </a:ln>
            </p:spPr>
          </p:pic>
          <p:sp>
            <p:nvSpPr>
              <p:cNvPr id="455" name="Google Shape;455;p6"/>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56" name="Google Shape;456;p6"/>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57" name="Google Shape;457;p6"/>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58" name="Google Shape;458;p6"/>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59" name="Google Shape;459;p6"/>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0" name="Google Shape;460;p6"/>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461" name="Google Shape;461;p6"/>
              <p:cNvGrpSpPr/>
              <p:nvPr/>
            </p:nvGrpSpPr>
            <p:grpSpPr>
              <a:xfrm>
                <a:off x="1709" y="3008"/>
                <a:ext cx="507" cy="234"/>
                <a:chOff x="1740" y="2642"/>
                <a:chExt cx="752" cy="327"/>
              </a:xfrm>
            </p:grpSpPr>
            <p:sp>
              <p:nvSpPr>
                <p:cNvPr id="462" name="Google Shape;462;p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3" name="Google Shape;463;p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4" name="Google Shape;464;p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5" name="Google Shape;465;p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6" name="Google Shape;466;p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7" name="Google Shape;467;p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468" name="Google Shape;468;p6"/>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69" name="Google Shape;469;p6"/>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70" name="Google Shape;470;p6"/>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71" name="Google Shape;471;p6"/>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72" name="Google Shape;472;p6"/>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73" name="Google Shape;473;p6"/>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474" name="Google Shape;474;p6"/>
            <p:cNvGrpSpPr/>
            <p:nvPr/>
          </p:nvGrpSpPr>
          <p:grpSpPr>
            <a:xfrm>
              <a:off x="4329" y="3456"/>
              <a:ext cx="299" cy="261"/>
              <a:chOff x="877" y="1008"/>
              <a:chExt cx="2747" cy="2626"/>
            </a:xfrm>
          </p:grpSpPr>
          <p:pic>
            <p:nvPicPr>
              <p:cNvPr descr="antenna_stylized" id="475" name="Google Shape;475;p6"/>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476" name="Google Shape;476;p6"/>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477" name="Google Shape;477;p6"/>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478" name="Google Shape;478;p6"/>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479" name="Google Shape;479;p6"/>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0" name="Google Shape;480;p6"/>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1" name="Google Shape;481;p6"/>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2" name="Google Shape;482;p6"/>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3" name="Google Shape;483;p6"/>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4" name="Google Shape;484;p6"/>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485" name="Google Shape;485;p6"/>
              <p:cNvGrpSpPr/>
              <p:nvPr/>
            </p:nvGrpSpPr>
            <p:grpSpPr>
              <a:xfrm>
                <a:off x="1709" y="3008"/>
                <a:ext cx="507" cy="234"/>
                <a:chOff x="1740" y="2642"/>
                <a:chExt cx="752" cy="327"/>
              </a:xfrm>
            </p:grpSpPr>
            <p:sp>
              <p:nvSpPr>
                <p:cNvPr id="486" name="Google Shape;486;p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7" name="Google Shape;487;p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8" name="Google Shape;488;p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89" name="Google Shape;489;p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0" name="Google Shape;490;p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1" name="Google Shape;491;p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492" name="Google Shape;492;p6"/>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3" name="Google Shape;493;p6"/>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4" name="Google Shape;494;p6"/>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5" name="Google Shape;495;p6"/>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6" name="Google Shape;496;p6"/>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497" name="Google Shape;497;p6"/>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498" name="Google Shape;498;p6"/>
            <p:cNvGrpSpPr/>
            <p:nvPr/>
          </p:nvGrpSpPr>
          <p:grpSpPr>
            <a:xfrm>
              <a:off x="3503" y="1916"/>
              <a:ext cx="280" cy="261"/>
              <a:chOff x="877" y="1008"/>
              <a:chExt cx="2747" cy="2626"/>
            </a:xfrm>
          </p:grpSpPr>
          <p:pic>
            <p:nvPicPr>
              <p:cNvPr descr="antenna_stylized" id="499" name="Google Shape;499;p6"/>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500" name="Google Shape;500;p6"/>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501" name="Google Shape;501;p6"/>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502" name="Google Shape;502;p6"/>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503" name="Google Shape;503;p6"/>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04" name="Google Shape;504;p6"/>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05" name="Google Shape;505;p6"/>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06" name="Google Shape;506;p6"/>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07" name="Google Shape;507;p6"/>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08" name="Google Shape;508;p6"/>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509" name="Google Shape;509;p6"/>
              <p:cNvGrpSpPr/>
              <p:nvPr/>
            </p:nvGrpSpPr>
            <p:grpSpPr>
              <a:xfrm>
                <a:off x="1709" y="3008"/>
                <a:ext cx="507" cy="234"/>
                <a:chOff x="1740" y="2642"/>
                <a:chExt cx="752" cy="327"/>
              </a:xfrm>
            </p:grpSpPr>
            <p:sp>
              <p:nvSpPr>
                <p:cNvPr id="510" name="Google Shape;510;p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1" name="Google Shape;511;p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2" name="Google Shape;512;p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3" name="Google Shape;513;p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4" name="Google Shape;514;p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5" name="Google Shape;515;p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516" name="Google Shape;516;p6"/>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7" name="Google Shape;517;p6"/>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8" name="Google Shape;518;p6"/>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19" name="Google Shape;519;p6"/>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20" name="Google Shape;520;p6"/>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21" name="Google Shape;521;p6"/>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522" name="Google Shape;522;p6"/>
            <p:cNvGrpSpPr/>
            <p:nvPr/>
          </p:nvGrpSpPr>
          <p:grpSpPr>
            <a:xfrm flipH="1">
              <a:off x="3742" y="2030"/>
              <a:ext cx="261" cy="235"/>
              <a:chOff x="2839" y="3501"/>
              <a:chExt cx="755" cy="803"/>
            </a:xfrm>
          </p:grpSpPr>
          <p:pic>
            <p:nvPicPr>
              <p:cNvPr descr="desktop_computer_stylized_medium" id="523" name="Google Shape;523;p6"/>
              <p:cNvPicPr preferRelativeResize="0"/>
              <p:nvPr/>
            </p:nvPicPr>
            <p:blipFill rotWithShape="1">
              <a:blip r:embed="rId7">
                <a:alphaModFix/>
              </a:blip>
              <a:srcRect b="0" l="0" r="0" t="0"/>
              <a:stretch/>
            </p:blipFill>
            <p:spPr>
              <a:xfrm>
                <a:off x="2839" y="3501"/>
                <a:ext cx="755" cy="803"/>
              </a:xfrm>
              <a:prstGeom prst="rect">
                <a:avLst/>
              </a:prstGeom>
              <a:noFill/>
              <a:ln>
                <a:noFill/>
              </a:ln>
            </p:spPr>
          </p:pic>
          <p:sp>
            <p:nvSpPr>
              <p:cNvPr id="524" name="Google Shape;524;p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525" name="Google Shape;525;p6"/>
            <p:cNvGrpSpPr/>
            <p:nvPr/>
          </p:nvGrpSpPr>
          <p:grpSpPr>
            <a:xfrm>
              <a:off x="4603" y="3416"/>
              <a:ext cx="299" cy="261"/>
              <a:chOff x="877" y="1008"/>
              <a:chExt cx="2747" cy="2626"/>
            </a:xfrm>
          </p:grpSpPr>
          <p:pic>
            <p:nvPicPr>
              <p:cNvPr descr="antenna_stylized" id="526" name="Google Shape;526;p6"/>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527" name="Google Shape;527;p6"/>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528" name="Google Shape;528;p6"/>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529" name="Google Shape;529;p6"/>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530" name="Google Shape;530;p6"/>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1" name="Google Shape;531;p6"/>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2" name="Google Shape;532;p6"/>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3" name="Google Shape;533;p6"/>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4" name="Google Shape;534;p6"/>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5" name="Google Shape;535;p6"/>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536" name="Google Shape;536;p6"/>
              <p:cNvGrpSpPr/>
              <p:nvPr/>
            </p:nvGrpSpPr>
            <p:grpSpPr>
              <a:xfrm>
                <a:off x="1709" y="3008"/>
                <a:ext cx="507" cy="234"/>
                <a:chOff x="1740" y="2642"/>
                <a:chExt cx="752" cy="327"/>
              </a:xfrm>
            </p:grpSpPr>
            <p:sp>
              <p:nvSpPr>
                <p:cNvPr id="537" name="Google Shape;537;p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8" name="Google Shape;538;p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39" name="Google Shape;539;p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0" name="Google Shape;540;p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1" name="Google Shape;541;p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2" name="Google Shape;542;p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543" name="Google Shape;543;p6"/>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4" name="Google Shape;544;p6"/>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5" name="Google Shape;545;p6"/>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6" name="Google Shape;546;p6"/>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7" name="Google Shape;547;p6"/>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48" name="Google Shape;548;p6"/>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pic>
        <p:nvPicPr>
          <p:cNvPr descr="underline_base" id="549" name="Google Shape;549;p6"/>
          <p:cNvPicPr preferRelativeResize="0"/>
          <p:nvPr/>
        </p:nvPicPr>
        <p:blipFill rotWithShape="1">
          <a:blip r:embed="rId23">
            <a:alphaModFix/>
          </a:blip>
          <a:srcRect b="0" l="0" r="0" t="0"/>
          <a:stretch/>
        </p:blipFill>
        <p:spPr>
          <a:xfrm>
            <a:off x="404813" y="1035050"/>
            <a:ext cx="7769225" cy="173038"/>
          </a:xfrm>
          <a:prstGeom prst="rect">
            <a:avLst/>
          </a:prstGeom>
          <a:noFill/>
          <a:ln>
            <a:noFill/>
          </a:ln>
        </p:spPr>
      </p:pic>
      <p:sp>
        <p:nvSpPr>
          <p:cNvPr id="550" name="Google Shape;550;p6"/>
          <p:cNvSpPr txBox="1"/>
          <p:nvPr>
            <p:ph type="title"/>
          </p:nvPr>
        </p:nvSpPr>
        <p:spPr>
          <a:xfrm>
            <a:off x="304800" y="228600"/>
            <a:ext cx="83820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Transport services and protocols</a:t>
            </a:r>
            <a:endParaRPr/>
          </a:p>
        </p:txBody>
      </p:sp>
      <p:sp>
        <p:nvSpPr>
          <p:cNvPr id="551" name="Google Shape;551;p6"/>
          <p:cNvSpPr txBox="1"/>
          <p:nvPr>
            <p:ph idx="1" type="body"/>
          </p:nvPr>
        </p:nvSpPr>
        <p:spPr>
          <a:xfrm>
            <a:off x="-16092" y="1806576"/>
            <a:ext cx="5606674" cy="5114925"/>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440"/>
              <a:buFont typeface="Noto Sans Symbols"/>
              <a:buChar char="❖"/>
            </a:pPr>
            <a:r>
              <a:rPr lang="en-US" sz="2400"/>
              <a:t>provide</a:t>
            </a:r>
            <a:r>
              <a:rPr i="1" lang="en-US" sz="2400">
                <a:solidFill>
                  <a:srgbClr val="FF0000"/>
                </a:solidFill>
              </a:rPr>
              <a:t> </a:t>
            </a:r>
            <a:r>
              <a:rPr i="1" lang="en-US" sz="2400">
                <a:solidFill>
                  <a:srgbClr val="CC0000"/>
                </a:solidFill>
              </a:rPr>
              <a:t>logical communication</a:t>
            </a:r>
            <a:r>
              <a:rPr lang="en-US" sz="2400"/>
              <a:t> between app processes running on different hosts</a:t>
            </a:r>
            <a:endParaRPr/>
          </a:p>
          <a:p>
            <a:pPr indent="-319088" lvl="0" marL="319088" rtl="0" algn="l">
              <a:spcBef>
                <a:spcPts val="700"/>
              </a:spcBef>
              <a:spcAft>
                <a:spcPts val="0"/>
              </a:spcAft>
              <a:buSzPts val="1440"/>
              <a:buFont typeface="Noto Sans Symbols"/>
              <a:buChar char="❖"/>
            </a:pPr>
            <a:r>
              <a:rPr lang="en-US" sz="2400"/>
              <a:t>transport protocols run in end systems </a:t>
            </a:r>
            <a:endParaRPr/>
          </a:p>
          <a:p>
            <a:pPr indent="-273050" lvl="1" marL="639763" rtl="0" algn="l">
              <a:spcBef>
                <a:spcPts val="550"/>
              </a:spcBef>
              <a:spcAft>
                <a:spcPts val="0"/>
              </a:spcAft>
              <a:buSzPts val="2240"/>
              <a:buFont typeface="Noto Sans Symbols"/>
              <a:buChar char="▪"/>
            </a:pPr>
            <a:r>
              <a:rPr b="1" lang="en-US" sz="3200">
                <a:solidFill>
                  <a:srgbClr val="479249"/>
                </a:solidFill>
              </a:rPr>
              <a:t>send side: </a:t>
            </a:r>
            <a:r>
              <a:rPr lang="en-US"/>
              <a:t>breaks app messages into </a:t>
            </a:r>
            <a:r>
              <a:rPr i="1" lang="en-US">
                <a:solidFill>
                  <a:srgbClr val="CC0000"/>
                </a:solidFill>
              </a:rPr>
              <a:t>segments</a:t>
            </a:r>
            <a:r>
              <a:rPr lang="en-US"/>
              <a:t>, passes to  network layer</a:t>
            </a:r>
            <a:endParaRPr/>
          </a:p>
          <a:p>
            <a:pPr indent="-273050" lvl="1" marL="639763" rtl="0" algn="l">
              <a:spcBef>
                <a:spcPts val="550"/>
              </a:spcBef>
              <a:spcAft>
                <a:spcPts val="0"/>
              </a:spcAft>
              <a:buSzPts val="2240"/>
              <a:buFont typeface="Noto Sans Symbols"/>
              <a:buChar char="▪"/>
            </a:pPr>
            <a:r>
              <a:rPr b="1" lang="en-US" sz="3200">
                <a:solidFill>
                  <a:srgbClr val="479249"/>
                </a:solidFill>
              </a:rPr>
              <a:t>rcv side: </a:t>
            </a:r>
            <a:r>
              <a:rPr lang="en-US"/>
              <a:t>reassembles segments into messages, passes to app layer</a:t>
            </a:r>
            <a:endParaRPr/>
          </a:p>
          <a:p>
            <a:pPr indent="-319088" lvl="0" marL="319088" rtl="0" algn="l">
              <a:spcBef>
                <a:spcPts val="700"/>
              </a:spcBef>
              <a:spcAft>
                <a:spcPts val="0"/>
              </a:spcAft>
              <a:buSzPts val="1440"/>
              <a:buFont typeface="Noto Sans Symbols"/>
              <a:buChar char="❖"/>
            </a:pPr>
            <a:r>
              <a:rPr lang="en-US" sz="2400"/>
              <a:t>more than one transport protocol available to apps</a:t>
            </a:r>
            <a:endParaRPr/>
          </a:p>
          <a:p>
            <a:pPr indent="-273049" lvl="1" marL="639763" rtl="0" algn="l">
              <a:spcBef>
                <a:spcPts val="550"/>
              </a:spcBef>
              <a:spcAft>
                <a:spcPts val="0"/>
              </a:spcAft>
              <a:buSzPts val="1680"/>
              <a:buFont typeface="Noto Sans Symbols"/>
              <a:buChar char="▪"/>
            </a:pPr>
            <a:r>
              <a:rPr lang="en-US"/>
              <a:t>Internet: TCP and UDP</a:t>
            </a:r>
            <a:endParaRPr/>
          </a:p>
        </p:txBody>
      </p:sp>
      <p:grpSp>
        <p:nvGrpSpPr>
          <p:cNvPr id="552" name="Google Shape;552;p6"/>
          <p:cNvGrpSpPr/>
          <p:nvPr/>
        </p:nvGrpSpPr>
        <p:grpSpPr>
          <a:xfrm>
            <a:off x="7856538" y="4454525"/>
            <a:ext cx="1057275" cy="957263"/>
            <a:chOff x="-153" y="1680"/>
            <a:chExt cx="666" cy="603"/>
          </a:xfrm>
        </p:grpSpPr>
        <p:grpSp>
          <p:nvGrpSpPr>
            <p:cNvPr id="553" name="Google Shape;553;p6"/>
            <p:cNvGrpSpPr/>
            <p:nvPr/>
          </p:nvGrpSpPr>
          <p:grpSpPr>
            <a:xfrm>
              <a:off x="0" y="1680"/>
              <a:ext cx="513" cy="538"/>
              <a:chOff x="4180" y="744"/>
              <a:chExt cx="513" cy="538"/>
            </a:xfrm>
          </p:grpSpPr>
          <p:sp>
            <p:nvSpPr>
              <p:cNvPr id="554" name="Google Shape;554;p6"/>
              <p:cNvSpPr/>
              <p:nvPr/>
            </p:nvSpPr>
            <p:spPr>
              <a:xfrm>
                <a:off x="4242" y="747"/>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55" name="Google Shape;555;p6"/>
              <p:cNvSpPr/>
              <p:nvPr/>
            </p:nvSpPr>
            <p:spPr>
              <a:xfrm>
                <a:off x="4221" y="762"/>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56" name="Google Shape;556;p6"/>
              <p:cNvSpPr/>
              <p:nvPr/>
            </p:nvSpPr>
            <p:spPr>
              <a:xfrm>
                <a:off x="4224" y="873"/>
                <a:ext cx="42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57" name="Google Shape;557;p6"/>
              <p:cNvSpPr txBox="1"/>
              <p:nvPr/>
            </p:nvSpPr>
            <p:spPr>
              <a:xfrm>
                <a:off x="4180" y="744"/>
                <a:ext cx="513" cy="5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000" u="none">
                    <a:solidFill>
                      <a:schemeClr val="dk1"/>
                    </a:solidFill>
                    <a:latin typeface="Tahoma"/>
                    <a:ea typeface="Tahoma"/>
                    <a:cs typeface="Tahoma"/>
                    <a:sym typeface="Tahoma"/>
                  </a:rPr>
                  <a:t>application</a:t>
                </a:r>
                <a:endParaRPr/>
              </a:p>
              <a:p>
                <a:pPr indent="0" lvl="0" marL="0" marR="0" rtl="0" algn="l">
                  <a:spcBef>
                    <a:spcPts val="0"/>
                  </a:spcBef>
                  <a:spcAft>
                    <a:spcPts val="0"/>
                  </a:spcAft>
                  <a:buNone/>
                </a:pPr>
                <a:r>
                  <a:rPr b="0" i="1" lang="en-US" sz="1000" u="none">
                    <a:solidFill>
                      <a:schemeClr val="lt1"/>
                    </a:solidFill>
                    <a:latin typeface="Tahoma"/>
                    <a:ea typeface="Tahoma"/>
                    <a:cs typeface="Tahoma"/>
                    <a:sym typeface="Tahoma"/>
                  </a:rPr>
                  <a:t>transport</a:t>
                </a:r>
                <a:endParaRPr b="0" i="1" sz="1000" u="none">
                  <a:solidFill>
                    <a:schemeClr val="dk1"/>
                  </a:solidFill>
                  <a:latin typeface="Tahoma"/>
                  <a:ea typeface="Tahoma"/>
                  <a:cs typeface="Tahoma"/>
                  <a:sym typeface="Tahoma"/>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network</a:t>
                </a:r>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physical</a:t>
                </a:r>
                <a:endParaRPr b="0" i="1" sz="2400" u="none">
                  <a:solidFill>
                    <a:schemeClr val="dk1"/>
                  </a:solidFill>
                  <a:latin typeface="Tahoma"/>
                  <a:ea typeface="Tahoma"/>
                  <a:cs typeface="Tahoma"/>
                  <a:sym typeface="Tahoma"/>
                </a:endParaRPr>
              </a:p>
            </p:txBody>
          </p:sp>
          <p:cxnSp>
            <p:nvCxnSpPr>
              <p:cNvPr id="558" name="Google Shape;558;p6"/>
              <p:cNvCxnSpPr/>
              <p:nvPr/>
            </p:nvCxnSpPr>
            <p:spPr>
              <a:xfrm>
                <a:off x="4221" y="978"/>
                <a:ext cx="435" cy="3"/>
              </a:xfrm>
              <a:prstGeom prst="straightConnector1">
                <a:avLst/>
              </a:prstGeom>
              <a:noFill/>
              <a:ln cap="flat" cmpd="sng" w="12700">
                <a:solidFill>
                  <a:schemeClr val="dk1"/>
                </a:solidFill>
                <a:prstDash val="solid"/>
                <a:round/>
                <a:headEnd len="med" w="med" type="none"/>
                <a:tailEnd len="med" w="med" type="none"/>
              </a:ln>
            </p:spPr>
          </p:cxnSp>
          <p:cxnSp>
            <p:nvCxnSpPr>
              <p:cNvPr id="559" name="Google Shape;559;p6"/>
              <p:cNvCxnSpPr/>
              <p:nvPr/>
            </p:nvCxnSpPr>
            <p:spPr>
              <a:xfrm>
                <a:off x="4227" y="1065"/>
                <a:ext cx="435" cy="3"/>
              </a:xfrm>
              <a:prstGeom prst="straightConnector1">
                <a:avLst/>
              </a:prstGeom>
              <a:noFill/>
              <a:ln cap="flat" cmpd="sng" w="12700">
                <a:solidFill>
                  <a:schemeClr val="dk1"/>
                </a:solidFill>
                <a:prstDash val="solid"/>
                <a:round/>
                <a:headEnd len="med" w="med" type="none"/>
                <a:tailEnd len="med" w="med" type="none"/>
              </a:ln>
            </p:spPr>
          </p:cxnSp>
          <p:cxnSp>
            <p:nvCxnSpPr>
              <p:cNvPr id="560" name="Google Shape;560;p6"/>
              <p:cNvCxnSpPr/>
              <p:nvPr/>
            </p:nvCxnSpPr>
            <p:spPr>
              <a:xfrm>
                <a:off x="4227" y="1152"/>
                <a:ext cx="435" cy="3"/>
              </a:xfrm>
              <a:prstGeom prst="straightConnector1">
                <a:avLst/>
              </a:prstGeom>
              <a:noFill/>
              <a:ln cap="flat" cmpd="sng" w="12700">
                <a:solidFill>
                  <a:schemeClr val="dk1"/>
                </a:solidFill>
                <a:prstDash val="solid"/>
                <a:round/>
                <a:headEnd len="med" w="med" type="none"/>
                <a:tailEnd len="med" w="med" type="none"/>
              </a:ln>
            </p:spPr>
          </p:cxnSp>
        </p:grpSp>
        <p:sp>
          <p:nvSpPr>
            <p:cNvPr id="561" name="Google Shape;561;p6"/>
            <p:cNvSpPr/>
            <p:nvPr/>
          </p:nvSpPr>
          <p:spPr>
            <a:xfrm>
              <a:off x="-153" y="1689"/>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FF0000"/>
                </a:gs>
              </a:gsLst>
              <a:lin ang="0" scaled="0"/>
            </a:gra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562" name="Google Shape;562;p6"/>
          <p:cNvGrpSpPr/>
          <p:nvPr/>
        </p:nvGrpSpPr>
        <p:grpSpPr>
          <a:xfrm rot="2937887">
            <a:off x="5389563" y="3022600"/>
            <a:ext cx="3781425" cy="434975"/>
            <a:chOff x="2937" y="3579"/>
            <a:chExt cx="2382" cy="274"/>
          </a:xfrm>
        </p:grpSpPr>
        <p:sp>
          <p:nvSpPr>
            <p:cNvPr id="563" name="Google Shape;563;p6"/>
            <p:cNvSpPr/>
            <p:nvPr/>
          </p:nvSpPr>
          <p:spPr>
            <a:xfrm>
              <a:off x="3166" y="3630"/>
              <a:ext cx="1920" cy="174"/>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64" name="Google Shape;564;p6"/>
            <p:cNvSpPr txBox="1"/>
            <p:nvPr/>
          </p:nvSpPr>
          <p:spPr>
            <a:xfrm>
              <a:off x="3384" y="3612"/>
              <a:ext cx="152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a:solidFill>
                    <a:schemeClr val="lt1"/>
                  </a:solidFill>
                  <a:latin typeface="Tahoma"/>
                  <a:ea typeface="Tahoma"/>
                  <a:cs typeface="Tahoma"/>
                  <a:sym typeface="Tahoma"/>
                </a:rPr>
                <a:t>logical end-end transport</a:t>
              </a:r>
              <a:endParaRPr b="0" i="1" sz="1600" u="none">
                <a:solidFill>
                  <a:schemeClr val="dk1"/>
                </a:solidFill>
                <a:latin typeface="Tahoma"/>
                <a:ea typeface="Tahoma"/>
                <a:cs typeface="Tahoma"/>
                <a:sym typeface="Tahoma"/>
              </a:endParaRPr>
            </a:p>
          </p:txBody>
        </p:sp>
        <p:sp>
          <p:nvSpPr>
            <p:cNvPr id="565" name="Google Shape;565;p6"/>
            <p:cNvSpPr/>
            <p:nvPr/>
          </p:nvSpPr>
          <p:spPr>
            <a:xfrm>
              <a:off x="2937" y="3579"/>
              <a:ext cx="282" cy="264"/>
            </a:xfrm>
            <a:custGeom>
              <a:rect b="b" l="l" r="r" t="t"/>
              <a:pathLst>
                <a:path extrusionOk="0" h="264" w="282">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566" name="Google Shape;566;p6"/>
            <p:cNvSpPr/>
            <p:nvPr/>
          </p:nvSpPr>
          <p:spPr>
            <a:xfrm flipH="1">
              <a:off x="5037" y="3589"/>
              <a:ext cx="282" cy="264"/>
            </a:xfrm>
            <a:custGeom>
              <a:rect b="b" l="l" r="r" t="t"/>
              <a:pathLst>
                <a:path extrusionOk="0" h="264" w="282">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567" name="Google Shape;567;p6"/>
          <p:cNvGrpSpPr/>
          <p:nvPr/>
        </p:nvGrpSpPr>
        <p:grpSpPr>
          <a:xfrm>
            <a:off x="5462588" y="1296988"/>
            <a:ext cx="1057275" cy="957262"/>
            <a:chOff x="-153" y="1680"/>
            <a:chExt cx="666" cy="603"/>
          </a:xfrm>
        </p:grpSpPr>
        <p:grpSp>
          <p:nvGrpSpPr>
            <p:cNvPr id="568" name="Google Shape;568;p6"/>
            <p:cNvGrpSpPr/>
            <p:nvPr/>
          </p:nvGrpSpPr>
          <p:grpSpPr>
            <a:xfrm>
              <a:off x="0" y="1680"/>
              <a:ext cx="513" cy="538"/>
              <a:chOff x="4180" y="744"/>
              <a:chExt cx="513" cy="538"/>
            </a:xfrm>
          </p:grpSpPr>
          <p:sp>
            <p:nvSpPr>
              <p:cNvPr id="569" name="Google Shape;569;p6"/>
              <p:cNvSpPr/>
              <p:nvPr/>
            </p:nvSpPr>
            <p:spPr>
              <a:xfrm>
                <a:off x="4242" y="747"/>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70" name="Google Shape;570;p6"/>
              <p:cNvSpPr/>
              <p:nvPr/>
            </p:nvSpPr>
            <p:spPr>
              <a:xfrm>
                <a:off x="4221" y="762"/>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71" name="Google Shape;571;p6"/>
              <p:cNvSpPr/>
              <p:nvPr/>
            </p:nvSpPr>
            <p:spPr>
              <a:xfrm>
                <a:off x="4224" y="873"/>
                <a:ext cx="42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72" name="Google Shape;572;p6"/>
              <p:cNvSpPr txBox="1"/>
              <p:nvPr/>
            </p:nvSpPr>
            <p:spPr>
              <a:xfrm>
                <a:off x="4180" y="744"/>
                <a:ext cx="513" cy="5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000" u="none">
                    <a:solidFill>
                      <a:schemeClr val="dk1"/>
                    </a:solidFill>
                    <a:latin typeface="Tahoma"/>
                    <a:ea typeface="Tahoma"/>
                    <a:cs typeface="Tahoma"/>
                    <a:sym typeface="Tahoma"/>
                  </a:rPr>
                  <a:t>application</a:t>
                </a:r>
                <a:endParaRPr/>
              </a:p>
              <a:p>
                <a:pPr indent="0" lvl="0" marL="0" marR="0" rtl="0" algn="l">
                  <a:spcBef>
                    <a:spcPts val="0"/>
                  </a:spcBef>
                  <a:spcAft>
                    <a:spcPts val="0"/>
                  </a:spcAft>
                  <a:buNone/>
                </a:pPr>
                <a:r>
                  <a:rPr b="0" i="1" lang="en-US" sz="1000" u="none">
                    <a:solidFill>
                      <a:schemeClr val="lt1"/>
                    </a:solidFill>
                    <a:latin typeface="Tahoma"/>
                    <a:ea typeface="Tahoma"/>
                    <a:cs typeface="Tahoma"/>
                    <a:sym typeface="Tahoma"/>
                  </a:rPr>
                  <a:t>transport</a:t>
                </a:r>
                <a:endParaRPr b="0" i="1" sz="1000" u="none">
                  <a:solidFill>
                    <a:schemeClr val="dk1"/>
                  </a:solidFill>
                  <a:latin typeface="Tahoma"/>
                  <a:ea typeface="Tahoma"/>
                  <a:cs typeface="Tahoma"/>
                  <a:sym typeface="Tahoma"/>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network</a:t>
                </a:r>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b="0" i="1" lang="en-US" sz="1000" u="none">
                    <a:solidFill>
                      <a:schemeClr val="dk1"/>
                    </a:solidFill>
                    <a:latin typeface="Tahoma"/>
                    <a:ea typeface="Tahoma"/>
                    <a:cs typeface="Tahoma"/>
                    <a:sym typeface="Tahoma"/>
                  </a:rPr>
                  <a:t>physical</a:t>
                </a:r>
                <a:endParaRPr b="0" i="1" sz="2400" u="none">
                  <a:solidFill>
                    <a:schemeClr val="dk1"/>
                  </a:solidFill>
                  <a:latin typeface="Tahoma"/>
                  <a:ea typeface="Tahoma"/>
                  <a:cs typeface="Tahoma"/>
                  <a:sym typeface="Tahoma"/>
                </a:endParaRPr>
              </a:p>
            </p:txBody>
          </p:sp>
          <p:cxnSp>
            <p:nvCxnSpPr>
              <p:cNvPr id="573" name="Google Shape;573;p6"/>
              <p:cNvCxnSpPr/>
              <p:nvPr/>
            </p:nvCxnSpPr>
            <p:spPr>
              <a:xfrm>
                <a:off x="4221" y="978"/>
                <a:ext cx="435" cy="3"/>
              </a:xfrm>
              <a:prstGeom prst="straightConnector1">
                <a:avLst/>
              </a:prstGeom>
              <a:noFill/>
              <a:ln cap="flat" cmpd="sng" w="12700">
                <a:solidFill>
                  <a:schemeClr val="dk1"/>
                </a:solidFill>
                <a:prstDash val="solid"/>
                <a:round/>
                <a:headEnd len="med" w="med" type="none"/>
                <a:tailEnd len="med" w="med" type="none"/>
              </a:ln>
            </p:spPr>
          </p:cxnSp>
          <p:cxnSp>
            <p:nvCxnSpPr>
              <p:cNvPr id="574" name="Google Shape;574;p6"/>
              <p:cNvCxnSpPr/>
              <p:nvPr/>
            </p:nvCxnSpPr>
            <p:spPr>
              <a:xfrm>
                <a:off x="4227" y="1065"/>
                <a:ext cx="435" cy="3"/>
              </a:xfrm>
              <a:prstGeom prst="straightConnector1">
                <a:avLst/>
              </a:prstGeom>
              <a:noFill/>
              <a:ln cap="flat" cmpd="sng" w="12700">
                <a:solidFill>
                  <a:schemeClr val="dk1"/>
                </a:solidFill>
                <a:prstDash val="solid"/>
                <a:round/>
                <a:headEnd len="med" w="med" type="none"/>
                <a:tailEnd len="med" w="med" type="none"/>
              </a:ln>
            </p:spPr>
          </p:cxnSp>
          <p:cxnSp>
            <p:nvCxnSpPr>
              <p:cNvPr id="575" name="Google Shape;575;p6"/>
              <p:cNvCxnSpPr/>
              <p:nvPr/>
            </p:nvCxnSpPr>
            <p:spPr>
              <a:xfrm>
                <a:off x="4227" y="1152"/>
                <a:ext cx="435" cy="3"/>
              </a:xfrm>
              <a:prstGeom prst="straightConnector1">
                <a:avLst/>
              </a:prstGeom>
              <a:noFill/>
              <a:ln cap="flat" cmpd="sng" w="12700">
                <a:solidFill>
                  <a:schemeClr val="dk1"/>
                </a:solidFill>
                <a:prstDash val="solid"/>
                <a:round/>
                <a:headEnd len="med" w="med" type="none"/>
                <a:tailEnd len="med" w="med" type="none"/>
              </a:ln>
            </p:spPr>
          </p:cxnSp>
        </p:grpSp>
        <p:sp>
          <p:nvSpPr>
            <p:cNvPr id="576" name="Google Shape;576;p6"/>
            <p:cNvSpPr/>
            <p:nvPr/>
          </p:nvSpPr>
          <p:spPr>
            <a:xfrm>
              <a:off x="-153" y="1689"/>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FF0000"/>
                </a:gs>
              </a:gsLst>
              <a:lin ang="0" scaled="0"/>
            </a:gra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500"/>
                            </p:stCondLst>
                            <p:childTnLst>
                              <p:par>
                                <p:cTn fill="hold" nodeType="afterEffect" presetClass="entr" presetID="10" presetSubtype="0">
                                  <p:stCondLst>
                                    <p:cond delay="100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60"/>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53" name="Google Shape;2853;p60"/>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23.27:  </a:t>
            </a:r>
            <a:r>
              <a:rPr b="1" i="1" lang="en-US" sz="2000">
                <a:solidFill>
                  <a:schemeClr val="dk1"/>
                </a:solidFill>
                <a:latin typeface="Times"/>
                <a:ea typeface="Times"/>
                <a:cs typeface="Times"/>
                <a:sym typeface="Times"/>
              </a:rPr>
              <a:t>FSMs for the Go-Back-N protocol</a:t>
            </a:r>
            <a:endParaRPr/>
          </a:p>
        </p:txBody>
      </p:sp>
      <p:pic>
        <p:nvPicPr>
          <p:cNvPr id="2854" name="Google Shape;2854;p60"/>
          <p:cNvPicPr preferRelativeResize="0"/>
          <p:nvPr/>
        </p:nvPicPr>
        <p:blipFill rotWithShape="1">
          <a:blip r:embed="rId3">
            <a:alphaModFix/>
          </a:blip>
          <a:srcRect b="0" l="0" r="0" t="0"/>
          <a:stretch/>
        </p:blipFill>
        <p:spPr>
          <a:xfrm>
            <a:off x="152400" y="1219200"/>
            <a:ext cx="8931415" cy="434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500"/>
                                        <p:tgtEl>
                                          <p:spTgt spid="2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61"/>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61" name="Google Shape;2861;p61"/>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23.27:  </a:t>
            </a:r>
            <a:r>
              <a:rPr b="1" i="1" lang="en-US" sz="2000">
                <a:solidFill>
                  <a:schemeClr val="dk1"/>
                </a:solidFill>
                <a:latin typeface="Times"/>
                <a:ea typeface="Times"/>
                <a:cs typeface="Times"/>
                <a:sym typeface="Times"/>
              </a:rPr>
              <a:t>FSMs for the Go-Back-N protocol</a:t>
            </a:r>
            <a:endParaRPr/>
          </a:p>
        </p:txBody>
      </p:sp>
      <p:pic>
        <p:nvPicPr>
          <p:cNvPr id="2862" name="Google Shape;2862;p61"/>
          <p:cNvPicPr preferRelativeResize="0"/>
          <p:nvPr/>
        </p:nvPicPr>
        <p:blipFill rotWithShape="1">
          <a:blip r:embed="rId3">
            <a:alphaModFix/>
          </a:blip>
          <a:srcRect b="0" l="0" r="0" t="0"/>
          <a:stretch/>
        </p:blipFill>
        <p:spPr>
          <a:xfrm>
            <a:off x="304800" y="1524000"/>
            <a:ext cx="8688860" cy="3379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500"/>
                                        <p:tgtEl>
                                          <p:spTgt spid="2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62"/>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69" name="Google Shape;2869;p62"/>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23.28:  </a:t>
            </a:r>
            <a:r>
              <a:rPr b="1" i="1" lang="en-US" sz="2000">
                <a:solidFill>
                  <a:schemeClr val="dk1"/>
                </a:solidFill>
                <a:latin typeface="Times"/>
                <a:ea typeface="Times"/>
                <a:cs typeface="Times"/>
                <a:sym typeface="Times"/>
              </a:rPr>
              <a:t>Send window size for Go-Back-N</a:t>
            </a:r>
            <a:endParaRPr/>
          </a:p>
        </p:txBody>
      </p:sp>
      <p:pic>
        <p:nvPicPr>
          <p:cNvPr id="2870" name="Google Shape;2870;p62"/>
          <p:cNvPicPr preferRelativeResize="0"/>
          <p:nvPr/>
        </p:nvPicPr>
        <p:blipFill rotWithShape="1">
          <a:blip r:embed="rId3">
            <a:alphaModFix/>
          </a:blip>
          <a:srcRect b="0" l="0" r="0" t="0"/>
          <a:stretch/>
        </p:blipFill>
        <p:spPr>
          <a:xfrm>
            <a:off x="152400" y="1866900"/>
            <a:ext cx="3754438" cy="3735388"/>
          </a:xfrm>
          <a:prstGeom prst="rect">
            <a:avLst/>
          </a:prstGeom>
          <a:noFill/>
          <a:ln>
            <a:noFill/>
          </a:ln>
        </p:spPr>
      </p:pic>
      <p:pic>
        <p:nvPicPr>
          <p:cNvPr id="2871" name="Google Shape;2871;p62"/>
          <p:cNvPicPr preferRelativeResize="0"/>
          <p:nvPr/>
        </p:nvPicPr>
        <p:blipFill rotWithShape="1">
          <a:blip r:embed="rId4">
            <a:alphaModFix/>
          </a:blip>
          <a:srcRect b="0" l="0" r="0" t="0"/>
          <a:stretch/>
        </p:blipFill>
        <p:spPr>
          <a:xfrm>
            <a:off x="4395788" y="1422400"/>
            <a:ext cx="4367212" cy="41798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1"/>
                                        </p:tgtEl>
                                        <p:attrNameLst>
                                          <p:attrName>style.visibility</p:attrName>
                                        </p:attrNameLst>
                                      </p:cBhvr>
                                      <p:to>
                                        <p:strVal val="visible"/>
                                      </p:to>
                                    </p:set>
                                    <p:animEffect filter="fade" transition="in">
                                      <p:cBhvr>
                                        <p:cTn dur="2000"/>
                                        <p:tgtEl>
                                          <p:spTgt spid="2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63"/>
          <p:cNvSpPr txBox="1"/>
          <p:nvPr/>
        </p:nvSpPr>
        <p:spPr>
          <a:xfrm>
            <a:off x="76200" y="609600"/>
            <a:ext cx="8839200"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600">
                <a:solidFill>
                  <a:schemeClr val="dk1"/>
                </a:solidFill>
                <a:latin typeface="Arial"/>
                <a:ea typeface="Arial"/>
                <a:cs typeface="Arial"/>
                <a:sym typeface="Arial"/>
              </a:rPr>
              <a:t>Figure 23.29 shows an example of Go-Back-N. This is an example of a case where the forward channel is reliable, but the reverse is not. No data packets are lost, but some ACKs are delayed and one is lost. The example also shows how cumulative acknowledgments can help if acknowledgments are delayed or lost.</a:t>
            </a:r>
            <a:endParaRPr/>
          </a:p>
        </p:txBody>
      </p:sp>
      <p:grpSp>
        <p:nvGrpSpPr>
          <p:cNvPr id="2878" name="Google Shape;2878;p63"/>
          <p:cNvGrpSpPr/>
          <p:nvPr/>
        </p:nvGrpSpPr>
        <p:grpSpPr>
          <a:xfrm>
            <a:off x="0" y="0"/>
            <a:ext cx="9144000" cy="609600"/>
            <a:chOff x="0" y="2448"/>
            <a:chExt cx="5760" cy="384"/>
          </a:xfrm>
        </p:grpSpPr>
        <p:sp>
          <p:nvSpPr>
            <p:cNvPr id="2879" name="Google Shape;2879;p63"/>
            <p:cNvSpPr/>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1" sz="3200">
                <a:solidFill>
                  <a:schemeClr val="dk1"/>
                </a:solidFill>
                <a:latin typeface="Arial"/>
                <a:ea typeface="Arial"/>
                <a:cs typeface="Arial"/>
                <a:sym typeface="Arial"/>
              </a:endParaRPr>
            </a:p>
          </p:txBody>
        </p:sp>
        <p:sp>
          <p:nvSpPr>
            <p:cNvPr id="2880" name="Google Shape;2880;p63"/>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wentieth Century"/>
                  <a:ea typeface="Twentieth Century"/>
                  <a:cs typeface="Twentieth Century"/>
                  <a:sym typeface="Twentieth Century"/>
                </a:rPr>
                <a:t>Example 23.7</a:t>
              </a:r>
              <a:endParaRPr/>
            </a:p>
          </p:txBody>
        </p:sp>
      </p:grpSp>
      <p:sp>
        <p:nvSpPr>
          <p:cNvPr id="2881" name="Google Shape;2881;p63"/>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sp>
        <p:nvSpPr>
          <p:cNvPr id="2887" name="Google Shape;2887;p64"/>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888" name="Google Shape;2888;p64"/>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23.29:  </a:t>
            </a:r>
            <a:r>
              <a:rPr b="1" i="1" lang="en-US" sz="2000">
                <a:solidFill>
                  <a:schemeClr val="dk1"/>
                </a:solidFill>
                <a:latin typeface="Times"/>
                <a:ea typeface="Times"/>
                <a:cs typeface="Times"/>
                <a:sym typeface="Times"/>
              </a:rPr>
              <a:t>Flow diagram for Example 3.7</a:t>
            </a:r>
            <a:endParaRPr/>
          </a:p>
        </p:txBody>
      </p:sp>
      <p:pic>
        <p:nvPicPr>
          <p:cNvPr id="2889" name="Google Shape;2889;p64"/>
          <p:cNvPicPr preferRelativeResize="0"/>
          <p:nvPr/>
        </p:nvPicPr>
        <p:blipFill rotWithShape="1">
          <a:blip r:embed="rId3">
            <a:alphaModFix/>
          </a:blip>
          <a:srcRect b="0" l="0" r="0" t="0"/>
          <a:stretch/>
        </p:blipFill>
        <p:spPr>
          <a:xfrm>
            <a:off x="457200" y="1077913"/>
            <a:ext cx="8281988" cy="5170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4000"/>
                                        <p:tgtEl>
                                          <p:spTgt spid="2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65"/>
          <p:cNvSpPr txBox="1"/>
          <p:nvPr/>
        </p:nvSpPr>
        <p:spPr>
          <a:xfrm>
            <a:off x="76200" y="609600"/>
            <a:ext cx="8839200"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a:solidFill>
                  <a:schemeClr val="dk1"/>
                </a:solidFill>
                <a:latin typeface="Arial"/>
                <a:ea typeface="Arial"/>
                <a:cs typeface="Arial"/>
                <a:sym typeface="Arial"/>
              </a:rPr>
              <a:t>Figure 23.30 shows what happens when a packet is lost. Packets 0, 1, 2, and 3 are sent. However, packet 1 is lost. The receiver receives packets 2 and 3, but they are discarded because they are received out of order (packet 1 is expected). When the receiver receives packets 2 and 3, it sends ACK1 to show that it expects to receive packet 23. However, these ACKs are not useful for the sender because the ackNo is equal to </a:t>
            </a:r>
            <a:r>
              <a:rPr b="0" i="1" lang="en-US" sz="3200">
                <a:solidFill>
                  <a:schemeClr val="dk1"/>
                </a:solidFill>
                <a:latin typeface="Arial"/>
                <a:ea typeface="Arial"/>
                <a:cs typeface="Arial"/>
                <a:sym typeface="Arial"/>
              </a:rPr>
              <a:t>S</a:t>
            </a:r>
            <a:r>
              <a:rPr b="0" baseline="-25000" i="1" lang="en-US" sz="3200">
                <a:solidFill>
                  <a:schemeClr val="dk1"/>
                </a:solidFill>
                <a:latin typeface="Arial"/>
                <a:ea typeface="Arial"/>
                <a:cs typeface="Arial"/>
                <a:sym typeface="Arial"/>
              </a:rPr>
              <a:t>f</a:t>
            </a:r>
            <a:r>
              <a:rPr b="0" i="0" lang="en-US" sz="3200">
                <a:solidFill>
                  <a:schemeClr val="dk1"/>
                </a:solidFill>
                <a:latin typeface="Arial"/>
                <a:ea typeface="Arial"/>
                <a:cs typeface="Arial"/>
                <a:sym typeface="Arial"/>
              </a:rPr>
              <a:t>, not greater that </a:t>
            </a:r>
            <a:r>
              <a:rPr b="0" i="1" lang="en-US" sz="3200">
                <a:solidFill>
                  <a:schemeClr val="dk1"/>
                </a:solidFill>
                <a:latin typeface="Arial"/>
                <a:ea typeface="Arial"/>
                <a:cs typeface="Arial"/>
                <a:sym typeface="Arial"/>
              </a:rPr>
              <a:t>S</a:t>
            </a:r>
            <a:r>
              <a:rPr b="0" baseline="-25000" i="1" lang="en-US" sz="3200">
                <a:solidFill>
                  <a:schemeClr val="dk1"/>
                </a:solidFill>
                <a:latin typeface="Arial"/>
                <a:ea typeface="Arial"/>
                <a:cs typeface="Arial"/>
                <a:sym typeface="Arial"/>
              </a:rPr>
              <a:t>f</a:t>
            </a:r>
            <a:r>
              <a:rPr b="0" i="0" lang="en-US" sz="3200">
                <a:solidFill>
                  <a:schemeClr val="dk1"/>
                </a:solidFill>
                <a:latin typeface="Arial"/>
                <a:ea typeface="Arial"/>
                <a:cs typeface="Arial"/>
                <a:sym typeface="Arial"/>
              </a:rPr>
              <a:t> . So the sender discards them. When the time-out occurs, the sender resends packets 1, 2, and 3, which are acknowledged.</a:t>
            </a:r>
            <a:endParaRPr/>
          </a:p>
        </p:txBody>
      </p:sp>
      <p:grpSp>
        <p:nvGrpSpPr>
          <p:cNvPr id="2896" name="Google Shape;2896;p65"/>
          <p:cNvGrpSpPr/>
          <p:nvPr/>
        </p:nvGrpSpPr>
        <p:grpSpPr>
          <a:xfrm>
            <a:off x="0" y="0"/>
            <a:ext cx="9144000" cy="609600"/>
            <a:chOff x="0" y="2448"/>
            <a:chExt cx="5760" cy="384"/>
          </a:xfrm>
        </p:grpSpPr>
        <p:sp>
          <p:nvSpPr>
            <p:cNvPr id="2897" name="Google Shape;2897;p65"/>
            <p:cNvSpPr/>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1" sz="3200">
                <a:solidFill>
                  <a:schemeClr val="dk1"/>
                </a:solidFill>
                <a:latin typeface="Arial"/>
                <a:ea typeface="Arial"/>
                <a:cs typeface="Arial"/>
                <a:sym typeface="Arial"/>
              </a:endParaRPr>
            </a:p>
          </p:txBody>
        </p:sp>
        <p:sp>
          <p:nvSpPr>
            <p:cNvPr id="2898" name="Google Shape;2898;p65"/>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wentieth Century"/>
                  <a:ea typeface="Twentieth Century"/>
                  <a:cs typeface="Twentieth Century"/>
                  <a:sym typeface="Twentieth Century"/>
                </a:rPr>
                <a:t>Example 23.8</a:t>
              </a:r>
              <a:endParaRPr/>
            </a:p>
          </p:txBody>
        </p:sp>
      </p:grpSp>
      <p:sp>
        <p:nvSpPr>
          <p:cNvPr id="2899" name="Google Shape;2899;p6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66"/>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2906" name="Google Shape;2906;p66"/>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23.30:  </a:t>
            </a:r>
            <a:r>
              <a:rPr b="1" i="1" lang="en-US" sz="2000">
                <a:solidFill>
                  <a:schemeClr val="dk1"/>
                </a:solidFill>
                <a:latin typeface="Times"/>
                <a:ea typeface="Times"/>
                <a:cs typeface="Times"/>
                <a:sym typeface="Times"/>
              </a:rPr>
              <a:t>Flow diagram for Example 3.8</a:t>
            </a:r>
            <a:endParaRPr/>
          </a:p>
        </p:txBody>
      </p:sp>
      <p:pic>
        <p:nvPicPr>
          <p:cNvPr id="2907" name="Google Shape;2907;p66"/>
          <p:cNvPicPr preferRelativeResize="0"/>
          <p:nvPr/>
        </p:nvPicPr>
        <p:blipFill rotWithShape="1">
          <a:blip r:embed="rId3">
            <a:alphaModFix/>
          </a:blip>
          <a:srcRect b="0" l="0" r="0" t="0"/>
          <a:stretch/>
        </p:blipFill>
        <p:spPr>
          <a:xfrm>
            <a:off x="952500" y="533400"/>
            <a:ext cx="7391400" cy="6299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3750"/>
                                        <p:tgtEl>
                                          <p:spTgt spid="2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pic>
        <p:nvPicPr>
          <p:cNvPr descr="underline_base" id="2913" name="Google Shape;2913;p67"/>
          <p:cNvPicPr preferRelativeResize="0"/>
          <p:nvPr/>
        </p:nvPicPr>
        <p:blipFill rotWithShape="1">
          <a:blip r:embed="rId3">
            <a:alphaModFix/>
          </a:blip>
          <a:srcRect b="0" l="0" r="0" t="0"/>
          <a:stretch/>
        </p:blipFill>
        <p:spPr>
          <a:xfrm>
            <a:off x="577850" y="1000125"/>
            <a:ext cx="3656013" cy="173038"/>
          </a:xfrm>
          <a:prstGeom prst="rect">
            <a:avLst/>
          </a:prstGeom>
          <a:noFill/>
          <a:ln>
            <a:noFill/>
          </a:ln>
        </p:spPr>
      </p:pic>
      <p:sp>
        <p:nvSpPr>
          <p:cNvPr id="2914" name="Google Shape;2914;p67"/>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000"/>
              <a:t>Selective repeat</a:t>
            </a:r>
            <a:endParaRPr/>
          </a:p>
        </p:txBody>
      </p:sp>
      <p:sp>
        <p:nvSpPr>
          <p:cNvPr id="2915" name="Google Shape;2915;p67"/>
          <p:cNvSpPr txBox="1"/>
          <p:nvPr>
            <p:ph idx="1" type="body"/>
          </p:nvPr>
        </p:nvSpPr>
        <p:spPr>
          <a:xfrm>
            <a:off x="609600" y="1600200"/>
            <a:ext cx="8305800" cy="464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Char char="◻"/>
            </a:pPr>
            <a:r>
              <a:rPr lang="en-US" sz="3200">
                <a:latin typeface="Arial"/>
                <a:ea typeface="Arial"/>
                <a:cs typeface="Arial"/>
                <a:sym typeface="Arial"/>
              </a:rPr>
              <a:t>receiver </a:t>
            </a:r>
            <a:r>
              <a:rPr i="1" lang="en-US" sz="3200">
                <a:latin typeface="Arial"/>
                <a:ea typeface="Arial"/>
                <a:cs typeface="Arial"/>
                <a:sym typeface="Arial"/>
              </a:rPr>
              <a:t>individually</a:t>
            </a:r>
            <a:r>
              <a:rPr lang="en-US" sz="3200">
                <a:latin typeface="Arial"/>
                <a:ea typeface="Arial"/>
                <a:cs typeface="Arial"/>
                <a:sym typeface="Arial"/>
              </a:rPr>
              <a:t> acknowledges all correctly received pkts</a:t>
            </a:r>
            <a:endParaRPr sz="3200">
              <a:latin typeface="Arial"/>
              <a:ea typeface="Arial"/>
              <a:cs typeface="Arial"/>
              <a:sym typeface="Arial"/>
            </a:endParaRPr>
          </a:p>
          <a:p>
            <a:pPr indent="-273049" lvl="1" marL="639763" rtl="0" algn="l">
              <a:spcBef>
                <a:spcPts val="550"/>
              </a:spcBef>
              <a:spcAft>
                <a:spcPts val="0"/>
              </a:spcAft>
              <a:buSzPts val="1960"/>
              <a:buChar char="🞑"/>
            </a:pPr>
            <a:r>
              <a:rPr lang="en-US" sz="2800">
                <a:latin typeface="Arial"/>
                <a:ea typeface="Arial"/>
                <a:cs typeface="Arial"/>
                <a:sym typeface="Arial"/>
              </a:rPr>
              <a:t>buffers pkts, as needed, for eventual in-order delivery to upper layer</a:t>
            </a:r>
            <a:endParaRPr/>
          </a:p>
          <a:p>
            <a:pPr indent="-319088" lvl="0" marL="319088" rtl="0" algn="l">
              <a:spcBef>
                <a:spcPts val="700"/>
              </a:spcBef>
              <a:spcAft>
                <a:spcPts val="0"/>
              </a:spcAft>
              <a:buSzPts val="1920"/>
              <a:buChar char="◻"/>
            </a:pPr>
            <a:r>
              <a:rPr lang="en-US" sz="3200">
                <a:latin typeface="Arial"/>
                <a:ea typeface="Arial"/>
                <a:cs typeface="Arial"/>
                <a:sym typeface="Arial"/>
              </a:rPr>
              <a:t>sender only resends pkts for which ACK not received</a:t>
            </a:r>
            <a:endParaRPr/>
          </a:p>
          <a:p>
            <a:pPr indent="-273049" lvl="1" marL="639763" rtl="0" algn="l">
              <a:spcBef>
                <a:spcPts val="550"/>
              </a:spcBef>
              <a:spcAft>
                <a:spcPts val="0"/>
              </a:spcAft>
              <a:buSzPts val="1960"/>
              <a:buChar char="🞑"/>
            </a:pPr>
            <a:r>
              <a:rPr lang="en-US" sz="2800">
                <a:latin typeface="Arial"/>
                <a:ea typeface="Arial"/>
                <a:cs typeface="Arial"/>
                <a:sym typeface="Arial"/>
              </a:rPr>
              <a:t>sender timer </a:t>
            </a:r>
            <a:r>
              <a:rPr lang="en-US" sz="2800">
                <a:solidFill>
                  <a:srgbClr val="FF0000"/>
                </a:solidFill>
                <a:latin typeface="Arial"/>
                <a:ea typeface="Arial"/>
                <a:cs typeface="Arial"/>
                <a:sym typeface="Arial"/>
              </a:rPr>
              <a:t>for each unACKed pkt (in theory)</a:t>
            </a:r>
            <a:endParaRPr/>
          </a:p>
          <a:p>
            <a:pPr indent="-319088" lvl="0" marL="319088" rtl="0" algn="l">
              <a:spcBef>
                <a:spcPts val="700"/>
              </a:spcBef>
              <a:spcAft>
                <a:spcPts val="0"/>
              </a:spcAft>
              <a:buSzPts val="1920"/>
              <a:buChar char="◻"/>
            </a:pPr>
            <a:r>
              <a:rPr lang="en-US" sz="3200">
                <a:latin typeface="Arial"/>
                <a:ea typeface="Arial"/>
                <a:cs typeface="Arial"/>
                <a:sym typeface="Arial"/>
              </a:rPr>
              <a:t>sender window</a:t>
            </a:r>
            <a:endParaRPr/>
          </a:p>
          <a:p>
            <a:pPr indent="-273049" lvl="1" marL="639763" rtl="0" algn="l">
              <a:spcBef>
                <a:spcPts val="550"/>
              </a:spcBef>
              <a:spcAft>
                <a:spcPts val="0"/>
              </a:spcAft>
              <a:buSzPts val="1960"/>
              <a:buChar char="🞑"/>
            </a:pPr>
            <a:r>
              <a:rPr i="1" lang="en-US" sz="2800">
                <a:latin typeface="Arial"/>
                <a:ea typeface="Arial"/>
                <a:cs typeface="Arial"/>
                <a:sym typeface="Arial"/>
              </a:rPr>
              <a:t>N</a:t>
            </a:r>
            <a:r>
              <a:rPr lang="en-US" sz="2800">
                <a:latin typeface="Arial"/>
                <a:ea typeface="Arial"/>
                <a:cs typeface="Arial"/>
                <a:sym typeface="Arial"/>
              </a:rPr>
              <a:t> consecutive seq #’s</a:t>
            </a:r>
            <a:endParaRPr/>
          </a:p>
          <a:p>
            <a:pPr indent="-273049" lvl="1" marL="639763" rtl="0" algn="l">
              <a:spcBef>
                <a:spcPts val="550"/>
              </a:spcBef>
              <a:spcAft>
                <a:spcPts val="0"/>
              </a:spcAft>
              <a:buSzPts val="1960"/>
              <a:buChar char="🞑"/>
            </a:pPr>
            <a:r>
              <a:rPr lang="en-US" sz="2800">
                <a:latin typeface="Arial"/>
                <a:ea typeface="Arial"/>
                <a:cs typeface="Arial"/>
                <a:sym typeface="Arial"/>
              </a:rPr>
              <a:t>limits seq #s of sent, unACKed pkts</a:t>
            </a:r>
            <a:endParaRPr sz="28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68"/>
          <p:cNvSpPr txBox="1"/>
          <p:nvPr>
            <p:ph type="title"/>
          </p:nvPr>
        </p:nvSpPr>
        <p:spPr>
          <a:xfrm>
            <a:off x="285750" y="182563"/>
            <a:ext cx="8486775" cy="8985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Selective repeat: sender, receiver windows</a:t>
            </a:r>
            <a:endParaRPr/>
          </a:p>
        </p:txBody>
      </p:sp>
      <p:pic>
        <p:nvPicPr>
          <p:cNvPr descr="sr_seqnum" id="2921" name="Google Shape;2921;p68"/>
          <p:cNvPicPr preferRelativeResize="0"/>
          <p:nvPr/>
        </p:nvPicPr>
        <p:blipFill rotWithShape="1">
          <a:blip r:embed="rId3">
            <a:alphaModFix/>
          </a:blip>
          <a:srcRect b="0" l="0" r="0" t="0"/>
          <a:stretch/>
        </p:blipFill>
        <p:spPr>
          <a:xfrm>
            <a:off x="504825" y="1404938"/>
            <a:ext cx="8235950" cy="4916487"/>
          </a:xfrm>
          <a:prstGeom prst="rect">
            <a:avLst/>
          </a:prstGeom>
          <a:noFill/>
          <a:ln>
            <a:noFill/>
          </a:ln>
        </p:spPr>
      </p:pic>
      <p:sp>
        <p:nvSpPr>
          <p:cNvPr id="2922" name="Google Shape;2922;p68"/>
          <p:cNvSpPr/>
          <p:nvPr/>
        </p:nvSpPr>
        <p:spPr>
          <a:xfrm>
            <a:off x="1393825" y="1917700"/>
            <a:ext cx="2141538" cy="61436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923" name="Google Shape;2923;p68"/>
          <p:cNvSpPr/>
          <p:nvPr/>
        </p:nvSpPr>
        <p:spPr>
          <a:xfrm>
            <a:off x="2028825" y="4516438"/>
            <a:ext cx="2130425" cy="579437"/>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pic>
        <p:nvPicPr>
          <p:cNvPr descr="underline_base" id="2924" name="Google Shape;2924;p68"/>
          <p:cNvPicPr preferRelativeResize="0"/>
          <p:nvPr/>
        </p:nvPicPr>
        <p:blipFill rotWithShape="1">
          <a:blip r:embed="rId4">
            <a:alphaModFix/>
          </a:blip>
          <a:srcRect b="0" l="0" r="0" t="0"/>
          <a:stretch/>
        </p:blipFill>
        <p:spPr>
          <a:xfrm>
            <a:off x="376238" y="822325"/>
            <a:ext cx="7769225" cy="17303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pic>
        <p:nvPicPr>
          <p:cNvPr descr="underline_base" id="2929" name="Google Shape;2929;p69"/>
          <p:cNvPicPr preferRelativeResize="0"/>
          <p:nvPr/>
        </p:nvPicPr>
        <p:blipFill rotWithShape="1">
          <a:blip r:embed="rId3">
            <a:alphaModFix/>
          </a:blip>
          <a:srcRect b="0" l="0" r="0" t="0"/>
          <a:stretch/>
        </p:blipFill>
        <p:spPr>
          <a:xfrm>
            <a:off x="477838" y="898525"/>
            <a:ext cx="4113212" cy="173038"/>
          </a:xfrm>
          <a:prstGeom prst="rect">
            <a:avLst/>
          </a:prstGeom>
          <a:noFill/>
          <a:ln>
            <a:noFill/>
          </a:ln>
        </p:spPr>
      </p:pic>
      <p:sp>
        <p:nvSpPr>
          <p:cNvPr id="2930" name="Google Shape;2930;p69"/>
          <p:cNvSpPr txBox="1"/>
          <p:nvPr>
            <p:ph type="title"/>
          </p:nvPr>
        </p:nvSpPr>
        <p:spPr>
          <a:xfrm>
            <a:off x="447675" y="247650"/>
            <a:ext cx="7772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Selective repeat</a:t>
            </a:r>
            <a:endParaRPr/>
          </a:p>
        </p:txBody>
      </p:sp>
      <p:sp>
        <p:nvSpPr>
          <p:cNvPr id="2931" name="Google Shape;2931;p69"/>
          <p:cNvSpPr txBox="1"/>
          <p:nvPr>
            <p:ph idx="1" type="body"/>
          </p:nvPr>
        </p:nvSpPr>
        <p:spPr>
          <a:xfrm>
            <a:off x="76200" y="1924049"/>
            <a:ext cx="4800600" cy="3943351"/>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Font typeface="Noto Sans Symbols"/>
              <a:buNone/>
            </a:pPr>
            <a:r>
              <a:rPr lang="en-US">
                <a:solidFill>
                  <a:srgbClr val="CC0000"/>
                </a:solidFill>
                <a:latin typeface="Arial"/>
                <a:ea typeface="Arial"/>
                <a:cs typeface="Arial"/>
                <a:sym typeface="Arial"/>
              </a:rPr>
              <a:t>data from above:</a:t>
            </a:r>
            <a:endParaRPr/>
          </a:p>
          <a:p>
            <a:pPr indent="-319088" lvl="0" marL="319088" rtl="0" algn="l">
              <a:spcBef>
                <a:spcPts val="700"/>
              </a:spcBef>
              <a:spcAft>
                <a:spcPts val="0"/>
              </a:spcAft>
              <a:buSzPts val="1440"/>
              <a:buFont typeface="Noto Sans Symbols"/>
              <a:buChar char="❖"/>
            </a:pPr>
            <a:r>
              <a:rPr lang="en-US" sz="2400">
                <a:latin typeface="Arial"/>
                <a:ea typeface="Arial"/>
                <a:cs typeface="Arial"/>
                <a:sym typeface="Arial"/>
              </a:rPr>
              <a:t>if next available seq # in window, send pkt</a:t>
            </a:r>
            <a:endParaRPr sz="2400">
              <a:latin typeface="Arial"/>
              <a:ea typeface="Arial"/>
              <a:cs typeface="Arial"/>
              <a:sym typeface="Arial"/>
            </a:endParaRPr>
          </a:p>
          <a:p>
            <a:pPr indent="-319088" lvl="0" marL="319088" rtl="0" algn="l">
              <a:spcBef>
                <a:spcPts val="700"/>
              </a:spcBef>
              <a:spcAft>
                <a:spcPts val="0"/>
              </a:spcAft>
              <a:buSzPts val="1680"/>
              <a:buFont typeface="Noto Sans Symbols"/>
              <a:buNone/>
            </a:pPr>
            <a:r>
              <a:rPr lang="en-US">
                <a:solidFill>
                  <a:srgbClr val="CC0000"/>
                </a:solidFill>
                <a:latin typeface="Arial"/>
                <a:ea typeface="Arial"/>
                <a:cs typeface="Arial"/>
                <a:sym typeface="Arial"/>
              </a:rPr>
              <a:t>timeout(n):</a:t>
            </a:r>
            <a:endParaRPr/>
          </a:p>
          <a:p>
            <a:pPr indent="-319088" lvl="0" marL="319088" rtl="0" algn="l">
              <a:spcBef>
                <a:spcPts val="700"/>
              </a:spcBef>
              <a:spcAft>
                <a:spcPts val="0"/>
              </a:spcAft>
              <a:buSzPts val="1440"/>
              <a:buFont typeface="Noto Sans Symbols"/>
              <a:buChar char="❖"/>
            </a:pPr>
            <a:r>
              <a:rPr lang="en-US" sz="2400">
                <a:latin typeface="Arial"/>
                <a:ea typeface="Arial"/>
                <a:cs typeface="Arial"/>
                <a:sym typeface="Arial"/>
              </a:rPr>
              <a:t>resend pkt n, restart timer</a:t>
            </a:r>
            <a:endParaRPr/>
          </a:p>
          <a:p>
            <a:pPr indent="-319088" lvl="0" marL="319088" rtl="0" algn="l">
              <a:spcBef>
                <a:spcPts val="700"/>
              </a:spcBef>
              <a:spcAft>
                <a:spcPts val="0"/>
              </a:spcAft>
              <a:buSzPts val="1440"/>
              <a:buFont typeface="Noto Sans Symbols"/>
              <a:buNone/>
            </a:pPr>
            <a:r>
              <a:rPr lang="en-US" sz="2400">
                <a:solidFill>
                  <a:srgbClr val="CC0000"/>
                </a:solidFill>
                <a:latin typeface="Arial"/>
                <a:ea typeface="Arial"/>
                <a:cs typeface="Arial"/>
                <a:sym typeface="Arial"/>
              </a:rPr>
              <a:t>ACK(n)</a:t>
            </a:r>
            <a:r>
              <a:rPr lang="en-US">
                <a:solidFill>
                  <a:srgbClr val="FF0000"/>
                </a:solidFill>
                <a:latin typeface="Arial"/>
                <a:ea typeface="Arial"/>
                <a:cs typeface="Arial"/>
                <a:sym typeface="Arial"/>
              </a:rPr>
              <a:t> </a:t>
            </a:r>
            <a:r>
              <a:rPr lang="en-US" sz="2400">
                <a:latin typeface="Arial"/>
                <a:ea typeface="Arial"/>
                <a:cs typeface="Arial"/>
                <a:sym typeface="Arial"/>
              </a:rPr>
              <a:t>in </a:t>
            </a:r>
            <a:r>
              <a:rPr lang="en-US" sz="2400">
                <a:solidFill>
                  <a:srgbClr val="FF0000"/>
                </a:solidFill>
                <a:latin typeface="Arial"/>
                <a:ea typeface="Arial"/>
                <a:cs typeface="Arial"/>
                <a:sym typeface="Arial"/>
              </a:rPr>
              <a:t>[</a:t>
            </a:r>
            <a:r>
              <a:rPr lang="en-US">
                <a:solidFill>
                  <a:srgbClr val="FF0000"/>
                </a:solidFill>
                <a:latin typeface="Arial"/>
                <a:ea typeface="Arial"/>
                <a:cs typeface="Arial"/>
                <a:sym typeface="Arial"/>
              </a:rPr>
              <a:t>sendbase,sendbase+N</a:t>
            </a:r>
            <a:r>
              <a:rPr lang="en-US" sz="2400">
                <a:solidFill>
                  <a:srgbClr val="FF0000"/>
                </a:solidFill>
                <a:latin typeface="Arial"/>
                <a:ea typeface="Arial"/>
                <a:cs typeface="Arial"/>
                <a:sym typeface="Arial"/>
              </a:rPr>
              <a:t>]</a:t>
            </a:r>
            <a:r>
              <a:rPr lang="en-US" sz="1800">
                <a:latin typeface="Arial"/>
                <a:ea typeface="Arial"/>
                <a:cs typeface="Arial"/>
                <a:sym typeface="Arial"/>
              </a:rPr>
              <a:t>:</a:t>
            </a:r>
            <a:endParaRPr sz="2400">
              <a:latin typeface="Arial"/>
              <a:ea typeface="Arial"/>
              <a:cs typeface="Arial"/>
              <a:sym typeface="Arial"/>
            </a:endParaRPr>
          </a:p>
          <a:p>
            <a:pPr indent="-319088" lvl="0" marL="319088" rtl="0" algn="l">
              <a:spcBef>
                <a:spcPts val="700"/>
              </a:spcBef>
              <a:spcAft>
                <a:spcPts val="0"/>
              </a:spcAft>
              <a:buSzPts val="1440"/>
              <a:buFont typeface="Noto Sans Symbols"/>
              <a:buChar char="❖"/>
            </a:pPr>
            <a:r>
              <a:rPr lang="en-US" sz="2400">
                <a:latin typeface="Arial"/>
                <a:ea typeface="Arial"/>
                <a:cs typeface="Arial"/>
                <a:sym typeface="Arial"/>
              </a:rPr>
              <a:t>mark pkt n as received</a:t>
            </a:r>
            <a:endParaRPr/>
          </a:p>
          <a:p>
            <a:pPr indent="-319088" lvl="0" marL="319088" rtl="0" algn="l">
              <a:spcBef>
                <a:spcPts val="700"/>
              </a:spcBef>
              <a:spcAft>
                <a:spcPts val="0"/>
              </a:spcAft>
              <a:buSzPts val="1440"/>
              <a:buFont typeface="Noto Sans Symbols"/>
              <a:buChar char="❖"/>
            </a:pPr>
            <a:r>
              <a:rPr lang="en-US" sz="2400">
                <a:latin typeface="Arial"/>
                <a:ea typeface="Arial"/>
                <a:cs typeface="Arial"/>
                <a:sym typeface="Arial"/>
              </a:rPr>
              <a:t>if n smallest unACKed pkt, advance window base to next unACKed seq #</a:t>
            </a:r>
            <a:endParaRPr>
              <a:latin typeface="Arial"/>
              <a:ea typeface="Arial"/>
              <a:cs typeface="Arial"/>
              <a:sym typeface="Arial"/>
            </a:endParaRPr>
          </a:p>
        </p:txBody>
      </p:sp>
      <p:sp>
        <p:nvSpPr>
          <p:cNvPr id="2932" name="Google Shape;2932;p69"/>
          <p:cNvSpPr/>
          <p:nvPr/>
        </p:nvSpPr>
        <p:spPr>
          <a:xfrm>
            <a:off x="42864" y="1909761"/>
            <a:ext cx="4800600" cy="3943351"/>
          </a:xfrm>
          <a:prstGeom prst="rect">
            <a:avLst/>
          </a:prstGeom>
          <a:no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933" name="Google Shape;2933;p69"/>
          <p:cNvGrpSpPr/>
          <p:nvPr/>
        </p:nvGrpSpPr>
        <p:grpSpPr>
          <a:xfrm>
            <a:off x="477838" y="1536700"/>
            <a:ext cx="1160463" cy="519113"/>
            <a:chOff x="1100" y="3896"/>
            <a:chExt cx="731" cy="327"/>
          </a:xfrm>
        </p:grpSpPr>
        <p:sp>
          <p:nvSpPr>
            <p:cNvPr id="2934" name="Google Shape;2934;p69"/>
            <p:cNvSpPr/>
            <p:nvPr/>
          </p:nvSpPr>
          <p:spPr>
            <a:xfrm>
              <a:off x="1146" y="3984"/>
              <a:ext cx="612" cy="1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935" name="Google Shape;2935;p69"/>
            <p:cNvSpPr txBox="1"/>
            <p:nvPr/>
          </p:nvSpPr>
          <p:spPr>
            <a:xfrm>
              <a:off x="1100" y="3896"/>
              <a:ext cx="731" cy="32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000099"/>
                  </a:solidFill>
                  <a:latin typeface="Gill Sans"/>
                  <a:ea typeface="Gill Sans"/>
                  <a:cs typeface="Gill Sans"/>
                  <a:sym typeface="Gill Sans"/>
                </a:rPr>
                <a:t>sender</a:t>
              </a:r>
              <a:endParaRPr/>
            </a:p>
          </p:txBody>
        </p:sp>
      </p:grpSp>
      <p:sp>
        <p:nvSpPr>
          <p:cNvPr id="2936" name="Google Shape;2936;p69"/>
          <p:cNvSpPr/>
          <p:nvPr/>
        </p:nvSpPr>
        <p:spPr>
          <a:xfrm>
            <a:off x="4945062" y="1905001"/>
            <a:ext cx="4198937" cy="3962400"/>
          </a:xfrm>
          <a:prstGeom prst="rect">
            <a:avLst/>
          </a:prstGeom>
          <a:solidFill>
            <a:srgbClr val="FEEFC9"/>
          </a:solid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20"/>
              <a:buFont typeface="Noto Sans Symbols"/>
              <a:buNone/>
            </a:pPr>
            <a:r>
              <a:rPr i="0" lang="en-US" sz="2800">
                <a:solidFill>
                  <a:srgbClr val="CC0000"/>
                </a:solidFill>
                <a:latin typeface="Arial"/>
                <a:ea typeface="Arial"/>
                <a:cs typeface="Arial"/>
                <a:sym typeface="Arial"/>
              </a:rPr>
              <a:t>pkt n in [rcvbase, rcvbase+N-1]</a:t>
            </a:r>
            <a:endParaRPr i="0" sz="4000">
              <a:solidFill>
                <a:srgbClr val="CC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560"/>
              <a:buFont typeface="Noto Sans Symbols"/>
              <a:buChar char="❖"/>
            </a:pPr>
            <a:r>
              <a:rPr i="0" lang="en-US" sz="2400">
                <a:solidFill>
                  <a:schemeClr val="dk1"/>
                </a:solidFill>
                <a:latin typeface="Arial"/>
                <a:ea typeface="Arial"/>
                <a:cs typeface="Arial"/>
                <a:sym typeface="Arial"/>
              </a:rPr>
              <a:t>send ACK(n)</a:t>
            </a:r>
            <a:endParaRPr/>
          </a:p>
          <a:p>
            <a:pPr indent="-342900" lvl="0" marL="342900" marR="0" rtl="0" algn="l">
              <a:lnSpc>
                <a:spcPct val="85000"/>
              </a:lnSpc>
              <a:spcBef>
                <a:spcPts val="480"/>
              </a:spcBef>
              <a:spcAft>
                <a:spcPts val="0"/>
              </a:spcAft>
              <a:buClr>
                <a:srgbClr val="000099"/>
              </a:buClr>
              <a:buSzPts val="1560"/>
              <a:buFont typeface="Noto Sans Symbols"/>
              <a:buChar char="❖"/>
            </a:pPr>
            <a:r>
              <a:rPr i="0" lang="en-US" sz="2400">
                <a:solidFill>
                  <a:schemeClr val="dk1"/>
                </a:solidFill>
                <a:latin typeface="Arial"/>
                <a:ea typeface="Arial"/>
                <a:cs typeface="Arial"/>
                <a:sym typeface="Arial"/>
              </a:rPr>
              <a:t>out-of-order: buffer</a:t>
            </a:r>
            <a:endParaRPr/>
          </a:p>
          <a:p>
            <a:pPr indent="-342900" lvl="0" marL="342900" marR="0" rtl="0" algn="l">
              <a:lnSpc>
                <a:spcPct val="85000"/>
              </a:lnSpc>
              <a:spcBef>
                <a:spcPts val="480"/>
              </a:spcBef>
              <a:spcAft>
                <a:spcPts val="0"/>
              </a:spcAft>
              <a:buClr>
                <a:srgbClr val="000099"/>
              </a:buClr>
              <a:buSzPts val="1560"/>
              <a:buFont typeface="Noto Sans Symbols"/>
              <a:buChar char="❖"/>
            </a:pPr>
            <a:r>
              <a:rPr i="0" lang="en-US" sz="2400">
                <a:solidFill>
                  <a:schemeClr val="dk1"/>
                </a:solidFill>
                <a:latin typeface="Arial"/>
                <a:ea typeface="Arial"/>
                <a:cs typeface="Arial"/>
                <a:sym typeface="Arial"/>
              </a:rPr>
              <a:t>in-order: deliver (also deliver buffered, in-order pkts), advance window to next not-yet-received pkt</a:t>
            </a:r>
            <a:endParaRPr i="0" sz="2400">
              <a:solidFill>
                <a:schemeClr val="dk1"/>
              </a:solidFill>
              <a:latin typeface="Arial"/>
              <a:ea typeface="Arial"/>
              <a:cs typeface="Arial"/>
              <a:sym typeface="Arial"/>
            </a:endParaRPr>
          </a:p>
          <a:p>
            <a:pPr indent="-342900" lvl="0" marL="342900" marR="0" rtl="0" algn="l">
              <a:lnSpc>
                <a:spcPct val="85000"/>
              </a:lnSpc>
              <a:spcBef>
                <a:spcPts val="560"/>
              </a:spcBef>
              <a:spcAft>
                <a:spcPts val="0"/>
              </a:spcAft>
              <a:buClr>
                <a:srgbClr val="000099"/>
              </a:buClr>
              <a:buSzPts val="1820"/>
              <a:buFont typeface="Noto Sans Symbols"/>
              <a:buNone/>
            </a:pPr>
            <a:r>
              <a:rPr i="0" lang="en-US" sz="2800">
                <a:solidFill>
                  <a:srgbClr val="CC0000"/>
                </a:solidFill>
                <a:latin typeface="Arial"/>
                <a:ea typeface="Arial"/>
                <a:cs typeface="Arial"/>
                <a:sym typeface="Arial"/>
              </a:rPr>
              <a:t>pkt n in </a:t>
            </a:r>
            <a:r>
              <a:rPr i="0" lang="en-US" sz="2800">
                <a:solidFill>
                  <a:srgbClr val="FF0000"/>
                </a:solidFill>
                <a:latin typeface="Arial"/>
                <a:ea typeface="Arial"/>
                <a:cs typeface="Arial"/>
                <a:sym typeface="Arial"/>
              </a:rPr>
              <a:t>[rcvbase-N,rcvbase-1]</a:t>
            </a:r>
            <a:endParaRPr/>
          </a:p>
          <a:p>
            <a:pPr indent="-342900" lvl="0" marL="342900" marR="0" rtl="0" algn="l">
              <a:lnSpc>
                <a:spcPct val="85000"/>
              </a:lnSpc>
              <a:spcBef>
                <a:spcPts val="480"/>
              </a:spcBef>
              <a:spcAft>
                <a:spcPts val="0"/>
              </a:spcAft>
              <a:buClr>
                <a:srgbClr val="000099"/>
              </a:buClr>
              <a:buSzPts val="1560"/>
              <a:buFont typeface="Noto Sans Symbols"/>
              <a:buChar char="❖"/>
            </a:pPr>
            <a:r>
              <a:rPr i="0" lang="en-US" sz="2400">
                <a:solidFill>
                  <a:schemeClr val="dk1"/>
                </a:solidFill>
                <a:latin typeface="Arial"/>
                <a:ea typeface="Arial"/>
                <a:cs typeface="Arial"/>
                <a:sym typeface="Arial"/>
              </a:rPr>
              <a:t>ACK(n) - even though previously acknowledged.</a:t>
            </a:r>
            <a:endParaRPr i="0" sz="2400">
              <a:solidFill>
                <a:schemeClr val="dk1"/>
              </a:solidFill>
              <a:latin typeface="Arial"/>
              <a:ea typeface="Arial"/>
              <a:cs typeface="Arial"/>
              <a:sym typeface="Arial"/>
            </a:endParaRPr>
          </a:p>
          <a:p>
            <a:pPr indent="-342900" lvl="0" marL="342900" marR="0" rtl="0" algn="l">
              <a:lnSpc>
                <a:spcPct val="85000"/>
              </a:lnSpc>
              <a:spcBef>
                <a:spcPts val="560"/>
              </a:spcBef>
              <a:spcAft>
                <a:spcPts val="0"/>
              </a:spcAft>
              <a:buClr>
                <a:srgbClr val="000099"/>
              </a:buClr>
              <a:buSzPts val="1820"/>
              <a:buFont typeface="Noto Sans Symbols"/>
              <a:buNone/>
            </a:pPr>
            <a:r>
              <a:rPr i="0" lang="en-US" sz="2800">
                <a:solidFill>
                  <a:srgbClr val="CC0000"/>
                </a:solidFill>
                <a:latin typeface="Arial"/>
                <a:ea typeface="Arial"/>
                <a:cs typeface="Arial"/>
                <a:sym typeface="Arial"/>
              </a:rPr>
              <a:t>otherwise:</a:t>
            </a:r>
            <a:r>
              <a:rPr i="0" lang="en-US" sz="2400">
                <a:solidFill>
                  <a:srgbClr val="FF0000"/>
                </a:solidFill>
                <a:latin typeface="Arial"/>
                <a:ea typeface="Arial"/>
                <a:cs typeface="Arial"/>
                <a:sym typeface="Arial"/>
              </a:rPr>
              <a:t>  </a:t>
            </a:r>
            <a:r>
              <a:rPr i="0" lang="en-US" sz="2400">
                <a:solidFill>
                  <a:schemeClr val="dk1"/>
                </a:solidFill>
                <a:latin typeface="Arial"/>
                <a:ea typeface="Arial"/>
                <a:cs typeface="Arial"/>
                <a:sym typeface="Arial"/>
              </a:rPr>
              <a:t>ignore </a:t>
            </a:r>
            <a:endParaRPr i="0" sz="2800">
              <a:solidFill>
                <a:schemeClr val="dk1"/>
              </a:solidFill>
              <a:latin typeface="Arial"/>
              <a:ea typeface="Arial"/>
              <a:cs typeface="Arial"/>
              <a:sym typeface="Arial"/>
            </a:endParaRPr>
          </a:p>
        </p:txBody>
      </p:sp>
      <p:sp>
        <p:nvSpPr>
          <p:cNvPr id="2937" name="Google Shape;2937;p69"/>
          <p:cNvSpPr/>
          <p:nvPr/>
        </p:nvSpPr>
        <p:spPr>
          <a:xfrm>
            <a:off x="4906963" y="1905000"/>
            <a:ext cx="4237036" cy="3962400"/>
          </a:xfrm>
          <a:prstGeom prst="rect">
            <a:avLst/>
          </a:prstGeom>
          <a:noFill/>
          <a:ln cap="flat" cmpd="sng" w="2857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2938" name="Google Shape;2938;p69"/>
          <p:cNvGrpSpPr/>
          <p:nvPr/>
        </p:nvGrpSpPr>
        <p:grpSpPr>
          <a:xfrm>
            <a:off x="5164930" y="1538287"/>
            <a:ext cx="1365250" cy="519113"/>
            <a:chOff x="3339" y="213"/>
            <a:chExt cx="860" cy="327"/>
          </a:xfrm>
        </p:grpSpPr>
        <p:sp>
          <p:nvSpPr>
            <p:cNvPr id="2939" name="Google Shape;2939;p69"/>
            <p:cNvSpPr/>
            <p:nvPr/>
          </p:nvSpPr>
          <p:spPr>
            <a:xfrm>
              <a:off x="3360" y="264"/>
              <a:ext cx="822" cy="1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2940" name="Google Shape;2940;p69"/>
            <p:cNvSpPr txBox="1"/>
            <p:nvPr/>
          </p:nvSpPr>
          <p:spPr>
            <a:xfrm>
              <a:off x="3339" y="213"/>
              <a:ext cx="860" cy="327"/>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000099"/>
                  </a:solidFill>
                  <a:latin typeface="Gill Sans"/>
                  <a:ea typeface="Gill Sans"/>
                  <a:cs typeface="Gill Sans"/>
                  <a:sym typeface="Gill Sans"/>
                </a:rPr>
                <a:t>receiver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underline_base" id="581" name="Google Shape;581;p7"/>
          <p:cNvPicPr preferRelativeResize="0"/>
          <p:nvPr/>
        </p:nvPicPr>
        <p:blipFill rotWithShape="1">
          <a:blip r:embed="rId3">
            <a:alphaModFix/>
          </a:blip>
          <a:srcRect b="0" l="0" r="0" t="0"/>
          <a:stretch/>
        </p:blipFill>
        <p:spPr>
          <a:xfrm>
            <a:off x="330200" y="936625"/>
            <a:ext cx="8228013" cy="173038"/>
          </a:xfrm>
          <a:prstGeom prst="rect">
            <a:avLst/>
          </a:prstGeom>
          <a:noFill/>
          <a:ln>
            <a:noFill/>
          </a:ln>
        </p:spPr>
      </p:pic>
      <p:sp>
        <p:nvSpPr>
          <p:cNvPr id="582" name="Google Shape;582;p7"/>
          <p:cNvSpPr txBox="1"/>
          <p:nvPr>
            <p:ph type="title"/>
          </p:nvPr>
        </p:nvSpPr>
        <p:spPr>
          <a:xfrm>
            <a:off x="279400" y="122238"/>
            <a:ext cx="856615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Internet transport-layer protocols</a:t>
            </a:r>
            <a:endParaRPr/>
          </a:p>
        </p:txBody>
      </p:sp>
      <p:sp>
        <p:nvSpPr>
          <p:cNvPr id="583" name="Google Shape;583;p7"/>
          <p:cNvSpPr txBox="1"/>
          <p:nvPr>
            <p:ph idx="1" type="body"/>
          </p:nvPr>
        </p:nvSpPr>
        <p:spPr>
          <a:xfrm>
            <a:off x="14417" y="1706562"/>
            <a:ext cx="5378955" cy="4999038"/>
          </a:xfrm>
          <a:prstGeom prst="rect">
            <a:avLst/>
          </a:prstGeom>
          <a:solidFill>
            <a:srgbClr val="F2F2F2"/>
          </a:solidFill>
          <a:ln>
            <a:noFill/>
          </a:ln>
        </p:spPr>
        <p:txBody>
          <a:bodyPr anchorCtr="0" anchor="t" bIns="45700" lIns="91425" spcFirstLastPara="1" rIns="91425" wrap="square" tIns="45700">
            <a:noAutofit/>
          </a:bodyPr>
          <a:lstStyle/>
          <a:p>
            <a:pPr indent="-319088" lvl="0" marL="319088" rtl="0" algn="l">
              <a:spcBef>
                <a:spcPts val="0"/>
              </a:spcBef>
              <a:spcAft>
                <a:spcPts val="0"/>
              </a:spcAft>
              <a:buSzPts val="1680"/>
              <a:buChar char="◻"/>
            </a:pPr>
            <a:r>
              <a:rPr lang="en-US"/>
              <a:t>TCP - Reliable, in-order delivery</a:t>
            </a:r>
            <a:endParaRPr/>
          </a:p>
          <a:p>
            <a:pPr indent="-273049" lvl="1" marL="639763" rtl="0" algn="l">
              <a:spcBef>
                <a:spcPts val="550"/>
              </a:spcBef>
              <a:spcAft>
                <a:spcPts val="0"/>
              </a:spcAft>
              <a:buSzPts val="1680"/>
              <a:buChar char="🞑"/>
            </a:pPr>
            <a:r>
              <a:rPr lang="en-US"/>
              <a:t>congestion control </a:t>
            </a:r>
            <a:endParaRPr/>
          </a:p>
          <a:p>
            <a:pPr indent="-273049" lvl="1" marL="639763" rtl="0" algn="l">
              <a:spcBef>
                <a:spcPts val="550"/>
              </a:spcBef>
              <a:spcAft>
                <a:spcPts val="0"/>
              </a:spcAft>
              <a:buSzPts val="1680"/>
              <a:buChar char="🞑"/>
            </a:pPr>
            <a:r>
              <a:rPr lang="en-US"/>
              <a:t>flow control</a:t>
            </a:r>
            <a:endParaRPr/>
          </a:p>
          <a:p>
            <a:pPr indent="-273049" lvl="1" marL="639763" rtl="0" algn="l">
              <a:spcBef>
                <a:spcPts val="550"/>
              </a:spcBef>
              <a:spcAft>
                <a:spcPts val="0"/>
              </a:spcAft>
              <a:buSzPts val="1680"/>
              <a:buChar char="🞑"/>
            </a:pPr>
            <a:r>
              <a:rPr lang="en-US"/>
              <a:t>connection setup</a:t>
            </a:r>
            <a:endParaRPr sz="2800"/>
          </a:p>
          <a:p>
            <a:pPr indent="-319088" lvl="0" marL="319088" rtl="0" algn="l">
              <a:spcBef>
                <a:spcPts val="700"/>
              </a:spcBef>
              <a:spcAft>
                <a:spcPts val="0"/>
              </a:spcAft>
              <a:buSzPts val="1680"/>
              <a:buChar char="◻"/>
            </a:pPr>
            <a:r>
              <a:rPr lang="en-US"/>
              <a:t>UDP - Unreliable, unordered delivery</a:t>
            </a:r>
            <a:endParaRPr/>
          </a:p>
          <a:p>
            <a:pPr indent="-319088" lvl="0" marL="319088" rtl="0" algn="l">
              <a:spcBef>
                <a:spcPts val="700"/>
              </a:spcBef>
              <a:spcAft>
                <a:spcPts val="0"/>
              </a:spcAft>
              <a:buSzPts val="1680"/>
              <a:buChar char="◻"/>
            </a:pPr>
            <a:r>
              <a:rPr lang="en-US"/>
              <a:t>Services not available: </a:t>
            </a:r>
            <a:endParaRPr/>
          </a:p>
          <a:p>
            <a:pPr indent="-273049" lvl="1" marL="639763" rtl="0" algn="l">
              <a:spcBef>
                <a:spcPts val="550"/>
              </a:spcBef>
              <a:spcAft>
                <a:spcPts val="0"/>
              </a:spcAft>
              <a:buSzPts val="1680"/>
              <a:buChar char="🞑"/>
            </a:pPr>
            <a:r>
              <a:rPr lang="en-US"/>
              <a:t>delay guarantees</a:t>
            </a:r>
            <a:endParaRPr/>
          </a:p>
          <a:p>
            <a:pPr indent="-273049" lvl="1" marL="639763" rtl="0" algn="l">
              <a:spcBef>
                <a:spcPts val="550"/>
              </a:spcBef>
              <a:spcAft>
                <a:spcPts val="0"/>
              </a:spcAft>
              <a:buSzPts val="1680"/>
              <a:buChar char="🞑"/>
            </a:pPr>
            <a:r>
              <a:rPr lang="en-US"/>
              <a:t>bandwidth guarantees</a:t>
            </a:r>
            <a:endParaRPr/>
          </a:p>
        </p:txBody>
      </p:sp>
      <p:grpSp>
        <p:nvGrpSpPr>
          <p:cNvPr id="584" name="Google Shape;584;p7"/>
          <p:cNvGrpSpPr/>
          <p:nvPr/>
        </p:nvGrpSpPr>
        <p:grpSpPr>
          <a:xfrm>
            <a:off x="5250497" y="1574165"/>
            <a:ext cx="3878263" cy="4738688"/>
            <a:chOff x="5048250" y="1330325"/>
            <a:chExt cx="3878263" cy="4738688"/>
          </a:xfrm>
        </p:grpSpPr>
        <p:grpSp>
          <p:nvGrpSpPr>
            <p:cNvPr id="585" name="Google Shape;585;p7"/>
            <p:cNvGrpSpPr/>
            <p:nvPr/>
          </p:nvGrpSpPr>
          <p:grpSpPr>
            <a:xfrm>
              <a:off x="5048250" y="1524000"/>
              <a:ext cx="3540125" cy="4545013"/>
              <a:chOff x="3277" y="974"/>
              <a:chExt cx="2230" cy="2863"/>
            </a:xfrm>
          </p:grpSpPr>
          <p:sp>
            <p:nvSpPr>
              <p:cNvPr id="586" name="Google Shape;586;p7"/>
              <p:cNvSpPr/>
              <p:nvPr/>
            </p:nvSpPr>
            <p:spPr>
              <a:xfrm>
                <a:off x="3277" y="1079"/>
                <a:ext cx="1094" cy="675"/>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587" name="Google Shape;587;p7"/>
              <p:cNvGrpSpPr/>
              <p:nvPr/>
            </p:nvGrpSpPr>
            <p:grpSpPr>
              <a:xfrm>
                <a:off x="3383" y="1920"/>
                <a:ext cx="919" cy="588"/>
                <a:chOff x="2889" y="1631"/>
                <a:chExt cx="980" cy="743"/>
              </a:xfrm>
            </p:grpSpPr>
            <p:sp>
              <p:nvSpPr>
                <p:cNvPr id="588" name="Google Shape;588;p7"/>
                <p:cNvSpPr/>
                <p:nvPr/>
              </p:nvSpPr>
              <p:spPr>
                <a:xfrm>
                  <a:off x="3046" y="1841"/>
                  <a:ext cx="663" cy="53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589" name="Google Shape;589;p7"/>
                <p:cNvSpPr/>
                <p:nvPr/>
              </p:nvSpPr>
              <p:spPr>
                <a:xfrm>
                  <a:off x="2889" y="1631"/>
                  <a:ext cx="980" cy="253"/>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rgbClr val="00CCFF"/>
                    </a:solidFill>
                    <a:latin typeface="Arial"/>
                    <a:ea typeface="Arial"/>
                    <a:cs typeface="Arial"/>
                    <a:sym typeface="Arial"/>
                  </a:endParaRPr>
                </a:p>
              </p:txBody>
            </p:sp>
          </p:grpSp>
          <p:sp>
            <p:nvSpPr>
              <p:cNvPr id="590" name="Google Shape;590;p7"/>
              <p:cNvSpPr/>
              <p:nvPr/>
            </p:nvSpPr>
            <p:spPr>
              <a:xfrm>
                <a:off x="3379" y="2788"/>
                <a:ext cx="2032" cy="1049"/>
              </a:xfrm>
              <a:custGeom>
                <a:rect b="b" l="l" r="r" t="t"/>
                <a:pathLst>
                  <a:path extrusionOk="0" h="1049" w="2032">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591" name="Google Shape;591;p7"/>
              <p:cNvCxnSpPr/>
              <p:nvPr/>
            </p:nvCxnSpPr>
            <p:spPr>
              <a:xfrm rot="-5400000">
                <a:off x="4942" y="3252"/>
                <a:ext cx="330" cy="88"/>
              </a:xfrm>
              <a:prstGeom prst="straightConnector1">
                <a:avLst/>
              </a:prstGeom>
              <a:noFill/>
              <a:ln cap="flat" cmpd="sng" w="12700">
                <a:solidFill>
                  <a:schemeClr val="lt2"/>
                </a:solidFill>
                <a:prstDash val="solid"/>
                <a:round/>
                <a:headEnd len="med" w="med" type="none"/>
                <a:tailEnd len="med" w="med" type="none"/>
              </a:ln>
            </p:spPr>
          </p:cxnSp>
          <p:cxnSp>
            <p:nvCxnSpPr>
              <p:cNvPr id="592" name="Google Shape;592;p7"/>
              <p:cNvCxnSpPr/>
              <p:nvPr/>
            </p:nvCxnSpPr>
            <p:spPr>
              <a:xfrm flipH="1" rot="-5400000">
                <a:off x="5034" y="3429"/>
                <a:ext cx="2" cy="54"/>
              </a:xfrm>
              <a:prstGeom prst="straightConnector1">
                <a:avLst/>
              </a:prstGeom>
              <a:noFill/>
              <a:ln cap="flat" cmpd="sng" w="12700">
                <a:solidFill>
                  <a:schemeClr val="lt2"/>
                </a:solidFill>
                <a:prstDash val="solid"/>
                <a:round/>
                <a:headEnd len="med" w="med" type="none"/>
                <a:tailEnd len="med" w="med" type="none"/>
              </a:ln>
            </p:spPr>
          </p:cxnSp>
          <p:cxnSp>
            <p:nvCxnSpPr>
              <p:cNvPr id="593" name="Google Shape;593;p7"/>
              <p:cNvCxnSpPr/>
              <p:nvPr/>
            </p:nvCxnSpPr>
            <p:spPr>
              <a:xfrm rot="10800000">
                <a:off x="5151" y="3225"/>
                <a:ext cx="0" cy="72"/>
              </a:xfrm>
              <a:prstGeom prst="straightConnector1">
                <a:avLst/>
              </a:prstGeom>
              <a:noFill/>
              <a:ln cap="flat" cmpd="sng" w="12700">
                <a:solidFill>
                  <a:schemeClr val="lt2"/>
                </a:solidFill>
                <a:prstDash val="solid"/>
                <a:round/>
                <a:headEnd len="med" w="med" type="none"/>
                <a:tailEnd len="med" w="med" type="none"/>
              </a:ln>
            </p:spPr>
          </p:cxnSp>
          <p:cxnSp>
            <p:nvCxnSpPr>
              <p:cNvPr id="594" name="Google Shape;594;p7"/>
              <p:cNvCxnSpPr/>
              <p:nvPr/>
            </p:nvCxnSpPr>
            <p:spPr>
              <a:xfrm flipH="1">
                <a:off x="3827" y="2977"/>
                <a:ext cx="160" cy="296"/>
              </a:xfrm>
              <a:prstGeom prst="straightConnector1">
                <a:avLst/>
              </a:prstGeom>
              <a:noFill/>
              <a:ln cap="flat" cmpd="sng" w="9525">
                <a:solidFill>
                  <a:schemeClr val="lt2"/>
                </a:solidFill>
                <a:prstDash val="solid"/>
                <a:round/>
                <a:headEnd len="med" w="med" type="none"/>
                <a:tailEnd len="med" w="med" type="none"/>
              </a:ln>
            </p:spPr>
          </p:cxnSp>
          <p:cxnSp>
            <p:nvCxnSpPr>
              <p:cNvPr id="595" name="Google Shape;595;p7"/>
              <p:cNvCxnSpPr/>
              <p:nvPr/>
            </p:nvCxnSpPr>
            <p:spPr>
              <a:xfrm>
                <a:off x="3843" y="3009"/>
                <a:ext cx="124" cy="0"/>
              </a:xfrm>
              <a:prstGeom prst="straightConnector1">
                <a:avLst/>
              </a:prstGeom>
              <a:noFill/>
              <a:ln cap="flat" cmpd="sng" w="9525">
                <a:solidFill>
                  <a:schemeClr val="lt2"/>
                </a:solidFill>
                <a:prstDash val="solid"/>
                <a:round/>
                <a:headEnd len="med" w="med" type="none"/>
                <a:tailEnd len="med" w="med" type="none"/>
              </a:ln>
            </p:spPr>
          </p:cxnSp>
          <p:cxnSp>
            <p:nvCxnSpPr>
              <p:cNvPr id="596" name="Google Shape;596;p7"/>
              <p:cNvCxnSpPr/>
              <p:nvPr/>
            </p:nvCxnSpPr>
            <p:spPr>
              <a:xfrm>
                <a:off x="3680" y="3221"/>
                <a:ext cx="172" cy="0"/>
              </a:xfrm>
              <a:prstGeom prst="straightConnector1">
                <a:avLst/>
              </a:prstGeom>
              <a:noFill/>
              <a:ln cap="flat" cmpd="sng" w="9525">
                <a:solidFill>
                  <a:schemeClr val="lt2"/>
                </a:solidFill>
                <a:prstDash val="solid"/>
                <a:round/>
                <a:headEnd len="med" w="med" type="none"/>
                <a:tailEnd len="med" w="med" type="none"/>
              </a:ln>
            </p:spPr>
          </p:cxnSp>
          <p:cxnSp>
            <p:nvCxnSpPr>
              <p:cNvPr id="597" name="Google Shape;597;p7"/>
              <p:cNvCxnSpPr/>
              <p:nvPr/>
            </p:nvCxnSpPr>
            <p:spPr>
              <a:xfrm>
                <a:off x="3914" y="3271"/>
                <a:ext cx="309" cy="0"/>
              </a:xfrm>
              <a:prstGeom prst="straightConnector1">
                <a:avLst/>
              </a:prstGeom>
              <a:noFill/>
              <a:ln cap="flat" cmpd="sng" w="9525">
                <a:solidFill>
                  <a:schemeClr val="lt2"/>
                </a:solidFill>
                <a:prstDash val="solid"/>
                <a:round/>
                <a:headEnd len="med" w="med" type="none"/>
                <a:tailEnd len="med" w="med" type="none"/>
              </a:ln>
            </p:spPr>
          </p:cxnSp>
          <p:cxnSp>
            <p:nvCxnSpPr>
              <p:cNvPr id="598" name="Google Shape;598;p7"/>
              <p:cNvCxnSpPr/>
              <p:nvPr/>
            </p:nvCxnSpPr>
            <p:spPr>
              <a:xfrm flipH="1">
                <a:off x="4065" y="3213"/>
                <a:ext cx="34" cy="54"/>
              </a:xfrm>
              <a:prstGeom prst="straightConnector1">
                <a:avLst/>
              </a:prstGeom>
              <a:noFill/>
              <a:ln cap="flat" cmpd="sng" w="9525">
                <a:solidFill>
                  <a:schemeClr val="lt2"/>
                </a:solidFill>
                <a:prstDash val="solid"/>
                <a:round/>
                <a:headEnd len="med" w="med" type="none"/>
                <a:tailEnd len="med" w="med" type="none"/>
              </a:ln>
            </p:spPr>
          </p:cxnSp>
          <p:cxnSp>
            <p:nvCxnSpPr>
              <p:cNvPr id="599" name="Google Shape;599;p7"/>
              <p:cNvCxnSpPr/>
              <p:nvPr/>
            </p:nvCxnSpPr>
            <p:spPr>
              <a:xfrm>
                <a:off x="3947" y="3269"/>
                <a:ext cx="1" cy="52"/>
              </a:xfrm>
              <a:prstGeom prst="straightConnector1">
                <a:avLst/>
              </a:prstGeom>
              <a:noFill/>
              <a:ln cap="flat" cmpd="sng" w="9525">
                <a:solidFill>
                  <a:schemeClr val="lt2"/>
                </a:solidFill>
                <a:prstDash val="solid"/>
                <a:round/>
                <a:headEnd len="med" w="med" type="none"/>
                <a:tailEnd len="med" w="med" type="none"/>
              </a:ln>
            </p:spPr>
          </p:cxnSp>
          <p:cxnSp>
            <p:nvCxnSpPr>
              <p:cNvPr id="600" name="Google Shape;600;p7"/>
              <p:cNvCxnSpPr/>
              <p:nvPr/>
            </p:nvCxnSpPr>
            <p:spPr>
              <a:xfrm rot="10800000">
                <a:off x="4197" y="3274"/>
                <a:ext cx="0" cy="48"/>
              </a:xfrm>
              <a:prstGeom prst="straightConnector1">
                <a:avLst/>
              </a:prstGeom>
              <a:noFill/>
              <a:ln cap="flat" cmpd="sng" w="9525">
                <a:solidFill>
                  <a:schemeClr val="lt2"/>
                </a:solidFill>
                <a:prstDash val="solid"/>
                <a:round/>
                <a:headEnd len="med" w="med" type="none"/>
                <a:tailEnd len="med" w="med" type="none"/>
              </a:ln>
            </p:spPr>
          </p:cxnSp>
          <p:cxnSp>
            <p:nvCxnSpPr>
              <p:cNvPr id="601" name="Google Shape;601;p7"/>
              <p:cNvCxnSpPr/>
              <p:nvPr/>
            </p:nvCxnSpPr>
            <p:spPr>
              <a:xfrm>
                <a:off x="4248" y="3185"/>
                <a:ext cx="317" cy="170"/>
              </a:xfrm>
              <a:prstGeom prst="straightConnector1">
                <a:avLst/>
              </a:prstGeom>
              <a:noFill/>
              <a:ln cap="flat" cmpd="sng" w="9525">
                <a:solidFill>
                  <a:schemeClr val="lt2"/>
                </a:solidFill>
                <a:prstDash val="solid"/>
                <a:round/>
                <a:headEnd len="med" w="med" type="none"/>
                <a:tailEnd len="med" w="med" type="none"/>
              </a:ln>
            </p:spPr>
          </p:cxnSp>
          <p:cxnSp>
            <p:nvCxnSpPr>
              <p:cNvPr id="602" name="Google Shape;602;p7"/>
              <p:cNvCxnSpPr/>
              <p:nvPr/>
            </p:nvCxnSpPr>
            <p:spPr>
              <a:xfrm>
                <a:off x="3901" y="3144"/>
                <a:ext cx="51" cy="0"/>
              </a:xfrm>
              <a:prstGeom prst="straightConnector1">
                <a:avLst/>
              </a:prstGeom>
              <a:noFill/>
              <a:ln cap="flat" cmpd="sng" w="9525">
                <a:solidFill>
                  <a:schemeClr val="lt2"/>
                </a:solidFill>
                <a:prstDash val="solid"/>
                <a:round/>
                <a:headEnd len="med" w="med" type="none"/>
                <a:tailEnd len="med" w="med" type="none"/>
              </a:ln>
            </p:spPr>
          </p:cxnSp>
          <p:cxnSp>
            <p:nvCxnSpPr>
              <p:cNvPr id="603" name="Google Shape;603;p7"/>
              <p:cNvCxnSpPr/>
              <p:nvPr/>
            </p:nvCxnSpPr>
            <p:spPr>
              <a:xfrm>
                <a:off x="3809" y="2257"/>
                <a:ext cx="148" cy="47"/>
              </a:xfrm>
              <a:prstGeom prst="straightConnector1">
                <a:avLst/>
              </a:prstGeom>
              <a:noFill/>
              <a:ln cap="flat" cmpd="sng" w="9525">
                <a:solidFill>
                  <a:schemeClr val="lt2"/>
                </a:solidFill>
                <a:prstDash val="solid"/>
                <a:round/>
                <a:headEnd len="med" w="med" type="none"/>
                <a:tailEnd len="med" w="med" type="none"/>
              </a:ln>
            </p:spPr>
          </p:cxnSp>
          <p:cxnSp>
            <p:nvCxnSpPr>
              <p:cNvPr id="604" name="Google Shape;604;p7"/>
              <p:cNvCxnSpPr/>
              <p:nvPr/>
            </p:nvCxnSpPr>
            <p:spPr>
              <a:xfrm flipH="1" rot="10800000">
                <a:off x="3711" y="2354"/>
                <a:ext cx="106" cy="2"/>
              </a:xfrm>
              <a:prstGeom prst="straightConnector1">
                <a:avLst/>
              </a:prstGeom>
              <a:noFill/>
              <a:ln cap="flat" cmpd="sng" w="9525">
                <a:solidFill>
                  <a:schemeClr val="lt2"/>
                </a:solidFill>
                <a:prstDash val="solid"/>
                <a:round/>
                <a:headEnd len="med" w="med" type="none"/>
                <a:tailEnd len="med" w="med" type="none"/>
              </a:ln>
            </p:spPr>
          </p:cxnSp>
          <p:grpSp>
            <p:nvGrpSpPr>
              <p:cNvPr id="605" name="Google Shape;605;p7"/>
              <p:cNvGrpSpPr/>
              <p:nvPr/>
            </p:nvGrpSpPr>
            <p:grpSpPr>
              <a:xfrm>
                <a:off x="3535" y="2207"/>
                <a:ext cx="319" cy="222"/>
                <a:chOff x="2967" y="478"/>
                <a:chExt cx="788" cy="625"/>
              </a:xfrm>
            </p:grpSpPr>
            <p:pic>
              <p:nvPicPr>
                <p:cNvPr descr="access_point_stylized_small" id="606" name="Google Shape;606;p7"/>
                <p:cNvPicPr preferRelativeResize="0"/>
                <p:nvPr/>
              </p:nvPicPr>
              <p:blipFill rotWithShape="1">
                <a:blip r:embed="rId4">
                  <a:alphaModFix/>
                </a:blip>
                <a:srcRect b="0" l="0" r="0" t="0"/>
                <a:stretch/>
              </p:blipFill>
              <p:spPr>
                <a:xfrm>
                  <a:off x="3012" y="559"/>
                  <a:ext cx="576" cy="544"/>
                </a:xfrm>
                <a:prstGeom prst="rect">
                  <a:avLst/>
                </a:prstGeom>
                <a:noFill/>
                <a:ln>
                  <a:noFill/>
                </a:ln>
              </p:spPr>
            </p:pic>
            <p:pic>
              <p:nvPicPr>
                <p:cNvPr descr="antenna_radiation_stylized" id="607" name="Google Shape;607;p7"/>
                <p:cNvPicPr preferRelativeResize="0"/>
                <p:nvPr/>
              </p:nvPicPr>
              <p:blipFill rotWithShape="1">
                <a:blip r:embed="rId5">
                  <a:alphaModFix/>
                </a:blip>
                <a:srcRect b="0" l="0" r="0" t="0"/>
                <a:stretch/>
              </p:blipFill>
              <p:spPr>
                <a:xfrm>
                  <a:off x="2967" y="478"/>
                  <a:ext cx="788" cy="188"/>
                </a:xfrm>
                <a:prstGeom prst="rect">
                  <a:avLst/>
                </a:prstGeom>
                <a:noFill/>
                <a:ln>
                  <a:noFill/>
                </a:ln>
              </p:spPr>
            </p:pic>
          </p:grpSp>
          <p:sp>
            <p:nvSpPr>
              <p:cNvPr id="608" name="Google Shape;608;p7"/>
              <p:cNvSpPr/>
              <p:nvPr/>
            </p:nvSpPr>
            <p:spPr>
              <a:xfrm>
                <a:off x="4419" y="2224"/>
                <a:ext cx="828" cy="425"/>
              </a:xfrm>
              <a:custGeom>
                <a:rect b="b" l="l" r="r" t="t"/>
                <a:pathLst>
                  <a:path extrusionOk="0" h="425" w="828">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09" name="Google Shape;609;p7"/>
              <p:cNvSpPr/>
              <p:nvPr/>
            </p:nvSpPr>
            <p:spPr>
              <a:xfrm>
                <a:off x="4417" y="1263"/>
                <a:ext cx="1090" cy="709"/>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chemeClr val="folHlink"/>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610" name="Google Shape;610;p7"/>
              <p:cNvCxnSpPr/>
              <p:nvPr/>
            </p:nvCxnSpPr>
            <p:spPr>
              <a:xfrm>
                <a:off x="4659" y="2404"/>
                <a:ext cx="103" cy="76"/>
              </a:xfrm>
              <a:prstGeom prst="straightConnector1">
                <a:avLst/>
              </a:prstGeom>
              <a:noFill/>
              <a:ln cap="flat" cmpd="sng" w="9525">
                <a:solidFill>
                  <a:schemeClr val="lt2"/>
                </a:solidFill>
                <a:prstDash val="solid"/>
                <a:round/>
                <a:headEnd len="med" w="med" type="none"/>
                <a:tailEnd len="med" w="med" type="none"/>
              </a:ln>
            </p:spPr>
          </p:cxnSp>
          <p:cxnSp>
            <p:nvCxnSpPr>
              <p:cNvPr id="611" name="Google Shape;611;p7"/>
              <p:cNvCxnSpPr/>
              <p:nvPr/>
            </p:nvCxnSpPr>
            <p:spPr>
              <a:xfrm>
                <a:off x="4720" y="2354"/>
                <a:ext cx="176" cy="0"/>
              </a:xfrm>
              <a:prstGeom prst="straightConnector1">
                <a:avLst/>
              </a:prstGeom>
              <a:noFill/>
              <a:ln cap="flat" cmpd="sng" w="9525">
                <a:solidFill>
                  <a:schemeClr val="lt2"/>
                </a:solidFill>
                <a:prstDash val="solid"/>
                <a:round/>
                <a:headEnd len="med" w="med" type="none"/>
                <a:tailEnd len="med" w="med" type="none"/>
              </a:ln>
            </p:spPr>
          </p:cxnSp>
          <p:cxnSp>
            <p:nvCxnSpPr>
              <p:cNvPr id="612" name="Google Shape;612;p7"/>
              <p:cNvCxnSpPr/>
              <p:nvPr/>
            </p:nvCxnSpPr>
            <p:spPr>
              <a:xfrm flipH="1" rot="10800000">
                <a:off x="4869" y="2408"/>
                <a:ext cx="85" cy="66"/>
              </a:xfrm>
              <a:prstGeom prst="straightConnector1">
                <a:avLst/>
              </a:prstGeom>
              <a:noFill/>
              <a:ln cap="flat" cmpd="sng" w="9525">
                <a:solidFill>
                  <a:schemeClr val="lt2"/>
                </a:solidFill>
                <a:prstDash val="solid"/>
                <a:round/>
                <a:headEnd len="med" w="med" type="none"/>
                <a:tailEnd len="med" w="med" type="none"/>
              </a:ln>
            </p:spPr>
          </p:cxnSp>
          <p:cxnSp>
            <p:nvCxnSpPr>
              <p:cNvPr id="613" name="Google Shape;613;p7"/>
              <p:cNvCxnSpPr/>
              <p:nvPr/>
            </p:nvCxnSpPr>
            <p:spPr>
              <a:xfrm>
                <a:off x="4235" y="1632"/>
                <a:ext cx="321" cy="2"/>
              </a:xfrm>
              <a:prstGeom prst="straightConnector1">
                <a:avLst/>
              </a:prstGeom>
              <a:noFill/>
              <a:ln cap="flat" cmpd="sng" w="9525">
                <a:solidFill>
                  <a:srgbClr val="969696"/>
                </a:solidFill>
                <a:prstDash val="solid"/>
                <a:round/>
                <a:headEnd len="med" w="med" type="none"/>
                <a:tailEnd len="med" w="med" type="none"/>
              </a:ln>
            </p:spPr>
          </p:cxnSp>
          <p:cxnSp>
            <p:nvCxnSpPr>
              <p:cNvPr id="614" name="Google Shape;614;p7"/>
              <p:cNvCxnSpPr/>
              <p:nvPr/>
            </p:nvCxnSpPr>
            <p:spPr>
              <a:xfrm>
                <a:off x="4635" y="2961"/>
                <a:ext cx="246" cy="116"/>
              </a:xfrm>
              <a:prstGeom prst="straightConnector1">
                <a:avLst/>
              </a:prstGeom>
              <a:noFill/>
              <a:ln cap="flat" cmpd="sng" w="9525">
                <a:solidFill>
                  <a:schemeClr val="lt2"/>
                </a:solidFill>
                <a:prstDash val="solid"/>
                <a:round/>
                <a:headEnd len="med" w="med" type="none"/>
                <a:tailEnd len="med" w="med" type="none"/>
              </a:ln>
            </p:spPr>
          </p:cxnSp>
          <p:cxnSp>
            <p:nvCxnSpPr>
              <p:cNvPr id="615" name="Google Shape;615;p7"/>
              <p:cNvCxnSpPr/>
              <p:nvPr/>
            </p:nvCxnSpPr>
            <p:spPr>
              <a:xfrm flipH="1" rot="10800000">
                <a:off x="4244" y="2953"/>
                <a:ext cx="203" cy="125"/>
              </a:xfrm>
              <a:prstGeom prst="straightConnector1">
                <a:avLst/>
              </a:prstGeom>
              <a:noFill/>
              <a:ln cap="flat" cmpd="sng" w="9525">
                <a:solidFill>
                  <a:schemeClr val="lt2"/>
                </a:solidFill>
                <a:prstDash val="solid"/>
                <a:round/>
                <a:headEnd len="med" w="med" type="none"/>
                <a:tailEnd len="med" w="med" type="none"/>
              </a:ln>
            </p:spPr>
          </p:cxnSp>
          <p:cxnSp>
            <p:nvCxnSpPr>
              <p:cNvPr id="616" name="Google Shape;616;p7"/>
              <p:cNvCxnSpPr/>
              <p:nvPr/>
            </p:nvCxnSpPr>
            <p:spPr>
              <a:xfrm>
                <a:off x="4271" y="3137"/>
                <a:ext cx="612" cy="0"/>
              </a:xfrm>
              <a:prstGeom prst="straightConnector1">
                <a:avLst/>
              </a:prstGeom>
              <a:noFill/>
              <a:ln cap="flat" cmpd="sng" w="9525">
                <a:solidFill>
                  <a:schemeClr val="lt2"/>
                </a:solidFill>
                <a:prstDash val="solid"/>
                <a:round/>
                <a:headEnd len="med" w="med" type="none"/>
                <a:tailEnd len="med" w="med" type="none"/>
              </a:ln>
            </p:spPr>
          </p:cxnSp>
          <p:cxnSp>
            <p:nvCxnSpPr>
              <p:cNvPr id="617" name="Google Shape;617;p7"/>
              <p:cNvCxnSpPr/>
              <p:nvPr/>
            </p:nvCxnSpPr>
            <p:spPr>
              <a:xfrm flipH="1" rot="10800000">
                <a:off x="4773" y="1572"/>
                <a:ext cx="78" cy="55"/>
              </a:xfrm>
              <a:prstGeom prst="straightConnector1">
                <a:avLst/>
              </a:prstGeom>
              <a:noFill/>
              <a:ln cap="flat" cmpd="sng" w="9525">
                <a:solidFill>
                  <a:schemeClr val="lt2"/>
                </a:solidFill>
                <a:prstDash val="solid"/>
                <a:round/>
                <a:headEnd len="med" w="med" type="none"/>
                <a:tailEnd len="med" w="med" type="none"/>
              </a:ln>
            </p:spPr>
          </p:cxnSp>
          <p:cxnSp>
            <p:nvCxnSpPr>
              <p:cNvPr id="618" name="Google Shape;618;p7"/>
              <p:cNvCxnSpPr/>
              <p:nvPr/>
            </p:nvCxnSpPr>
            <p:spPr>
              <a:xfrm>
                <a:off x="4665" y="1681"/>
                <a:ext cx="0" cy="52"/>
              </a:xfrm>
              <a:prstGeom prst="straightConnector1">
                <a:avLst/>
              </a:prstGeom>
              <a:noFill/>
              <a:ln cap="flat" cmpd="sng" w="9525">
                <a:solidFill>
                  <a:srgbClr val="969696"/>
                </a:solidFill>
                <a:prstDash val="solid"/>
                <a:round/>
                <a:headEnd len="med" w="med" type="none"/>
                <a:tailEnd len="med" w="med" type="none"/>
              </a:ln>
            </p:spPr>
          </p:cxnSp>
          <p:cxnSp>
            <p:nvCxnSpPr>
              <p:cNvPr id="619" name="Google Shape;619;p7"/>
              <p:cNvCxnSpPr/>
              <p:nvPr/>
            </p:nvCxnSpPr>
            <p:spPr>
              <a:xfrm flipH="1" rot="10800000">
                <a:off x="4773" y="1616"/>
                <a:ext cx="166" cy="182"/>
              </a:xfrm>
              <a:prstGeom prst="straightConnector1">
                <a:avLst/>
              </a:prstGeom>
              <a:noFill/>
              <a:ln cap="flat" cmpd="sng" w="9525">
                <a:solidFill>
                  <a:schemeClr val="lt2"/>
                </a:solidFill>
                <a:prstDash val="solid"/>
                <a:round/>
                <a:headEnd len="med" w="med" type="none"/>
                <a:tailEnd len="med" w="med" type="none"/>
              </a:ln>
            </p:spPr>
          </p:cxnSp>
          <p:cxnSp>
            <p:nvCxnSpPr>
              <p:cNvPr id="620" name="Google Shape;620;p7"/>
              <p:cNvCxnSpPr/>
              <p:nvPr/>
            </p:nvCxnSpPr>
            <p:spPr>
              <a:xfrm>
                <a:off x="5003" y="1615"/>
                <a:ext cx="0" cy="124"/>
              </a:xfrm>
              <a:prstGeom prst="straightConnector1">
                <a:avLst/>
              </a:prstGeom>
              <a:noFill/>
              <a:ln cap="flat" cmpd="sng" w="9525">
                <a:solidFill>
                  <a:schemeClr val="lt2"/>
                </a:solidFill>
                <a:prstDash val="solid"/>
                <a:round/>
                <a:headEnd len="med" w="med" type="none"/>
                <a:tailEnd len="med" w="med" type="none"/>
              </a:ln>
            </p:spPr>
          </p:cxnSp>
          <p:cxnSp>
            <p:nvCxnSpPr>
              <p:cNvPr id="621" name="Google Shape;621;p7"/>
              <p:cNvCxnSpPr/>
              <p:nvPr/>
            </p:nvCxnSpPr>
            <p:spPr>
              <a:xfrm>
                <a:off x="4785" y="1808"/>
                <a:ext cx="119" cy="0"/>
              </a:xfrm>
              <a:prstGeom prst="straightConnector1">
                <a:avLst/>
              </a:prstGeom>
              <a:noFill/>
              <a:ln cap="flat" cmpd="sng" w="9525">
                <a:solidFill>
                  <a:schemeClr val="lt2"/>
                </a:solidFill>
                <a:prstDash val="solid"/>
                <a:round/>
                <a:headEnd len="med" w="med" type="none"/>
                <a:tailEnd len="med" w="med" type="none"/>
              </a:ln>
            </p:spPr>
          </p:cxnSp>
          <p:cxnSp>
            <p:nvCxnSpPr>
              <p:cNvPr id="622" name="Google Shape;622;p7"/>
              <p:cNvCxnSpPr/>
              <p:nvPr/>
            </p:nvCxnSpPr>
            <p:spPr>
              <a:xfrm>
                <a:off x="5134" y="1802"/>
                <a:ext cx="112" cy="0"/>
              </a:xfrm>
              <a:prstGeom prst="straightConnector1">
                <a:avLst/>
              </a:prstGeom>
              <a:noFill/>
              <a:ln cap="flat" cmpd="sng" w="9525">
                <a:solidFill>
                  <a:schemeClr val="lt2"/>
                </a:solidFill>
                <a:prstDash val="solid"/>
                <a:round/>
                <a:headEnd len="med" w="med" type="none"/>
                <a:tailEnd len="med" w="med" type="none"/>
              </a:ln>
            </p:spPr>
          </p:cxnSp>
          <p:cxnSp>
            <p:nvCxnSpPr>
              <p:cNvPr id="623" name="Google Shape;623;p7"/>
              <p:cNvCxnSpPr/>
              <p:nvPr/>
            </p:nvCxnSpPr>
            <p:spPr>
              <a:xfrm flipH="1">
                <a:off x="4596" y="1850"/>
                <a:ext cx="62" cy="444"/>
              </a:xfrm>
              <a:prstGeom prst="straightConnector1">
                <a:avLst/>
              </a:prstGeom>
              <a:noFill/>
              <a:ln cap="flat" cmpd="sng" w="9525">
                <a:solidFill>
                  <a:srgbClr val="969696"/>
                </a:solidFill>
                <a:prstDash val="solid"/>
                <a:round/>
                <a:headEnd len="med" w="med" type="none"/>
                <a:tailEnd len="med" w="med" type="none"/>
              </a:ln>
            </p:spPr>
          </p:cxnSp>
          <p:cxnSp>
            <p:nvCxnSpPr>
              <p:cNvPr id="624" name="Google Shape;624;p7"/>
              <p:cNvCxnSpPr/>
              <p:nvPr/>
            </p:nvCxnSpPr>
            <p:spPr>
              <a:xfrm flipH="1">
                <a:off x="4969" y="1850"/>
                <a:ext cx="70" cy="458"/>
              </a:xfrm>
              <a:prstGeom prst="straightConnector1">
                <a:avLst/>
              </a:prstGeom>
              <a:noFill/>
              <a:ln cap="flat" cmpd="sng" w="9525">
                <a:solidFill>
                  <a:schemeClr val="lt2"/>
                </a:solidFill>
                <a:prstDash val="solid"/>
                <a:round/>
                <a:headEnd len="med" w="med" type="none"/>
                <a:tailEnd len="med" w="med" type="none"/>
              </a:ln>
            </p:spPr>
          </p:cxnSp>
          <p:cxnSp>
            <p:nvCxnSpPr>
              <p:cNvPr id="625" name="Google Shape;625;p7"/>
              <p:cNvCxnSpPr/>
              <p:nvPr/>
            </p:nvCxnSpPr>
            <p:spPr>
              <a:xfrm flipH="1" rot="10800000">
                <a:off x="4581" y="2569"/>
                <a:ext cx="143" cy="275"/>
              </a:xfrm>
              <a:prstGeom prst="straightConnector1">
                <a:avLst/>
              </a:prstGeom>
              <a:noFill/>
              <a:ln cap="flat" cmpd="sng" w="9525">
                <a:solidFill>
                  <a:schemeClr val="lt2"/>
                </a:solidFill>
                <a:prstDash val="solid"/>
                <a:round/>
                <a:headEnd len="med" w="med" type="none"/>
                <a:tailEnd len="med" w="med" type="none"/>
              </a:ln>
            </p:spPr>
          </p:cxnSp>
          <p:cxnSp>
            <p:nvCxnSpPr>
              <p:cNvPr id="626" name="Google Shape;626;p7"/>
              <p:cNvCxnSpPr/>
              <p:nvPr/>
            </p:nvCxnSpPr>
            <p:spPr>
              <a:xfrm>
                <a:off x="5257" y="1801"/>
                <a:ext cx="112" cy="0"/>
              </a:xfrm>
              <a:prstGeom prst="straightConnector1">
                <a:avLst/>
              </a:prstGeom>
              <a:noFill/>
              <a:ln cap="flat" cmpd="sng" w="9525">
                <a:solidFill>
                  <a:schemeClr val="lt2"/>
                </a:solidFill>
                <a:prstDash val="dash"/>
                <a:round/>
                <a:headEnd len="med" w="med" type="none"/>
                <a:tailEnd len="med" w="med" type="none"/>
              </a:ln>
            </p:spPr>
          </p:cxnSp>
          <p:grpSp>
            <p:nvGrpSpPr>
              <p:cNvPr id="627" name="Google Shape;627;p7"/>
              <p:cNvGrpSpPr/>
              <p:nvPr/>
            </p:nvGrpSpPr>
            <p:grpSpPr>
              <a:xfrm>
                <a:off x="3813" y="1163"/>
                <a:ext cx="295" cy="391"/>
                <a:chOff x="1653" y="3023"/>
                <a:chExt cx="622" cy="911"/>
              </a:xfrm>
            </p:grpSpPr>
            <p:cxnSp>
              <p:nvCxnSpPr>
                <p:cNvPr id="628" name="Google Shape;628;p7"/>
                <p:cNvCxnSpPr/>
                <p:nvPr/>
              </p:nvCxnSpPr>
              <p:spPr>
                <a:xfrm flipH="1">
                  <a:off x="1766" y="3287"/>
                  <a:ext cx="188" cy="586"/>
                </a:xfrm>
                <a:prstGeom prst="straightConnector1">
                  <a:avLst/>
                </a:prstGeom>
                <a:noFill/>
                <a:ln cap="flat" cmpd="sng" w="19050">
                  <a:solidFill>
                    <a:srgbClr val="808080"/>
                  </a:solidFill>
                  <a:prstDash val="solid"/>
                  <a:round/>
                  <a:headEnd len="med" w="med" type="none"/>
                  <a:tailEnd len="med" w="med" type="none"/>
                </a:ln>
              </p:spPr>
            </p:cxnSp>
            <p:cxnSp>
              <p:nvCxnSpPr>
                <p:cNvPr id="629" name="Google Shape;629;p7"/>
                <p:cNvCxnSpPr/>
                <p:nvPr/>
              </p:nvCxnSpPr>
              <p:spPr>
                <a:xfrm>
                  <a:off x="1954" y="3287"/>
                  <a:ext cx="188" cy="583"/>
                </a:xfrm>
                <a:prstGeom prst="straightConnector1">
                  <a:avLst/>
                </a:prstGeom>
                <a:noFill/>
                <a:ln cap="flat" cmpd="sng" w="19050">
                  <a:solidFill>
                    <a:srgbClr val="808080"/>
                  </a:solidFill>
                  <a:prstDash val="solid"/>
                  <a:round/>
                  <a:headEnd len="med" w="med" type="none"/>
                  <a:tailEnd len="med" w="med" type="none"/>
                </a:ln>
              </p:spPr>
            </p:cxnSp>
            <p:cxnSp>
              <p:nvCxnSpPr>
                <p:cNvPr id="630" name="Google Shape;630;p7"/>
                <p:cNvCxnSpPr/>
                <p:nvPr/>
              </p:nvCxnSpPr>
              <p:spPr>
                <a:xfrm>
                  <a:off x="1766" y="3870"/>
                  <a:ext cx="188" cy="64"/>
                </a:xfrm>
                <a:prstGeom prst="straightConnector1">
                  <a:avLst/>
                </a:prstGeom>
                <a:noFill/>
                <a:ln cap="flat" cmpd="sng" w="19050">
                  <a:solidFill>
                    <a:srgbClr val="808080"/>
                  </a:solidFill>
                  <a:prstDash val="solid"/>
                  <a:round/>
                  <a:headEnd len="med" w="med" type="none"/>
                  <a:tailEnd len="med" w="med" type="none"/>
                </a:ln>
              </p:spPr>
            </p:cxnSp>
            <p:cxnSp>
              <p:nvCxnSpPr>
                <p:cNvPr id="631" name="Google Shape;631;p7"/>
                <p:cNvCxnSpPr/>
                <p:nvPr/>
              </p:nvCxnSpPr>
              <p:spPr>
                <a:xfrm flipH="1">
                  <a:off x="1954" y="3870"/>
                  <a:ext cx="188" cy="64"/>
                </a:xfrm>
                <a:prstGeom prst="straightConnector1">
                  <a:avLst/>
                </a:prstGeom>
                <a:noFill/>
                <a:ln cap="flat" cmpd="sng" w="19050">
                  <a:solidFill>
                    <a:srgbClr val="808080"/>
                  </a:solidFill>
                  <a:prstDash val="solid"/>
                  <a:round/>
                  <a:headEnd len="med" w="med" type="none"/>
                  <a:tailEnd len="med" w="med" type="none"/>
                </a:ln>
              </p:spPr>
            </p:cxnSp>
            <p:cxnSp>
              <p:nvCxnSpPr>
                <p:cNvPr id="632" name="Google Shape;632;p7"/>
                <p:cNvCxnSpPr/>
                <p:nvPr/>
              </p:nvCxnSpPr>
              <p:spPr>
                <a:xfrm>
                  <a:off x="1954" y="3300"/>
                  <a:ext cx="0" cy="634"/>
                </a:xfrm>
                <a:prstGeom prst="straightConnector1">
                  <a:avLst/>
                </a:prstGeom>
                <a:noFill/>
                <a:ln cap="flat" cmpd="sng" w="19050">
                  <a:solidFill>
                    <a:srgbClr val="808080"/>
                  </a:solidFill>
                  <a:prstDash val="solid"/>
                  <a:round/>
                  <a:headEnd len="med" w="med" type="none"/>
                  <a:tailEnd len="med" w="med" type="none"/>
                </a:ln>
              </p:spPr>
            </p:cxnSp>
            <p:cxnSp>
              <p:nvCxnSpPr>
                <p:cNvPr id="633" name="Google Shape;633;p7"/>
                <p:cNvCxnSpPr/>
                <p:nvPr/>
              </p:nvCxnSpPr>
              <p:spPr>
                <a:xfrm flipH="1" rot="10800000">
                  <a:off x="1766" y="3810"/>
                  <a:ext cx="188" cy="63"/>
                </a:xfrm>
                <a:prstGeom prst="straightConnector1">
                  <a:avLst/>
                </a:prstGeom>
                <a:noFill/>
                <a:ln cap="flat" cmpd="sng" w="19050">
                  <a:solidFill>
                    <a:srgbClr val="808080"/>
                  </a:solidFill>
                  <a:prstDash val="solid"/>
                  <a:round/>
                  <a:headEnd len="med" w="med" type="none"/>
                  <a:tailEnd len="med" w="med" type="none"/>
                </a:ln>
              </p:spPr>
            </p:cxnSp>
            <p:cxnSp>
              <p:nvCxnSpPr>
                <p:cNvPr id="634" name="Google Shape;634;p7"/>
                <p:cNvCxnSpPr/>
                <p:nvPr/>
              </p:nvCxnSpPr>
              <p:spPr>
                <a:xfrm rot="10800000">
                  <a:off x="1954" y="3810"/>
                  <a:ext cx="188" cy="60"/>
                </a:xfrm>
                <a:prstGeom prst="straightConnector1">
                  <a:avLst/>
                </a:prstGeom>
                <a:noFill/>
                <a:ln cap="flat" cmpd="sng" w="19050">
                  <a:solidFill>
                    <a:srgbClr val="808080"/>
                  </a:solidFill>
                  <a:prstDash val="solid"/>
                  <a:round/>
                  <a:headEnd len="med" w="med" type="none"/>
                  <a:tailEnd len="med" w="med" type="none"/>
                </a:ln>
              </p:spPr>
            </p:cxnSp>
            <p:cxnSp>
              <p:nvCxnSpPr>
                <p:cNvPr id="635" name="Google Shape;635;p7"/>
                <p:cNvCxnSpPr/>
                <p:nvPr/>
              </p:nvCxnSpPr>
              <p:spPr>
                <a:xfrm>
                  <a:off x="1846" y="3618"/>
                  <a:ext cx="108" cy="48"/>
                </a:xfrm>
                <a:prstGeom prst="straightConnector1">
                  <a:avLst/>
                </a:prstGeom>
                <a:noFill/>
                <a:ln cap="flat" cmpd="sng" w="19050">
                  <a:solidFill>
                    <a:srgbClr val="808080"/>
                  </a:solidFill>
                  <a:prstDash val="solid"/>
                  <a:round/>
                  <a:headEnd len="med" w="med" type="none"/>
                  <a:tailEnd len="med" w="med" type="none"/>
                </a:ln>
              </p:spPr>
            </p:cxnSp>
            <p:cxnSp>
              <p:nvCxnSpPr>
                <p:cNvPr id="636" name="Google Shape;636;p7"/>
                <p:cNvCxnSpPr/>
                <p:nvPr/>
              </p:nvCxnSpPr>
              <p:spPr>
                <a:xfrm flipH="1" rot="10800000">
                  <a:off x="1954" y="3618"/>
                  <a:ext cx="114" cy="48"/>
                </a:xfrm>
                <a:prstGeom prst="straightConnector1">
                  <a:avLst/>
                </a:prstGeom>
                <a:noFill/>
                <a:ln cap="flat" cmpd="sng" w="19050">
                  <a:solidFill>
                    <a:srgbClr val="808080"/>
                  </a:solidFill>
                  <a:prstDash val="solid"/>
                  <a:round/>
                  <a:headEnd len="med" w="med" type="none"/>
                  <a:tailEnd len="med" w="med" type="none"/>
                </a:ln>
              </p:spPr>
            </p:cxnSp>
            <p:cxnSp>
              <p:nvCxnSpPr>
                <p:cNvPr id="637" name="Google Shape;637;p7"/>
                <p:cNvCxnSpPr/>
                <p:nvPr/>
              </p:nvCxnSpPr>
              <p:spPr>
                <a:xfrm>
                  <a:off x="1810" y="3704"/>
                  <a:ext cx="139" cy="65"/>
                </a:xfrm>
                <a:prstGeom prst="straightConnector1">
                  <a:avLst/>
                </a:prstGeom>
                <a:noFill/>
                <a:ln cap="flat" cmpd="sng" w="19050">
                  <a:solidFill>
                    <a:srgbClr val="808080"/>
                  </a:solidFill>
                  <a:prstDash val="solid"/>
                  <a:round/>
                  <a:headEnd len="med" w="med" type="none"/>
                  <a:tailEnd len="med" w="med" type="none"/>
                </a:ln>
              </p:spPr>
            </p:cxnSp>
            <p:cxnSp>
              <p:nvCxnSpPr>
                <p:cNvPr id="638" name="Google Shape;638;p7"/>
                <p:cNvCxnSpPr/>
                <p:nvPr/>
              </p:nvCxnSpPr>
              <p:spPr>
                <a:xfrm flipH="1" rot="10800000">
                  <a:off x="1954" y="3717"/>
                  <a:ext cx="140" cy="57"/>
                </a:xfrm>
                <a:prstGeom prst="straightConnector1">
                  <a:avLst/>
                </a:prstGeom>
                <a:noFill/>
                <a:ln cap="flat" cmpd="sng" w="19050">
                  <a:solidFill>
                    <a:srgbClr val="808080"/>
                  </a:solidFill>
                  <a:prstDash val="solid"/>
                  <a:round/>
                  <a:headEnd len="med" w="med" type="none"/>
                  <a:tailEnd len="med" w="med" type="none"/>
                </a:ln>
              </p:spPr>
            </p:cxnSp>
            <p:cxnSp>
              <p:nvCxnSpPr>
                <p:cNvPr id="639" name="Google Shape;639;p7"/>
                <p:cNvCxnSpPr/>
                <p:nvPr/>
              </p:nvCxnSpPr>
              <p:spPr>
                <a:xfrm flipH="1" rot="10800000">
                  <a:off x="1954" y="3530"/>
                  <a:ext cx="72" cy="24"/>
                </a:xfrm>
                <a:prstGeom prst="straightConnector1">
                  <a:avLst/>
                </a:prstGeom>
                <a:noFill/>
                <a:ln cap="flat" cmpd="sng" w="19050">
                  <a:solidFill>
                    <a:srgbClr val="808080"/>
                  </a:solidFill>
                  <a:prstDash val="solid"/>
                  <a:round/>
                  <a:headEnd len="med" w="med" type="none"/>
                  <a:tailEnd len="med" w="med" type="none"/>
                </a:ln>
              </p:spPr>
            </p:cxnSp>
            <p:cxnSp>
              <p:nvCxnSpPr>
                <p:cNvPr id="640" name="Google Shape;640;p7"/>
                <p:cNvCxnSpPr/>
                <p:nvPr/>
              </p:nvCxnSpPr>
              <p:spPr>
                <a:xfrm flipH="1" rot="10800000">
                  <a:off x="1954" y="3409"/>
                  <a:ext cx="45" cy="18"/>
                </a:xfrm>
                <a:prstGeom prst="straightConnector1">
                  <a:avLst/>
                </a:prstGeom>
                <a:noFill/>
                <a:ln cap="flat" cmpd="sng" w="19050">
                  <a:solidFill>
                    <a:srgbClr val="808080"/>
                  </a:solidFill>
                  <a:prstDash val="solid"/>
                  <a:round/>
                  <a:headEnd len="med" w="med" type="none"/>
                  <a:tailEnd len="med" w="med" type="none"/>
                </a:ln>
              </p:spPr>
            </p:cxnSp>
            <p:cxnSp>
              <p:nvCxnSpPr>
                <p:cNvPr id="641" name="Google Shape;641;p7"/>
                <p:cNvCxnSpPr/>
                <p:nvPr/>
              </p:nvCxnSpPr>
              <p:spPr>
                <a:xfrm>
                  <a:off x="1873" y="3522"/>
                  <a:ext cx="87" cy="32"/>
                </a:xfrm>
                <a:prstGeom prst="straightConnector1">
                  <a:avLst/>
                </a:prstGeom>
                <a:noFill/>
                <a:ln cap="flat" cmpd="sng" w="19050">
                  <a:solidFill>
                    <a:srgbClr val="808080"/>
                  </a:solidFill>
                  <a:prstDash val="solid"/>
                  <a:round/>
                  <a:headEnd len="med" w="med" type="none"/>
                  <a:tailEnd len="med" w="med" type="none"/>
                </a:ln>
              </p:spPr>
            </p:cxnSp>
            <p:cxnSp>
              <p:nvCxnSpPr>
                <p:cNvPr id="642" name="Google Shape;642;p7"/>
                <p:cNvCxnSpPr/>
                <p:nvPr/>
              </p:nvCxnSpPr>
              <p:spPr>
                <a:xfrm>
                  <a:off x="1912" y="3404"/>
                  <a:ext cx="50" cy="31"/>
                </a:xfrm>
                <a:prstGeom prst="straightConnector1">
                  <a:avLst/>
                </a:prstGeom>
                <a:noFill/>
                <a:ln cap="flat" cmpd="sng" w="19050">
                  <a:solidFill>
                    <a:srgbClr val="808080"/>
                  </a:solidFill>
                  <a:prstDash val="solid"/>
                  <a:round/>
                  <a:headEnd len="med" w="med" type="none"/>
                  <a:tailEnd len="med" w="med" type="none"/>
                </a:ln>
              </p:spPr>
            </p:cxnSp>
            <p:sp>
              <p:nvSpPr>
                <p:cNvPr id="643" name="Google Shape;643;p7"/>
                <p:cNvSpPr/>
                <p:nvPr/>
              </p:nvSpPr>
              <p:spPr>
                <a:xfrm>
                  <a:off x="1921" y="3233"/>
                  <a:ext cx="63" cy="68"/>
                </a:xfrm>
                <a:prstGeom prst="ellipse">
                  <a:avLst/>
                </a:prstGeom>
                <a:solidFill>
                  <a:srgbClr val="808080"/>
                </a:soli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pic>
              <p:nvPicPr>
                <p:cNvPr descr="cell_tower_radiation_gray" id="644" name="Google Shape;644;p7"/>
                <p:cNvPicPr preferRelativeResize="0"/>
                <p:nvPr/>
              </p:nvPicPr>
              <p:blipFill rotWithShape="1">
                <a:blip r:embed="rId6">
                  <a:alphaModFix/>
                </a:blip>
                <a:srcRect b="0" l="0" r="0" t="0"/>
                <a:stretch/>
              </p:blipFill>
              <p:spPr>
                <a:xfrm>
                  <a:off x="1653" y="3023"/>
                  <a:ext cx="622" cy="503"/>
                </a:xfrm>
                <a:prstGeom prst="rect">
                  <a:avLst/>
                </a:prstGeom>
                <a:noFill/>
                <a:ln>
                  <a:noFill/>
                </a:ln>
              </p:spPr>
            </p:pic>
          </p:grpSp>
          <p:grpSp>
            <p:nvGrpSpPr>
              <p:cNvPr id="645" name="Google Shape;645;p7"/>
              <p:cNvGrpSpPr/>
              <p:nvPr/>
            </p:nvGrpSpPr>
            <p:grpSpPr>
              <a:xfrm>
                <a:off x="3962" y="1516"/>
                <a:ext cx="286" cy="160"/>
                <a:chOff x="3843" y="1516"/>
                <a:chExt cx="286" cy="160"/>
              </a:xfrm>
            </p:grpSpPr>
            <p:cxnSp>
              <p:nvCxnSpPr>
                <p:cNvPr id="646" name="Google Shape;646;p7"/>
                <p:cNvCxnSpPr/>
                <p:nvPr/>
              </p:nvCxnSpPr>
              <p:spPr>
                <a:xfrm>
                  <a:off x="3843" y="1516"/>
                  <a:ext cx="96" cy="60"/>
                </a:xfrm>
                <a:prstGeom prst="straightConnector1">
                  <a:avLst/>
                </a:prstGeom>
                <a:noFill/>
                <a:ln cap="flat" cmpd="sng" w="9525">
                  <a:solidFill>
                    <a:srgbClr val="969696"/>
                  </a:solidFill>
                  <a:prstDash val="solid"/>
                  <a:round/>
                  <a:headEnd len="med" w="med" type="none"/>
                  <a:tailEnd len="med" w="med" type="none"/>
                </a:ln>
              </p:spPr>
            </p:cxnSp>
            <p:sp>
              <p:nvSpPr>
                <p:cNvPr id="647" name="Google Shape;647;p7"/>
                <p:cNvSpPr/>
                <p:nvPr/>
              </p:nvSpPr>
              <p:spPr>
                <a:xfrm>
                  <a:off x="3884" y="1616"/>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48" name="Google Shape;648;p7"/>
                <p:cNvSpPr/>
                <p:nvPr/>
              </p:nvSpPr>
              <p:spPr>
                <a:xfrm>
                  <a:off x="3884" y="1610"/>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49" name="Google Shape;649;p7"/>
                <p:cNvSpPr/>
                <p:nvPr/>
              </p:nvSpPr>
              <p:spPr>
                <a:xfrm>
                  <a:off x="3883" y="1569"/>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50" name="Google Shape;650;p7"/>
                <p:cNvGrpSpPr/>
                <p:nvPr/>
              </p:nvGrpSpPr>
              <p:grpSpPr>
                <a:xfrm>
                  <a:off x="3932" y="1587"/>
                  <a:ext cx="138" cy="33"/>
                  <a:chOff x="2468" y="1332"/>
                  <a:chExt cx="310" cy="60"/>
                </a:xfrm>
              </p:grpSpPr>
              <p:sp>
                <p:nvSpPr>
                  <p:cNvPr id="651" name="Google Shape;651;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52" name="Google Shape;652;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53" name="Google Shape;653;p7"/>
                <p:cNvCxnSpPr/>
                <p:nvPr/>
              </p:nvCxnSpPr>
              <p:spPr>
                <a:xfrm>
                  <a:off x="3884" y="1602"/>
                  <a:ext cx="0" cy="47"/>
                </a:xfrm>
                <a:prstGeom prst="straightConnector1">
                  <a:avLst/>
                </a:prstGeom>
                <a:noFill/>
                <a:ln cap="flat" cmpd="sng" w="9525">
                  <a:solidFill>
                    <a:schemeClr val="lt2"/>
                  </a:solidFill>
                  <a:prstDash val="solid"/>
                  <a:round/>
                  <a:headEnd len="med" w="med" type="none"/>
                  <a:tailEnd len="med" w="med" type="none"/>
                </a:ln>
              </p:spPr>
            </p:cxnSp>
            <p:cxnSp>
              <p:nvCxnSpPr>
                <p:cNvPr id="654" name="Google Shape;654;p7"/>
                <p:cNvCxnSpPr/>
                <p:nvPr/>
              </p:nvCxnSpPr>
              <p:spPr>
                <a:xfrm>
                  <a:off x="4127" y="1604"/>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655" name="Google Shape;655;p7"/>
              <p:cNvGrpSpPr/>
              <p:nvPr/>
            </p:nvGrpSpPr>
            <p:grpSpPr>
              <a:xfrm>
                <a:off x="4537" y="1571"/>
                <a:ext cx="246" cy="110"/>
                <a:chOff x="4334" y="1470"/>
                <a:chExt cx="246" cy="107"/>
              </a:xfrm>
            </p:grpSpPr>
            <p:sp>
              <p:nvSpPr>
                <p:cNvPr id="656" name="Google Shape;656;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57" name="Google Shape;657;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58" name="Google Shape;658;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59" name="Google Shape;659;p7"/>
                <p:cNvGrpSpPr/>
                <p:nvPr/>
              </p:nvGrpSpPr>
              <p:grpSpPr>
                <a:xfrm>
                  <a:off x="4383" y="1488"/>
                  <a:ext cx="138" cy="33"/>
                  <a:chOff x="2468" y="1332"/>
                  <a:chExt cx="310" cy="60"/>
                </a:xfrm>
              </p:grpSpPr>
              <p:sp>
                <p:nvSpPr>
                  <p:cNvPr id="660" name="Google Shape;660;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61" name="Google Shape;661;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62" name="Google Shape;662;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663" name="Google Shape;663;p7"/>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664" name="Google Shape;664;p7"/>
              <p:cNvGrpSpPr/>
              <p:nvPr/>
            </p:nvGrpSpPr>
            <p:grpSpPr>
              <a:xfrm>
                <a:off x="4544" y="1737"/>
                <a:ext cx="246" cy="110"/>
                <a:chOff x="4334" y="1470"/>
                <a:chExt cx="246" cy="107"/>
              </a:xfrm>
            </p:grpSpPr>
            <p:sp>
              <p:nvSpPr>
                <p:cNvPr id="665" name="Google Shape;665;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66" name="Google Shape;666;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67" name="Google Shape;667;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68" name="Google Shape;668;p7"/>
                <p:cNvGrpSpPr/>
                <p:nvPr/>
              </p:nvGrpSpPr>
              <p:grpSpPr>
                <a:xfrm>
                  <a:off x="4383" y="1488"/>
                  <a:ext cx="138" cy="33"/>
                  <a:chOff x="2468" y="1332"/>
                  <a:chExt cx="310" cy="60"/>
                </a:xfrm>
              </p:grpSpPr>
              <p:sp>
                <p:nvSpPr>
                  <p:cNvPr id="669" name="Google Shape;669;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70" name="Google Shape;670;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71" name="Google Shape;671;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672" name="Google Shape;672;p7"/>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673" name="Google Shape;673;p7"/>
              <p:cNvGrpSpPr/>
              <p:nvPr/>
            </p:nvGrpSpPr>
            <p:grpSpPr>
              <a:xfrm>
                <a:off x="4890" y="1738"/>
                <a:ext cx="246" cy="110"/>
                <a:chOff x="4334" y="1470"/>
                <a:chExt cx="246" cy="107"/>
              </a:xfrm>
            </p:grpSpPr>
            <p:sp>
              <p:nvSpPr>
                <p:cNvPr id="674" name="Google Shape;674;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75" name="Google Shape;675;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76" name="Google Shape;676;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77" name="Google Shape;677;p7"/>
                <p:cNvGrpSpPr/>
                <p:nvPr/>
              </p:nvGrpSpPr>
              <p:grpSpPr>
                <a:xfrm>
                  <a:off x="4383" y="1488"/>
                  <a:ext cx="138" cy="33"/>
                  <a:chOff x="2468" y="1332"/>
                  <a:chExt cx="310" cy="60"/>
                </a:xfrm>
              </p:grpSpPr>
              <p:sp>
                <p:nvSpPr>
                  <p:cNvPr id="678" name="Google Shape;678;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79" name="Google Shape;679;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80" name="Google Shape;680;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681" name="Google Shape;681;p7"/>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682" name="Google Shape;682;p7"/>
              <p:cNvGrpSpPr/>
              <p:nvPr/>
            </p:nvGrpSpPr>
            <p:grpSpPr>
              <a:xfrm>
                <a:off x="4844" y="1508"/>
                <a:ext cx="246" cy="110"/>
                <a:chOff x="4334" y="1470"/>
                <a:chExt cx="246" cy="107"/>
              </a:xfrm>
            </p:grpSpPr>
            <p:sp>
              <p:nvSpPr>
                <p:cNvPr id="683" name="Google Shape;683;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84" name="Google Shape;684;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85" name="Google Shape;685;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86" name="Google Shape;686;p7"/>
                <p:cNvGrpSpPr/>
                <p:nvPr/>
              </p:nvGrpSpPr>
              <p:grpSpPr>
                <a:xfrm>
                  <a:off x="4383" y="1488"/>
                  <a:ext cx="138" cy="33"/>
                  <a:chOff x="2468" y="1332"/>
                  <a:chExt cx="310" cy="60"/>
                </a:xfrm>
              </p:grpSpPr>
              <p:sp>
                <p:nvSpPr>
                  <p:cNvPr id="687" name="Google Shape;687;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88" name="Google Shape;688;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89" name="Google Shape;689;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690" name="Google Shape;690;p7"/>
                <p:cNvCxnSpPr/>
                <p:nvPr/>
              </p:nvCxnSpPr>
              <p:spPr>
                <a:xfrm>
                  <a:off x="4578" y="1505"/>
                  <a:ext cx="0" cy="46"/>
                </a:xfrm>
                <a:prstGeom prst="straightConnector1">
                  <a:avLst/>
                </a:prstGeom>
                <a:noFill/>
                <a:ln cap="flat" cmpd="sng" w="9525">
                  <a:solidFill>
                    <a:schemeClr val="lt2"/>
                  </a:solidFill>
                  <a:prstDash val="solid"/>
                  <a:round/>
                  <a:headEnd len="med" w="med" type="none"/>
                  <a:tailEnd len="med" w="med" type="none"/>
                </a:ln>
              </p:spPr>
            </p:cxnSp>
          </p:grpSp>
          <p:grpSp>
            <p:nvGrpSpPr>
              <p:cNvPr id="691" name="Google Shape;691;p7"/>
              <p:cNvGrpSpPr/>
              <p:nvPr/>
            </p:nvGrpSpPr>
            <p:grpSpPr>
              <a:xfrm>
                <a:off x="4874" y="2296"/>
                <a:ext cx="310" cy="130"/>
                <a:chOff x="4334" y="1470"/>
                <a:chExt cx="246" cy="107"/>
              </a:xfrm>
            </p:grpSpPr>
            <p:sp>
              <p:nvSpPr>
                <p:cNvPr id="692" name="Google Shape;692;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93" name="Google Shape;693;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694" name="Google Shape;694;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695" name="Google Shape;695;p7"/>
                <p:cNvGrpSpPr/>
                <p:nvPr/>
              </p:nvGrpSpPr>
              <p:grpSpPr>
                <a:xfrm>
                  <a:off x="4383" y="1488"/>
                  <a:ext cx="138" cy="33"/>
                  <a:chOff x="2468" y="1332"/>
                  <a:chExt cx="310" cy="60"/>
                </a:xfrm>
              </p:grpSpPr>
              <p:sp>
                <p:nvSpPr>
                  <p:cNvPr id="696" name="Google Shape;696;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697" name="Google Shape;697;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698" name="Google Shape;698;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699" name="Google Shape;699;p7"/>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cxnSp>
            <p:nvCxnSpPr>
              <p:cNvPr id="700" name="Google Shape;700;p7"/>
              <p:cNvCxnSpPr/>
              <p:nvPr/>
            </p:nvCxnSpPr>
            <p:spPr>
              <a:xfrm>
                <a:off x="4049" y="2358"/>
                <a:ext cx="428" cy="0"/>
              </a:xfrm>
              <a:prstGeom prst="straightConnector1">
                <a:avLst/>
              </a:prstGeom>
              <a:noFill/>
              <a:ln cap="flat" cmpd="sng" w="9525">
                <a:solidFill>
                  <a:schemeClr val="lt2"/>
                </a:solidFill>
                <a:prstDash val="solid"/>
                <a:round/>
                <a:headEnd len="med" w="med" type="none"/>
                <a:tailEnd len="med" w="med" type="none"/>
              </a:ln>
            </p:spPr>
          </p:cxnSp>
          <p:grpSp>
            <p:nvGrpSpPr>
              <p:cNvPr id="701" name="Google Shape;701;p7"/>
              <p:cNvGrpSpPr/>
              <p:nvPr/>
            </p:nvGrpSpPr>
            <p:grpSpPr>
              <a:xfrm>
                <a:off x="4464" y="2288"/>
                <a:ext cx="310" cy="130"/>
                <a:chOff x="4334" y="1470"/>
                <a:chExt cx="246" cy="107"/>
              </a:xfrm>
            </p:grpSpPr>
            <p:sp>
              <p:nvSpPr>
                <p:cNvPr id="702" name="Google Shape;702;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03" name="Google Shape;703;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04" name="Google Shape;704;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05" name="Google Shape;705;p7"/>
                <p:cNvGrpSpPr/>
                <p:nvPr/>
              </p:nvGrpSpPr>
              <p:grpSpPr>
                <a:xfrm>
                  <a:off x="4383" y="1488"/>
                  <a:ext cx="138" cy="33"/>
                  <a:chOff x="2468" y="1332"/>
                  <a:chExt cx="310" cy="60"/>
                </a:xfrm>
              </p:grpSpPr>
              <p:sp>
                <p:nvSpPr>
                  <p:cNvPr id="706" name="Google Shape;706;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07" name="Google Shape;707;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08" name="Google Shape;708;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709" name="Google Shape;709;p7"/>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grpSp>
            <p:nvGrpSpPr>
              <p:cNvPr id="710" name="Google Shape;710;p7"/>
              <p:cNvGrpSpPr/>
              <p:nvPr/>
            </p:nvGrpSpPr>
            <p:grpSpPr>
              <a:xfrm>
                <a:off x="4660" y="2464"/>
                <a:ext cx="310" cy="130"/>
                <a:chOff x="4334" y="1470"/>
                <a:chExt cx="246" cy="107"/>
              </a:xfrm>
            </p:grpSpPr>
            <p:sp>
              <p:nvSpPr>
                <p:cNvPr id="711" name="Google Shape;711;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12" name="Google Shape;712;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13" name="Google Shape;713;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14" name="Google Shape;714;p7"/>
                <p:cNvGrpSpPr/>
                <p:nvPr/>
              </p:nvGrpSpPr>
              <p:grpSpPr>
                <a:xfrm>
                  <a:off x="4383" y="1488"/>
                  <a:ext cx="138" cy="33"/>
                  <a:chOff x="2468" y="1332"/>
                  <a:chExt cx="310" cy="60"/>
                </a:xfrm>
              </p:grpSpPr>
              <p:sp>
                <p:nvSpPr>
                  <p:cNvPr id="715" name="Google Shape;715;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16" name="Google Shape;716;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17" name="Google Shape;717;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718" name="Google Shape;718;p7"/>
                <p:cNvCxnSpPr/>
                <p:nvPr/>
              </p:nvCxnSpPr>
              <p:spPr>
                <a:xfrm>
                  <a:off x="4578" y="1505"/>
                  <a:ext cx="0" cy="44"/>
                </a:xfrm>
                <a:prstGeom prst="straightConnector1">
                  <a:avLst/>
                </a:prstGeom>
                <a:noFill/>
                <a:ln cap="flat" cmpd="sng" w="9525">
                  <a:solidFill>
                    <a:schemeClr val="lt2"/>
                  </a:solidFill>
                  <a:prstDash val="solid"/>
                  <a:round/>
                  <a:headEnd len="med" w="med" type="none"/>
                  <a:tailEnd len="med" w="med" type="none"/>
                </a:ln>
              </p:spPr>
            </p:cxnSp>
          </p:grpSp>
          <p:grpSp>
            <p:nvGrpSpPr>
              <p:cNvPr id="719" name="Google Shape;719;p7"/>
              <p:cNvGrpSpPr/>
              <p:nvPr/>
            </p:nvGrpSpPr>
            <p:grpSpPr>
              <a:xfrm>
                <a:off x="4782" y="3028"/>
                <a:ext cx="392" cy="154"/>
                <a:chOff x="4334" y="1470"/>
                <a:chExt cx="246" cy="107"/>
              </a:xfrm>
            </p:grpSpPr>
            <p:sp>
              <p:nvSpPr>
                <p:cNvPr id="720" name="Google Shape;720;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21" name="Google Shape;721;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22" name="Google Shape;722;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23" name="Google Shape;723;p7"/>
                <p:cNvGrpSpPr/>
                <p:nvPr/>
              </p:nvGrpSpPr>
              <p:grpSpPr>
                <a:xfrm>
                  <a:off x="4383" y="1488"/>
                  <a:ext cx="138" cy="33"/>
                  <a:chOff x="2468" y="1332"/>
                  <a:chExt cx="310" cy="60"/>
                </a:xfrm>
              </p:grpSpPr>
              <p:sp>
                <p:nvSpPr>
                  <p:cNvPr id="724" name="Google Shape;724;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25" name="Google Shape;725;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26" name="Google Shape;726;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727" name="Google Shape;727;p7"/>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728" name="Google Shape;728;p7"/>
              <p:cNvGrpSpPr/>
              <p:nvPr/>
            </p:nvGrpSpPr>
            <p:grpSpPr>
              <a:xfrm>
                <a:off x="4388" y="2840"/>
                <a:ext cx="392" cy="154"/>
                <a:chOff x="4334" y="1470"/>
                <a:chExt cx="246" cy="107"/>
              </a:xfrm>
            </p:grpSpPr>
            <p:sp>
              <p:nvSpPr>
                <p:cNvPr id="729" name="Google Shape;729;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30" name="Google Shape;730;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31" name="Google Shape;731;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32" name="Google Shape;732;p7"/>
                <p:cNvGrpSpPr/>
                <p:nvPr/>
              </p:nvGrpSpPr>
              <p:grpSpPr>
                <a:xfrm>
                  <a:off x="4383" y="1488"/>
                  <a:ext cx="138" cy="33"/>
                  <a:chOff x="2468" y="1332"/>
                  <a:chExt cx="310" cy="60"/>
                </a:xfrm>
              </p:grpSpPr>
              <p:sp>
                <p:nvSpPr>
                  <p:cNvPr id="733" name="Google Shape;733;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34" name="Google Shape;734;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35" name="Google Shape;735;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736" name="Google Shape;736;p7"/>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737" name="Google Shape;737;p7"/>
              <p:cNvGrpSpPr/>
              <p:nvPr/>
            </p:nvGrpSpPr>
            <p:grpSpPr>
              <a:xfrm>
                <a:off x="3932" y="3056"/>
                <a:ext cx="392" cy="154"/>
                <a:chOff x="4334" y="1470"/>
                <a:chExt cx="246" cy="107"/>
              </a:xfrm>
            </p:grpSpPr>
            <p:sp>
              <p:nvSpPr>
                <p:cNvPr id="738" name="Google Shape;738;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39" name="Google Shape;739;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40" name="Google Shape;740;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41" name="Google Shape;741;p7"/>
                <p:cNvGrpSpPr/>
                <p:nvPr/>
              </p:nvGrpSpPr>
              <p:grpSpPr>
                <a:xfrm>
                  <a:off x="4383" y="1488"/>
                  <a:ext cx="138" cy="33"/>
                  <a:chOff x="2468" y="1332"/>
                  <a:chExt cx="310" cy="60"/>
                </a:xfrm>
              </p:grpSpPr>
              <p:sp>
                <p:nvSpPr>
                  <p:cNvPr id="742" name="Google Shape;742;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43" name="Google Shape;743;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44" name="Google Shape;744;p7"/>
                <p:cNvCxnSpPr/>
                <p:nvPr/>
              </p:nvCxnSpPr>
              <p:spPr>
                <a:xfrm>
                  <a:off x="4335" y="1503"/>
                  <a:ext cx="0" cy="47"/>
                </a:xfrm>
                <a:prstGeom prst="straightConnector1">
                  <a:avLst/>
                </a:prstGeom>
                <a:noFill/>
                <a:ln cap="flat" cmpd="sng" w="9525">
                  <a:solidFill>
                    <a:schemeClr val="lt2"/>
                  </a:solidFill>
                  <a:prstDash val="solid"/>
                  <a:round/>
                  <a:headEnd len="med" w="med" type="none"/>
                  <a:tailEnd len="med" w="med" type="none"/>
                </a:ln>
              </p:spPr>
            </p:cxnSp>
            <p:cxnSp>
              <p:nvCxnSpPr>
                <p:cNvPr id="745" name="Google Shape;745;p7"/>
                <p:cNvCxnSpPr/>
                <p:nvPr/>
              </p:nvCxnSpPr>
              <p:spPr>
                <a:xfrm>
                  <a:off x="4578" y="1505"/>
                  <a:ext cx="0" cy="47"/>
                </a:xfrm>
                <a:prstGeom prst="straightConnector1">
                  <a:avLst/>
                </a:prstGeom>
                <a:noFill/>
                <a:ln cap="flat" cmpd="sng" w="9525">
                  <a:solidFill>
                    <a:schemeClr val="lt2"/>
                  </a:solidFill>
                  <a:prstDash val="solid"/>
                  <a:round/>
                  <a:headEnd len="med" w="med" type="none"/>
                  <a:tailEnd len="med" w="med" type="none"/>
                </a:ln>
              </p:spPr>
            </p:cxnSp>
          </p:grpSp>
          <p:grpSp>
            <p:nvGrpSpPr>
              <p:cNvPr id="746" name="Google Shape;746;p7"/>
              <p:cNvGrpSpPr/>
              <p:nvPr/>
            </p:nvGrpSpPr>
            <p:grpSpPr>
              <a:xfrm>
                <a:off x="3812" y="2296"/>
                <a:ext cx="246" cy="108"/>
                <a:chOff x="4334" y="1470"/>
                <a:chExt cx="246" cy="107"/>
              </a:xfrm>
            </p:grpSpPr>
            <p:sp>
              <p:nvSpPr>
                <p:cNvPr id="747" name="Google Shape;747;p7"/>
                <p:cNvSpPr/>
                <p:nvPr/>
              </p:nvSpPr>
              <p:spPr>
                <a:xfrm>
                  <a:off x="4335" y="1517"/>
                  <a:ext cx="244" cy="6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48" name="Google Shape;748;p7"/>
                <p:cNvSpPr/>
                <p:nvPr/>
              </p:nvSpPr>
              <p:spPr>
                <a:xfrm>
                  <a:off x="4335" y="1511"/>
                  <a:ext cx="245" cy="37"/>
                </a:xfrm>
                <a:prstGeom prst="rect">
                  <a:avLst/>
                </a:prstGeom>
                <a:gradFill>
                  <a:gsLst>
                    <a:gs pos="0">
                      <a:schemeClr val="folHlink"/>
                    </a:gs>
                    <a:gs pos="100000">
                      <a:srgbClr val="EAEAEA"/>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749" name="Google Shape;749;p7"/>
                <p:cNvSpPr/>
                <p:nvPr/>
              </p:nvSpPr>
              <p:spPr>
                <a:xfrm>
                  <a:off x="4334" y="1470"/>
                  <a:ext cx="244" cy="70"/>
                </a:xfrm>
                <a:prstGeom prst="ellipse">
                  <a:avLst/>
                </a:prstGeom>
                <a:gradFill>
                  <a:gsLst>
                    <a:gs pos="0">
                      <a:schemeClr val="folHlink"/>
                    </a:gs>
                    <a:gs pos="100000">
                      <a:srgbClr val="EAEAEA"/>
                    </a:gs>
                  </a:gsLst>
                  <a:lin ang="0" scaled="0"/>
                </a:gra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750" name="Google Shape;750;p7"/>
                <p:cNvGrpSpPr/>
                <p:nvPr/>
              </p:nvGrpSpPr>
              <p:grpSpPr>
                <a:xfrm>
                  <a:off x="4383" y="1488"/>
                  <a:ext cx="138" cy="33"/>
                  <a:chOff x="2468" y="1332"/>
                  <a:chExt cx="310" cy="60"/>
                </a:xfrm>
              </p:grpSpPr>
              <p:sp>
                <p:nvSpPr>
                  <p:cNvPr id="751" name="Google Shape;751;p7"/>
                  <p:cNvSpPr/>
                  <p:nvPr/>
                </p:nvSpPr>
                <p:spPr>
                  <a:xfrm>
                    <a:off x="2468" y="1332"/>
                    <a:ext cx="310" cy="60"/>
                  </a:xfrm>
                  <a:custGeom>
                    <a:rect b="b" l="l" r="r" t="t"/>
                    <a:pathLst>
                      <a:path extrusionOk="0" h="60" w="310">
                        <a:moveTo>
                          <a:pt x="0" y="60"/>
                        </a:moveTo>
                        <a:lnTo>
                          <a:pt x="96" y="60"/>
                        </a:lnTo>
                        <a:lnTo>
                          <a:pt x="192" y="0"/>
                        </a:lnTo>
                        <a:lnTo>
                          <a:pt x="310" y="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52" name="Google Shape;752;p7"/>
                  <p:cNvSpPr/>
                  <p:nvPr/>
                </p:nvSpPr>
                <p:spPr>
                  <a:xfrm>
                    <a:off x="2482" y="1332"/>
                    <a:ext cx="282" cy="60"/>
                  </a:xfrm>
                  <a:custGeom>
                    <a:rect b="b" l="l" r="r" t="t"/>
                    <a:pathLst>
                      <a:path extrusionOk="0" h="60" w="282">
                        <a:moveTo>
                          <a:pt x="0" y="0"/>
                        </a:moveTo>
                        <a:lnTo>
                          <a:pt x="96" y="0"/>
                        </a:lnTo>
                        <a:lnTo>
                          <a:pt x="192" y="60"/>
                        </a:lnTo>
                        <a:lnTo>
                          <a:pt x="282" y="60"/>
                        </a:lnTo>
                      </a:path>
                    </a:pathLst>
                  </a:custGeom>
                  <a:gradFill>
                    <a:gsLst>
                      <a:gs pos="0">
                        <a:schemeClr val="folHlink"/>
                      </a:gs>
                      <a:gs pos="100000">
                        <a:srgbClr val="EAEAEA"/>
                      </a:gs>
                    </a:gsLst>
                    <a:lin ang="0" scaled="0"/>
                  </a:gradFill>
                  <a:ln cap="flat" cmpd="sng" w="12700">
                    <a:solidFill>
                      <a:schemeClr val="lt2"/>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753" name="Google Shape;753;p7"/>
                <p:cNvCxnSpPr/>
                <p:nvPr/>
              </p:nvCxnSpPr>
              <p:spPr>
                <a:xfrm>
                  <a:off x="4335" y="1503"/>
                  <a:ext cx="0" cy="49"/>
                </a:xfrm>
                <a:prstGeom prst="straightConnector1">
                  <a:avLst/>
                </a:prstGeom>
                <a:noFill/>
                <a:ln cap="flat" cmpd="sng" w="9525">
                  <a:solidFill>
                    <a:schemeClr val="lt2"/>
                  </a:solidFill>
                  <a:prstDash val="solid"/>
                  <a:round/>
                  <a:headEnd len="med" w="med" type="none"/>
                  <a:tailEnd len="med" w="med" type="none"/>
                </a:ln>
              </p:spPr>
            </p:cxnSp>
            <p:cxnSp>
              <p:nvCxnSpPr>
                <p:cNvPr id="754" name="Google Shape;754;p7"/>
                <p:cNvCxnSpPr/>
                <p:nvPr/>
              </p:nvCxnSpPr>
              <p:spPr>
                <a:xfrm>
                  <a:off x="4578" y="1505"/>
                  <a:ext cx="0" cy="48"/>
                </a:xfrm>
                <a:prstGeom prst="straightConnector1">
                  <a:avLst/>
                </a:prstGeom>
                <a:noFill/>
                <a:ln cap="flat" cmpd="sng" w="9525">
                  <a:solidFill>
                    <a:schemeClr val="lt2"/>
                  </a:solidFill>
                  <a:prstDash val="solid"/>
                  <a:round/>
                  <a:headEnd len="med" w="med" type="none"/>
                  <a:tailEnd len="med" w="med" type="none"/>
                </a:ln>
              </p:spPr>
            </p:cxnSp>
          </p:grpSp>
          <p:grpSp>
            <p:nvGrpSpPr>
              <p:cNvPr id="755" name="Google Shape;755;p7"/>
              <p:cNvGrpSpPr/>
              <p:nvPr/>
            </p:nvGrpSpPr>
            <p:grpSpPr>
              <a:xfrm>
                <a:off x="4511" y="3153"/>
                <a:ext cx="281" cy="266"/>
                <a:chOff x="5072" y="3611"/>
                <a:chExt cx="459" cy="380"/>
              </a:xfrm>
            </p:grpSpPr>
            <p:grpSp>
              <p:nvGrpSpPr>
                <p:cNvPr id="756" name="Google Shape;756;p7"/>
                <p:cNvGrpSpPr/>
                <p:nvPr/>
              </p:nvGrpSpPr>
              <p:grpSpPr>
                <a:xfrm>
                  <a:off x="5144" y="3611"/>
                  <a:ext cx="387" cy="99"/>
                  <a:chOff x="5030" y="2639"/>
                  <a:chExt cx="387" cy="99"/>
                </a:xfrm>
              </p:grpSpPr>
              <p:sp>
                <p:nvSpPr>
                  <p:cNvPr id="757" name="Google Shape;757;p7"/>
                  <p:cNvSpPr/>
                  <p:nvPr/>
                </p:nvSpPr>
                <p:spPr>
                  <a:xfrm>
                    <a:off x="5134" y="2657"/>
                    <a:ext cx="69" cy="55"/>
                  </a:xfrm>
                  <a:custGeom>
                    <a:rect b="b" l="l" r="r" t="t"/>
                    <a:pathLst>
                      <a:path extrusionOk="0" h="232" w="199">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58" name="Google Shape;758;p7"/>
                  <p:cNvSpPr/>
                  <p:nvPr/>
                </p:nvSpPr>
                <p:spPr>
                  <a:xfrm>
                    <a:off x="5252" y="2656"/>
                    <a:ext cx="47" cy="42"/>
                  </a:xfrm>
                  <a:custGeom>
                    <a:rect b="b" l="l" r="r" t="t"/>
                    <a:pathLst>
                      <a:path extrusionOk="0" h="180" w="128">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59" name="Google Shape;759;p7"/>
                  <p:cNvSpPr/>
                  <p:nvPr/>
                </p:nvSpPr>
                <p:spPr>
                  <a:xfrm>
                    <a:off x="5089" y="2646"/>
                    <a:ext cx="114" cy="88"/>
                  </a:xfrm>
                  <a:custGeom>
                    <a:rect b="b" l="l" r="r" t="t"/>
                    <a:pathLst>
                      <a:path extrusionOk="0" h="378" w="322">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0" name="Google Shape;760;p7"/>
                  <p:cNvSpPr/>
                  <p:nvPr/>
                </p:nvSpPr>
                <p:spPr>
                  <a:xfrm>
                    <a:off x="5250" y="2643"/>
                    <a:ext cx="99" cy="59"/>
                  </a:xfrm>
                  <a:custGeom>
                    <a:rect b="b" l="l" r="r" t="t"/>
                    <a:pathLst>
                      <a:path extrusionOk="0" h="252" w="283">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1" name="Google Shape;761;p7"/>
                  <p:cNvSpPr/>
                  <p:nvPr/>
                </p:nvSpPr>
                <p:spPr>
                  <a:xfrm>
                    <a:off x="5047" y="2671"/>
                    <a:ext cx="40" cy="55"/>
                  </a:xfrm>
                  <a:custGeom>
                    <a:rect b="b" l="l" r="r" t="t"/>
                    <a:pathLst>
                      <a:path extrusionOk="0" h="238" w="114">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2" name="Google Shape;762;p7"/>
                  <p:cNvSpPr/>
                  <p:nvPr/>
                </p:nvSpPr>
                <p:spPr>
                  <a:xfrm>
                    <a:off x="5330" y="2639"/>
                    <a:ext cx="87" cy="73"/>
                  </a:xfrm>
                  <a:custGeom>
                    <a:rect b="b" l="l" r="r" t="t"/>
                    <a:pathLst>
                      <a:path extrusionOk="0" h="310" w="246">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3" name="Google Shape;763;p7"/>
                  <p:cNvSpPr/>
                  <p:nvPr/>
                </p:nvSpPr>
                <p:spPr>
                  <a:xfrm>
                    <a:off x="5115" y="2660"/>
                    <a:ext cx="69" cy="55"/>
                  </a:xfrm>
                  <a:custGeom>
                    <a:rect b="b" l="l" r="r" t="t"/>
                    <a:pathLst>
                      <a:path extrusionOk="0" h="236" w="198">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4" name="Google Shape;764;p7"/>
                  <p:cNvSpPr/>
                  <p:nvPr/>
                </p:nvSpPr>
                <p:spPr>
                  <a:xfrm>
                    <a:off x="5233" y="2660"/>
                    <a:ext cx="47" cy="42"/>
                  </a:xfrm>
                  <a:custGeom>
                    <a:rect b="b" l="l" r="r" t="t"/>
                    <a:pathLst>
                      <a:path extrusionOk="0" h="183" w="128">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5" name="Google Shape;765;p7"/>
                  <p:cNvSpPr/>
                  <p:nvPr/>
                </p:nvSpPr>
                <p:spPr>
                  <a:xfrm>
                    <a:off x="5070" y="2650"/>
                    <a:ext cx="112" cy="88"/>
                  </a:xfrm>
                  <a:custGeom>
                    <a:rect b="b" l="l" r="r" t="t"/>
                    <a:pathLst>
                      <a:path extrusionOk="0" h="379" w="323">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6" name="Google Shape;766;p7"/>
                  <p:cNvSpPr/>
                  <p:nvPr/>
                </p:nvSpPr>
                <p:spPr>
                  <a:xfrm>
                    <a:off x="5229" y="2647"/>
                    <a:ext cx="99" cy="59"/>
                  </a:xfrm>
                  <a:custGeom>
                    <a:rect b="b" l="l" r="r" t="t"/>
                    <a:pathLst>
                      <a:path extrusionOk="0" h="253" w="282">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7" name="Google Shape;767;p7"/>
                  <p:cNvSpPr/>
                  <p:nvPr/>
                </p:nvSpPr>
                <p:spPr>
                  <a:xfrm>
                    <a:off x="5030" y="2680"/>
                    <a:ext cx="40" cy="54"/>
                  </a:xfrm>
                  <a:custGeom>
                    <a:rect b="b" l="l" r="r" t="t"/>
                    <a:pathLst>
                      <a:path extrusionOk="0" h="236" w="115">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68" name="Google Shape;768;p7"/>
                  <p:cNvSpPr/>
                  <p:nvPr/>
                </p:nvSpPr>
                <p:spPr>
                  <a:xfrm>
                    <a:off x="5311" y="2643"/>
                    <a:ext cx="87" cy="73"/>
                  </a:xfrm>
                  <a:custGeom>
                    <a:rect b="b" l="l" r="r" t="t"/>
                    <a:pathLst>
                      <a:path extrusionOk="0" h="310" w="245">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access_point_stylized_gray_small" id="769" name="Google Shape;769;p7"/>
                <p:cNvPicPr preferRelativeResize="0"/>
                <p:nvPr/>
              </p:nvPicPr>
              <p:blipFill rotWithShape="1">
                <a:blip r:embed="rId7">
                  <a:alphaModFix/>
                </a:blip>
                <a:srcRect b="0" l="0" r="0" t="0"/>
                <a:stretch/>
              </p:blipFill>
              <p:spPr>
                <a:xfrm>
                  <a:off x="5072" y="3642"/>
                  <a:ext cx="430" cy="349"/>
                </a:xfrm>
                <a:prstGeom prst="rect">
                  <a:avLst/>
                </a:prstGeom>
                <a:noFill/>
                <a:ln>
                  <a:noFill/>
                </a:ln>
              </p:spPr>
            </p:pic>
          </p:grpSp>
          <p:grpSp>
            <p:nvGrpSpPr>
              <p:cNvPr id="770" name="Google Shape;770;p7"/>
              <p:cNvGrpSpPr/>
              <p:nvPr/>
            </p:nvGrpSpPr>
            <p:grpSpPr>
              <a:xfrm>
                <a:off x="3552" y="2211"/>
                <a:ext cx="251" cy="226"/>
                <a:chOff x="5072" y="3611"/>
                <a:chExt cx="459" cy="380"/>
              </a:xfrm>
            </p:grpSpPr>
            <p:grpSp>
              <p:nvGrpSpPr>
                <p:cNvPr id="771" name="Google Shape;771;p7"/>
                <p:cNvGrpSpPr/>
                <p:nvPr/>
              </p:nvGrpSpPr>
              <p:grpSpPr>
                <a:xfrm>
                  <a:off x="5144" y="3611"/>
                  <a:ext cx="387" cy="99"/>
                  <a:chOff x="5030" y="2639"/>
                  <a:chExt cx="387" cy="99"/>
                </a:xfrm>
              </p:grpSpPr>
              <p:sp>
                <p:nvSpPr>
                  <p:cNvPr id="772" name="Google Shape;772;p7"/>
                  <p:cNvSpPr/>
                  <p:nvPr/>
                </p:nvSpPr>
                <p:spPr>
                  <a:xfrm>
                    <a:off x="5134" y="2657"/>
                    <a:ext cx="69" cy="55"/>
                  </a:xfrm>
                  <a:custGeom>
                    <a:rect b="b" l="l" r="r" t="t"/>
                    <a:pathLst>
                      <a:path extrusionOk="0" h="232" w="199">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3" name="Google Shape;773;p7"/>
                  <p:cNvSpPr/>
                  <p:nvPr/>
                </p:nvSpPr>
                <p:spPr>
                  <a:xfrm>
                    <a:off x="5252" y="2656"/>
                    <a:ext cx="47" cy="42"/>
                  </a:xfrm>
                  <a:custGeom>
                    <a:rect b="b" l="l" r="r" t="t"/>
                    <a:pathLst>
                      <a:path extrusionOk="0" h="180" w="128">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4" name="Google Shape;774;p7"/>
                  <p:cNvSpPr/>
                  <p:nvPr/>
                </p:nvSpPr>
                <p:spPr>
                  <a:xfrm>
                    <a:off x="5089" y="2646"/>
                    <a:ext cx="114" cy="88"/>
                  </a:xfrm>
                  <a:custGeom>
                    <a:rect b="b" l="l" r="r" t="t"/>
                    <a:pathLst>
                      <a:path extrusionOk="0" h="378" w="322">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5" name="Google Shape;775;p7"/>
                  <p:cNvSpPr/>
                  <p:nvPr/>
                </p:nvSpPr>
                <p:spPr>
                  <a:xfrm>
                    <a:off x="5250" y="2643"/>
                    <a:ext cx="99" cy="59"/>
                  </a:xfrm>
                  <a:custGeom>
                    <a:rect b="b" l="l" r="r" t="t"/>
                    <a:pathLst>
                      <a:path extrusionOk="0" h="252" w="283">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6" name="Google Shape;776;p7"/>
                  <p:cNvSpPr/>
                  <p:nvPr/>
                </p:nvSpPr>
                <p:spPr>
                  <a:xfrm>
                    <a:off x="5047" y="2671"/>
                    <a:ext cx="40" cy="55"/>
                  </a:xfrm>
                  <a:custGeom>
                    <a:rect b="b" l="l" r="r" t="t"/>
                    <a:pathLst>
                      <a:path extrusionOk="0" h="238" w="114">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7" name="Google Shape;777;p7"/>
                  <p:cNvSpPr/>
                  <p:nvPr/>
                </p:nvSpPr>
                <p:spPr>
                  <a:xfrm>
                    <a:off x="5330" y="2639"/>
                    <a:ext cx="87" cy="73"/>
                  </a:xfrm>
                  <a:custGeom>
                    <a:rect b="b" l="l" r="r" t="t"/>
                    <a:pathLst>
                      <a:path extrusionOk="0" h="310" w="246">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8" name="Google Shape;778;p7"/>
                  <p:cNvSpPr/>
                  <p:nvPr/>
                </p:nvSpPr>
                <p:spPr>
                  <a:xfrm>
                    <a:off x="5115" y="2660"/>
                    <a:ext cx="69" cy="55"/>
                  </a:xfrm>
                  <a:custGeom>
                    <a:rect b="b" l="l" r="r" t="t"/>
                    <a:pathLst>
                      <a:path extrusionOk="0" h="236" w="198">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79" name="Google Shape;779;p7"/>
                  <p:cNvSpPr/>
                  <p:nvPr/>
                </p:nvSpPr>
                <p:spPr>
                  <a:xfrm>
                    <a:off x="5233" y="2660"/>
                    <a:ext cx="47" cy="42"/>
                  </a:xfrm>
                  <a:custGeom>
                    <a:rect b="b" l="l" r="r" t="t"/>
                    <a:pathLst>
                      <a:path extrusionOk="0" h="183" w="128">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80" name="Google Shape;780;p7"/>
                  <p:cNvSpPr/>
                  <p:nvPr/>
                </p:nvSpPr>
                <p:spPr>
                  <a:xfrm>
                    <a:off x="5070" y="2650"/>
                    <a:ext cx="112" cy="88"/>
                  </a:xfrm>
                  <a:custGeom>
                    <a:rect b="b" l="l" r="r" t="t"/>
                    <a:pathLst>
                      <a:path extrusionOk="0" h="379" w="323">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81" name="Google Shape;781;p7"/>
                  <p:cNvSpPr/>
                  <p:nvPr/>
                </p:nvSpPr>
                <p:spPr>
                  <a:xfrm>
                    <a:off x="5229" y="2647"/>
                    <a:ext cx="99" cy="59"/>
                  </a:xfrm>
                  <a:custGeom>
                    <a:rect b="b" l="l" r="r" t="t"/>
                    <a:pathLst>
                      <a:path extrusionOk="0" h="253" w="282">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82" name="Google Shape;782;p7"/>
                  <p:cNvSpPr/>
                  <p:nvPr/>
                </p:nvSpPr>
                <p:spPr>
                  <a:xfrm>
                    <a:off x="5030" y="2680"/>
                    <a:ext cx="40" cy="54"/>
                  </a:xfrm>
                  <a:custGeom>
                    <a:rect b="b" l="l" r="r" t="t"/>
                    <a:pathLst>
                      <a:path extrusionOk="0" h="236" w="115">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783" name="Google Shape;783;p7"/>
                  <p:cNvSpPr/>
                  <p:nvPr/>
                </p:nvSpPr>
                <p:spPr>
                  <a:xfrm>
                    <a:off x="5311" y="2643"/>
                    <a:ext cx="87" cy="73"/>
                  </a:xfrm>
                  <a:custGeom>
                    <a:rect b="b" l="l" r="r" t="t"/>
                    <a:pathLst>
                      <a:path extrusionOk="0" h="310" w="245">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access_point_stylized_gray_small" id="784" name="Google Shape;784;p7"/>
                <p:cNvPicPr preferRelativeResize="0"/>
                <p:nvPr/>
              </p:nvPicPr>
              <p:blipFill rotWithShape="1">
                <a:blip r:embed="rId7">
                  <a:alphaModFix/>
                </a:blip>
                <a:srcRect b="0" l="0" r="0" t="0"/>
                <a:stretch/>
              </p:blipFill>
              <p:spPr>
                <a:xfrm>
                  <a:off x="5072" y="3642"/>
                  <a:ext cx="430" cy="349"/>
                </a:xfrm>
                <a:prstGeom prst="rect">
                  <a:avLst/>
                </a:prstGeom>
                <a:noFill/>
                <a:ln>
                  <a:noFill/>
                </a:ln>
              </p:spPr>
            </p:pic>
          </p:grpSp>
          <p:cxnSp>
            <p:nvCxnSpPr>
              <p:cNvPr id="785" name="Google Shape;785;p7"/>
              <p:cNvCxnSpPr/>
              <p:nvPr/>
            </p:nvCxnSpPr>
            <p:spPr>
              <a:xfrm flipH="1" rot="-5400000">
                <a:off x="5034" y="3427"/>
                <a:ext cx="2" cy="54"/>
              </a:xfrm>
              <a:prstGeom prst="straightConnector1">
                <a:avLst/>
              </a:prstGeom>
              <a:noFill/>
              <a:ln cap="flat" cmpd="sng" w="12700">
                <a:solidFill>
                  <a:schemeClr val="lt2"/>
                </a:solidFill>
                <a:prstDash val="solid"/>
                <a:round/>
                <a:headEnd len="med" w="med" type="none"/>
                <a:tailEnd len="med" w="med" type="none"/>
              </a:ln>
            </p:spPr>
          </p:cxnSp>
          <p:grpSp>
            <p:nvGrpSpPr>
              <p:cNvPr id="786" name="Google Shape;786;p7"/>
              <p:cNvGrpSpPr/>
              <p:nvPr/>
            </p:nvGrpSpPr>
            <p:grpSpPr>
              <a:xfrm flipH="1">
                <a:off x="3638" y="2856"/>
                <a:ext cx="261" cy="235"/>
                <a:chOff x="2839" y="3501"/>
                <a:chExt cx="755" cy="803"/>
              </a:xfrm>
            </p:grpSpPr>
            <p:pic>
              <p:nvPicPr>
                <p:cNvPr descr="desktop_computer_stylized_medium" id="787" name="Google Shape;787;p7"/>
                <p:cNvPicPr preferRelativeResize="0"/>
                <p:nvPr/>
              </p:nvPicPr>
              <p:blipFill rotWithShape="1">
                <a:blip r:embed="rId8">
                  <a:alphaModFix/>
                </a:blip>
                <a:srcRect b="0" l="0" r="0" t="0"/>
                <a:stretch/>
              </p:blipFill>
              <p:spPr>
                <a:xfrm>
                  <a:off x="2839" y="3501"/>
                  <a:ext cx="755" cy="803"/>
                </a:xfrm>
                <a:prstGeom prst="rect">
                  <a:avLst/>
                </a:prstGeom>
                <a:noFill/>
                <a:ln>
                  <a:noFill/>
                </a:ln>
              </p:spPr>
            </p:pic>
            <p:sp>
              <p:nvSpPr>
                <p:cNvPr id="788" name="Google Shape;788;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789" name="Google Shape;789;p7"/>
              <p:cNvGrpSpPr/>
              <p:nvPr/>
            </p:nvGrpSpPr>
            <p:grpSpPr>
              <a:xfrm flipH="1">
                <a:off x="3438" y="3121"/>
                <a:ext cx="304" cy="256"/>
                <a:chOff x="2839" y="3501"/>
                <a:chExt cx="755" cy="803"/>
              </a:xfrm>
            </p:grpSpPr>
            <p:pic>
              <p:nvPicPr>
                <p:cNvPr descr="desktop_computer_stylized_medium" id="790" name="Google Shape;790;p7"/>
                <p:cNvPicPr preferRelativeResize="0"/>
                <p:nvPr/>
              </p:nvPicPr>
              <p:blipFill rotWithShape="1">
                <a:blip r:embed="rId9">
                  <a:alphaModFix/>
                </a:blip>
                <a:srcRect b="0" l="0" r="0" t="0"/>
                <a:stretch/>
              </p:blipFill>
              <p:spPr>
                <a:xfrm>
                  <a:off x="2839" y="3501"/>
                  <a:ext cx="755" cy="803"/>
                </a:xfrm>
                <a:prstGeom prst="rect">
                  <a:avLst/>
                </a:prstGeom>
                <a:noFill/>
                <a:ln>
                  <a:noFill/>
                </a:ln>
              </p:spPr>
            </p:pic>
            <p:sp>
              <p:nvSpPr>
                <p:cNvPr id="791" name="Google Shape;791;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792" name="Google Shape;792;p7"/>
              <p:cNvGrpSpPr/>
              <p:nvPr/>
            </p:nvGrpSpPr>
            <p:grpSpPr>
              <a:xfrm flipH="1">
                <a:off x="3739" y="3311"/>
                <a:ext cx="269" cy="220"/>
                <a:chOff x="2839" y="3501"/>
                <a:chExt cx="755" cy="803"/>
              </a:xfrm>
            </p:grpSpPr>
            <p:pic>
              <p:nvPicPr>
                <p:cNvPr descr="desktop_computer_stylized_medium" id="793" name="Google Shape;793;p7"/>
                <p:cNvPicPr preferRelativeResize="0"/>
                <p:nvPr/>
              </p:nvPicPr>
              <p:blipFill rotWithShape="1">
                <a:blip r:embed="rId10">
                  <a:alphaModFix/>
                </a:blip>
                <a:srcRect b="0" l="0" r="0" t="0"/>
                <a:stretch/>
              </p:blipFill>
              <p:spPr>
                <a:xfrm>
                  <a:off x="2839" y="3501"/>
                  <a:ext cx="755" cy="803"/>
                </a:xfrm>
                <a:prstGeom prst="rect">
                  <a:avLst/>
                </a:prstGeom>
                <a:noFill/>
                <a:ln>
                  <a:noFill/>
                </a:ln>
              </p:spPr>
            </p:pic>
            <p:sp>
              <p:nvSpPr>
                <p:cNvPr id="794" name="Google Shape;794;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795" name="Google Shape;795;p7"/>
              <p:cNvGrpSpPr/>
              <p:nvPr/>
            </p:nvGrpSpPr>
            <p:grpSpPr>
              <a:xfrm>
                <a:off x="4126" y="3300"/>
                <a:ext cx="269" cy="221"/>
                <a:chOff x="2839" y="3501"/>
                <a:chExt cx="755" cy="803"/>
              </a:xfrm>
            </p:grpSpPr>
            <p:pic>
              <p:nvPicPr>
                <p:cNvPr descr="desktop_computer_stylized_medium" id="796" name="Google Shape;796;p7"/>
                <p:cNvPicPr preferRelativeResize="0"/>
                <p:nvPr/>
              </p:nvPicPr>
              <p:blipFill rotWithShape="1">
                <a:blip r:embed="rId11">
                  <a:alphaModFix/>
                </a:blip>
                <a:srcRect b="0" l="0" r="0" t="0"/>
                <a:stretch/>
              </p:blipFill>
              <p:spPr>
                <a:xfrm>
                  <a:off x="2839" y="3501"/>
                  <a:ext cx="755" cy="803"/>
                </a:xfrm>
                <a:prstGeom prst="rect">
                  <a:avLst/>
                </a:prstGeom>
                <a:noFill/>
                <a:ln>
                  <a:noFill/>
                </a:ln>
              </p:spPr>
            </p:pic>
            <p:sp>
              <p:nvSpPr>
                <p:cNvPr id="797" name="Google Shape;797;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pic>
            <p:nvPicPr>
              <p:cNvPr descr="car_icon_small" id="798" name="Google Shape;798;p7"/>
              <p:cNvPicPr preferRelativeResize="0"/>
              <p:nvPr/>
            </p:nvPicPr>
            <p:blipFill rotWithShape="1">
              <a:blip r:embed="rId12">
                <a:alphaModFix/>
              </a:blip>
              <a:srcRect b="0" l="0" r="0" t="0"/>
              <a:stretch/>
            </p:blipFill>
            <p:spPr>
              <a:xfrm>
                <a:off x="3995" y="1084"/>
                <a:ext cx="535" cy="106"/>
              </a:xfrm>
              <a:prstGeom prst="rect">
                <a:avLst/>
              </a:prstGeom>
              <a:noFill/>
              <a:ln>
                <a:noFill/>
              </a:ln>
            </p:spPr>
          </p:pic>
          <p:grpSp>
            <p:nvGrpSpPr>
              <p:cNvPr id="799" name="Google Shape;799;p7"/>
              <p:cNvGrpSpPr/>
              <p:nvPr/>
            </p:nvGrpSpPr>
            <p:grpSpPr>
              <a:xfrm>
                <a:off x="3536" y="974"/>
                <a:ext cx="262" cy="243"/>
                <a:chOff x="2751" y="1851"/>
                <a:chExt cx="462" cy="478"/>
              </a:xfrm>
            </p:grpSpPr>
            <p:pic>
              <p:nvPicPr>
                <p:cNvPr descr="iphone_stylized_small" id="800" name="Google Shape;800;p7"/>
                <p:cNvPicPr preferRelativeResize="0"/>
                <p:nvPr/>
              </p:nvPicPr>
              <p:blipFill rotWithShape="1">
                <a:blip r:embed="rId13">
                  <a:alphaModFix/>
                </a:blip>
                <a:srcRect b="0" l="0" r="0" t="0"/>
                <a:stretch/>
              </p:blipFill>
              <p:spPr>
                <a:xfrm>
                  <a:off x="2928" y="1922"/>
                  <a:ext cx="152" cy="407"/>
                </a:xfrm>
                <a:prstGeom prst="rect">
                  <a:avLst/>
                </a:prstGeom>
                <a:noFill/>
                <a:ln>
                  <a:noFill/>
                </a:ln>
              </p:spPr>
            </p:pic>
            <p:pic>
              <p:nvPicPr>
                <p:cNvPr descr="antenna_radiation_stylized" id="801" name="Google Shape;801;p7"/>
                <p:cNvPicPr preferRelativeResize="0"/>
                <p:nvPr/>
              </p:nvPicPr>
              <p:blipFill rotWithShape="1">
                <a:blip r:embed="rId14">
                  <a:alphaModFix/>
                </a:blip>
                <a:srcRect b="0" l="0" r="0" t="0"/>
                <a:stretch/>
              </p:blipFill>
              <p:spPr>
                <a:xfrm>
                  <a:off x="2751" y="1851"/>
                  <a:ext cx="462" cy="110"/>
                </a:xfrm>
                <a:prstGeom prst="rect">
                  <a:avLst/>
                </a:prstGeom>
                <a:noFill/>
                <a:ln>
                  <a:noFill/>
                </a:ln>
              </p:spPr>
            </p:pic>
          </p:grpSp>
          <p:grpSp>
            <p:nvGrpSpPr>
              <p:cNvPr id="802" name="Google Shape;802;p7"/>
              <p:cNvGrpSpPr/>
              <p:nvPr/>
            </p:nvGrpSpPr>
            <p:grpSpPr>
              <a:xfrm>
                <a:off x="5191" y="3151"/>
                <a:ext cx="143" cy="303"/>
                <a:chOff x="4140" y="429"/>
                <a:chExt cx="1425" cy="2396"/>
              </a:xfrm>
            </p:grpSpPr>
            <p:sp>
              <p:nvSpPr>
                <p:cNvPr id="803" name="Google Shape;803;p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04" name="Google Shape;804;p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05" name="Google Shape;805;p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06" name="Google Shape;806;p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07" name="Google Shape;807;p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08" name="Google Shape;808;p7"/>
                <p:cNvGrpSpPr/>
                <p:nvPr/>
              </p:nvGrpSpPr>
              <p:grpSpPr>
                <a:xfrm>
                  <a:off x="4748" y="666"/>
                  <a:ext cx="578" cy="150"/>
                  <a:chOff x="613" y="2566"/>
                  <a:chExt cx="721" cy="144"/>
                </a:xfrm>
              </p:grpSpPr>
              <p:sp>
                <p:nvSpPr>
                  <p:cNvPr id="809" name="Google Shape;809;p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10" name="Google Shape;810;p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11" name="Google Shape;811;p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12" name="Google Shape;812;p7"/>
                <p:cNvGrpSpPr/>
                <p:nvPr/>
              </p:nvGrpSpPr>
              <p:grpSpPr>
                <a:xfrm>
                  <a:off x="4748" y="990"/>
                  <a:ext cx="578" cy="134"/>
                  <a:chOff x="615" y="2564"/>
                  <a:chExt cx="721" cy="139"/>
                </a:xfrm>
              </p:grpSpPr>
              <p:sp>
                <p:nvSpPr>
                  <p:cNvPr id="813" name="Google Shape;813;p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14" name="Google Shape;814;p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15" name="Google Shape;815;p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16" name="Google Shape;816;p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17" name="Google Shape;817;p7"/>
                <p:cNvGrpSpPr/>
                <p:nvPr/>
              </p:nvGrpSpPr>
              <p:grpSpPr>
                <a:xfrm>
                  <a:off x="4738" y="1639"/>
                  <a:ext cx="578" cy="142"/>
                  <a:chOff x="618" y="2579"/>
                  <a:chExt cx="720" cy="131"/>
                </a:xfrm>
              </p:grpSpPr>
              <p:sp>
                <p:nvSpPr>
                  <p:cNvPr id="818" name="Google Shape;818;p7"/>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19" name="Google Shape;819;p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20" name="Google Shape;820;p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21" name="Google Shape;821;p7"/>
                <p:cNvGrpSpPr/>
                <p:nvPr/>
              </p:nvGrpSpPr>
              <p:grpSpPr>
                <a:xfrm>
                  <a:off x="4738" y="1330"/>
                  <a:ext cx="588" cy="134"/>
                  <a:chOff x="613" y="2571"/>
                  <a:chExt cx="732" cy="134"/>
                </a:xfrm>
              </p:grpSpPr>
              <p:sp>
                <p:nvSpPr>
                  <p:cNvPr id="822" name="Google Shape;822;p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23" name="Google Shape;823;p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24" name="Google Shape;824;p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25" name="Google Shape;825;p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26" name="Google Shape;826;p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27" name="Google Shape;827;p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28" name="Google Shape;828;p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29" name="Google Shape;829;p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30" name="Google Shape;830;p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31" name="Google Shape;831;p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32" name="Google Shape;832;p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833" name="Google Shape;833;p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34" name="Google Shape;834;p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nvGrpSpPr>
              <p:cNvPr id="835" name="Google Shape;835;p7"/>
              <p:cNvGrpSpPr/>
              <p:nvPr/>
            </p:nvGrpSpPr>
            <p:grpSpPr>
              <a:xfrm>
                <a:off x="4992" y="3341"/>
                <a:ext cx="143" cy="303"/>
                <a:chOff x="4140" y="429"/>
                <a:chExt cx="1425" cy="2396"/>
              </a:xfrm>
            </p:grpSpPr>
            <p:sp>
              <p:nvSpPr>
                <p:cNvPr id="836" name="Google Shape;836;p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37" name="Google Shape;837;p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38" name="Google Shape;838;p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39" name="Google Shape;839;p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40" name="Google Shape;840;p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41" name="Google Shape;841;p7"/>
                <p:cNvGrpSpPr/>
                <p:nvPr/>
              </p:nvGrpSpPr>
              <p:grpSpPr>
                <a:xfrm>
                  <a:off x="4748" y="666"/>
                  <a:ext cx="578" cy="150"/>
                  <a:chOff x="613" y="2566"/>
                  <a:chExt cx="721" cy="144"/>
                </a:xfrm>
              </p:grpSpPr>
              <p:sp>
                <p:nvSpPr>
                  <p:cNvPr id="842" name="Google Shape;842;p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43" name="Google Shape;843;p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44" name="Google Shape;844;p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45" name="Google Shape;845;p7"/>
                <p:cNvGrpSpPr/>
                <p:nvPr/>
              </p:nvGrpSpPr>
              <p:grpSpPr>
                <a:xfrm>
                  <a:off x="4748" y="990"/>
                  <a:ext cx="578" cy="134"/>
                  <a:chOff x="615" y="2564"/>
                  <a:chExt cx="721" cy="139"/>
                </a:xfrm>
              </p:grpSpPr>
              <p:sp>
                <p:nvSpPr>
                  <p:cNvPr id="846" name="Google Shape;846;p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47" name="Google Shape;847;p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48" name="Google Shape;848;p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49" name="Google Shape;849;p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nvGrpSpPr>
                <p:cNvPr id="850" name="Google Shape;850;p7"/>
                <p:cNvGrpSpPr/>
                <p:nvPr/>
              </p:nvGrpSpPr>
              <p:grpSpPr>
                <a:xfrm>
                  <a:off x="4738" y="1639"/>
                  <a:ext cx="578" cy="142"/>
                  <a:chOff x="618" y="2579"/>
                  <a:chExt cx="720" cy="131"/>
                </a:xfrm>
              </p:grpSpPr>
              <p:sp>
                <p:nvSpPr>
                  <p:cNvPr id="851" name="Google Shape;851;p7"/>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52" name="Google Shape;852;p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53" name="Google Shape;853;p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54" name="Google Shape;854;p7"/>
                <p:cNvGrpSpPr/>
                <p:nvPr/>
              </p:nvGrpSpPr>
              <p:grpSpPr>
                <a:xfrm>
                  <a:off x="4738" y="1330"/>
                  <a:ext cx="588" cy="134"/>
                  <a:chOff x="613" y="2571"/>
                  <a:chExt cx="732" cy="134"/>
                </a:xfrm>
              </p:grpSpPr>
              <p:sp>
                <p:nvSpPr>
                  <p:cNvPr id="855" name="Google Shape;855;p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56" name="Google Shape;856;p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sp>
              <p:nvSpPr>
                <p:cNvPr id="857" name="Google Shape;857;p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58" name="Google Shape;858;p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9" name="Google Shape;859;p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0" name="Google Shape;860;p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61" name="Google Shape;861;p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2" name="Google Shape;862;p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63" name="Google Shape;863;p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64" name="Google Shape;864;p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65" name="Google Shape;865;p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1800">
                    <a:solidFill>
                      <a:srgbClr val="FF0000"/>
                    </a:solidFill>
                    <a:latin typeface="Arial"/>
                    <a:ea typeface="Arial"/>
                    <a:cs typeface="Arial"/>
                    <a:sym typeface="Arial"/>
                  </a:endParaRPr>
                </a:p>
              </p:txBody>
            </p:sp>
            <p:sp>
              <p:nvSpPr>
                <p:cNvPr id="866" name="Google Shape;866;p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867" name="Google Shape;867;p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grpSp>
          <p:grpSp>
            <p:nvGrpSpPr>
              <p:cNvPr id="868" name="Google Shape;868;p7"/>
              <p:cNvGrpSpPr/>
              <p:nvPr/>
            </p:nvGrpSpPr>
            <p:grpSpPr>
              <a:xfrm>
                <a:off x="3340" y="1287"/>
                <a:ext cx="337" cy="261"/>
                <a:chOff x="877" y="1008"/>
                <a:chExt cx="2747" cy="2626"/>
              </a:xfrm>
            </p:grpSpPr>
            <p:pic>
              <p:nvPicPr>
                <p:cNvPr descr="antenna_stylized" id="869" name="Google Shape;869;p7"/>
                <p:cNvPicPr preferRelativeResize="0"/>
                <p:nvPr/>
              </p:nvPicPr>
              <p:blipFill rotWithShape="1">
                <a:blip r:embed="rId15">
                  <a:alphaModFix/>
                </a:blip>
                <a:srcRect b="0" l="0" r="0" t="0"/>
                <a:stretch/>
              </p:blipFill>
              <p:spPr>
                <a:xfrm>
                  <a:off x="877" y="1008"/>
                  <a:ext cx="2725" cy="1421"/>
                </a:xfrm>
                <a:prstGeom prst="rect">
                  <a:avLst/>
                </a:prstGeom>
                <a:noFill/>
                <a:ln>
                  <a:noFill/>
                </a:ln>
              </p:spPr>
            </p:pic>
            <p:pic>
              <p:nvPicPr>
                <p:cNvPr descr="laptop_keyboard" id="870" name="Google Shape;870;p7"/>
                <p:cNvPicPr preferRelativeResize="0"/>
                <p:nvPr/>
              </p:nvPicPr>
              <p:blipFill rotWithShape="1">
                <a:blip r:embed="rId16">
                  <a:alphaModFix/>
                </a:blip>
                <a:srcRect b="0" l="0" r="0" t="0"/>
                <a:stretch/>
              </p:blipFill>
              <p:spPr>
                <a:xfrm flipH="1" rot="109064">
                  <a:off x="1009" y="2586"/>
                  <a:ext cx="2245" cy="1013"/>
                </a:xfrm>
                <a:prstGeom prst="rect">
                  <a:avLst/>
                </a:prstGeom>
                <a:noFill/>
                <a:ln>
                  <a:noFill/>
                </a:ln>
              </p:spPr>
            </p:pic>
            <p:sp>
              <p:nvSpPr>
                <p:cNvPr id="871" name="Google Shape;871;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872" name="Google Shape;872;p7"/>
                <p:cNvPicPr preferRelativeResize="0"/>
                <p:nvPr/>
              </p:nvPicPr>
              <p:blipFill rotWithShape="1">
                <a:blip r:embed="rId17">
                  <a:alphaModFix/>
                </a:blip>
                <a:srcRect b="0" l="0" r="0" t="0"/>
                <a:stretch/>
              </p:blipFill>
              <p:spPr>
                <a:xfrm>
                  <a:off x="1842" y="1637"/>
                  <a:ext cx="1642" cy="1203"/>
                </a:xfrm>
                <a:prstGeom prst="rect">
                  <a:avLst/>
                </a:prstGeom>
                <a:noFill/>
                <a:ln>
                  <a:noFill/>
                </a:ln>
              </p:spPr>
            </p:pic>
            <p:sp>
              <p:nvSpPr>
                <p:cNvPr id="873" name="Google Shape;873;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74" name="Google Shape;874;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75" name="Google Shape;875;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76" name="Google Shape;876;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77" name="Google Shape;877;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78" name="Google Shape;878;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79" name="Google Shape;879;p7"/>
                <p:cNvGrpSpPr/>
                <p:nvPr/>
              </p:nvGrpSpPr>
              <p:grpSpPr>
                <a:xfrm>
                  <a:off x="1709" y="3008"/>
                  <a:ext cx="507" cy="234"/>
                  <a:chOff x="1740" y="2642"/>
                  <a:chExt cx="752" cy="327"/>
                </a:xfrm>
              </p:grpSpPr>
              <p:sp>
                <p:nvSpPr>
                  <p:cNvPr id="880" name="Google Shape;880;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1" name="Google Shape;881;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2" name="Google Shape;882;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3" name="Google Shape;883;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4" name="Google Shape;884;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5" name="Google Shape;885;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886" name="Google Shape;886;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7" name="Google Shape;887;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8" name="Google Shape;888;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89" name="Google Shape;889;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0" name="Google Shape;890;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1" name="Google Shape;891;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892" name="Google Shape;892;p7"/>
              <p:cNvGrpSpPr/>
              <p:nvPr/>
            </p:nvGrpSpPr>
            <p:grpSpPr>
              <a:xfrm>
                <a:off x="4329" y="3456"/>
                <a:ext cx="299" cy="261"/>
                <a:chOff x="877" y="1008"/>
                <a:chExt cx="2747" cy="2626"/>
              </a:xfrm>
            </p:grpSpPr>
            <p:pic>
              <p:nvPicPr>
                <p:cNvPr descr="antenna_stylized" id="893" name="Google Shape;893;p7"/>
                <p:cNvPicPr preferRelativeResize="0"/>
                <p:nvPr/>
              </p:nvPicPr>
              <p:blipFill rotWithShape="1">
                <a:blip r:embed="rId18">
                  <a:alphaModFix/>
                </a:blip>
                <a:srcRect b="0" l="0" r="0" t="0"/>
                <a:stretch/>
              </p:blipFill>
              <p:spPr>
                <a:xfrm>
                  <a:off x="877" y="1008"/>
                  <a:ext cx="2725" cy="1421"/>
                </a:xfrm>
                <a:prstGeom prst="rect">
                  <a:avLst/>
                </a:prstGeom>
                <a:noFill/>
                <a:ln>
                  <a:noFill/>
                </a:ln>
              </p:spPr>
            </p:pic>
            <p:pic>
              <p:nvPicPr>
                <p:cNvPr descr="laptop_keyboard" id="894" name="Google Shape;894;p7"/>
                <p:cNvPicPr preferRelativeResize="0"/>
                <p:nvPr/>
              </p:nvPicPr>
              <p:blipFill rotWithShape="1">
                <a:blip r:embed="rId19">
                  <a:alphaModFix/>
                </a:blip>
                <a:srcRect b="0" l="0" r="0" t="0"/>
                <a:stretch/>
              </p:blipFill>
              <p:spPr>
                <a:xfrm flipH="1" rot="109064">
                  <a:off x="1009" y="2586"/>
                  <a:ext cx="2245" cy="1013"/>
                </a:xfrm>
                <a:prstGeom prst="rect">
                  <a:avLst/>
                </a:prstGeom>
                <a:noFill/>
                <a:ln>
                  <a:noFill/>
                </a:ln>
              </p:spPr>
            </p:pic>
            <p:sp>
              <p:nvSpPr>
                <p:cNvPr id="895" name="Google Shape;895;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896" name="Google Shape;896;p7"/>
                <p:cNvPicPr preferRelativeResize="0"/>
                <p:nvPr/>
              </p:nvPicPr>
              <p:blipFill rotWithShape="1">
                <a:blip r:embed="rId20">
                  <a:alphaModFix/>
                </a:blip>
                <a:srcRect b="0" l="0" r="0" t="0"/>
                <a:stretch/>
              </p:blipFill>
              <p:spPr>
                <a:xfrm>
                  <a:off x="1842" y="1637"/>
                  <a:ext cx="1642" cy="1203"/>
                </a:xfrm>
                <a:prstGeom prst="rect">
                  <a:avLst/>
                </a:prstGeom>
                <a:noFill/>
                <a:ln>
                  <a:noFill/>
                </a:ln>
              </p:spPr>
            </p:pic>
            <p:sp>
              <p:nvSpPr>
                <p:cNvPr id="897" name="Google Shape;897;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8" name="Google Shape;898;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9" name="Google Shape;899;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0" name="Google Shape;900;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1" name="Google Shape;901;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2" name="Google Shape;902;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903" name="Google Shape;903;p7"/>
                <p:cNvGrpSpPr/>
                <p:nvPr/>
              </p:nvGrpSpPr>
              <p:grpSpPr>
                <a:xfrm>
                  <a:off x="1709" y="3008"/>
                  <a:ext cx="507" cy="234"/>
                  <a:chOff x="1740" y="2642"/>
                  <a:chExt cx="752" cy="327"/>
                </a:xfrm>
              </p:grpSpPr>
              <p:sp>
                <p:nvSpPr>
                  <p:cNvPr id="904" name="Google Shape;904;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5" name="Google Shape;905;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6" name="Google Shape;906;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7" name="Google Shape;907;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8" name="Google Shape;908;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9" name="Google Shape;909;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910" name="Google Shape;910;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11" name="Google Shape;911;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12" name="Google Shape;912;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13" name="Google Shape;913;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14" name="Google Shape;914;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15" name="Google Shape;915;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916" name="Google Shape;916;p7"/>
              <p:cNvGrpSpPr/>
              <p:nvPr/>
            </p:nvGrpSpPr>
            <p:grpSpPr>
              <a:xfrm>
                <a:off x="3503" y="1916"/>
                <a:ext cx="280" cy="261"/>
                <a:chOff x="877" y="1008"/>
                <a:chExt cx="2747" cy="2626"/>
              </a:xfrm>
            </p:grpSpPr>
            <p:pic>
              <p:nvPicPr>
                <p:cNvPr descr="antenna_stylized" id="917" name="Google Shape;917;p7"/>
                <p:cNvPicPr preferRelativeResize="0"/>
                <p:nvPr/>
              </p:nvPicPr>
              <p:blipFill rotWithShape="1">
                <a:blip r:embed="rId21">
                  <a:alphaModFix/>
                </a:blip>
                <a:srcRect b="0" l="0" r="0" t="0"/>
                <a:stretch/>
              </p:blipFill>
              <p:spPr>
                <a:xfrm>
                  <a:off x="877" y="1008"/>
                  <a:ext cx="2725" cy="1421"/>
                </a:xfrm>
                <a:prstGeom prst="rect">
                  <a:avLst/>
                </a:prstGeom>
                <a:noFill/>
                <a:ln>
                  <a:noFill/>
                </a:ln>
              </p:spPr>
            </p:pic>
            <p:pic>
              <p:nvPicPr>
                <p:cNvPr descr="laptop_keyboard" id="918" name="Google Shape;918;p7"/>
                <p:cNvPicPr preferRelativeResize="0"/>
                <p:nvPr/>
              </p:nvPicPr>
              <p:blipFill rotWithShape="1">
                <a:blip r:embed="rId22">
                  <a:alphaModFix/>
                </a:blip>
                <a:srcRect b="0" l="0" r="0" t="0"/>
                <a:stretch/>
              </p:blipFill>
              <p:spPr>
                <a:xfrm flipH="1" rot="109064">
                  <a:off x="1009" y="2586"/>
                  <a:ext cx="2245" cy="1013"/>
                </a:xfrm>
                <a:prstGeom prst="rect">
                  <a:avLst/>
                </a:prstGeom>
                <a:noFill/>
                <a:ln>
                  <a:noFill/>
                </a:ln>
              </p:spPr>
            </p:pic>
            <p:sp>
              <p:nvSpPr>
                <p:cNvPr id="919" name="Google Shape;919;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920" name="Google Shape;920;p7"/>
                <p:cNvPicPr preferRelativeResize="0"/>
                <p:nvPr/>
              </p:nvPicPr>
              <p:blipFill rotWithShape="1">
                <a:blip r:embed="rId23">
                  <a:alphaModFix/>
                </a:blip>
                <a:srcRect b="0" l="0" r="0" t="0"/>
                <a:stretch/>
              </p:blipFill>
              <p:spPr>
                <a:xfrm>
                  <a:off x="1842" y="1637"/>
                  <a:ext cx="1642" cy="1203"/>
                </a:xfrm>
                <a:prstGeom prst="rect">
                  <a:avLst/>
                </a:prstGeom>
                <a:noFill/>
                <a:ln>
                  <a:noFill/>
                </a:ln>
              </p:spPr>
            </p:pic>
            <p:sp>
              <p:nvSpPr>
                <p:cNvPr id="921" name="Google Shape;921;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2" name="Google Shape;922;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3" name="Google Shape;923;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4" name="Google Shape;924;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5" name="Google Shape;925;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6" name="Google Shape;926;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927" name="Google Shape;927;p7"/>
                <p:cNvGrpSpPr/>
                <p:nvPr/>
              </p:nvGrpSpPr>
              <p:grpSpPr>
                <a:xfrm>
                  <a:off x="1709" y="3008"/>
                  <a:ext cx="507" cy="234"/>
                  <a:chOff x="1740" y="2642"/>
                  <a:chExt cx="752" cy="327"/>
                </a:xfrm>
              </p:grpSpPr>
              <p:sp>
                <p:nvSpPr>
                  <p:cNvPr id="928" name="Google Shape;928;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29" name="Google Shape;929;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0" name="Google Shape;930;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1" name="Google Shape;931;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2" name="Google Shape;932;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3" name="Google Shape;933;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934" name="Google Shape;934;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5" name="Google Shape;935;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6" name="Google Shape;936;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7" name="Google Shape;937;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8" name="Google Shape;938;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39" name="Google Shape;939;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940" name="Google Shape;940;p7"/>
              <p:cNvGrpSpPr/>
              <p:nvPr/>
            </p:nvGrpSpPr>
            <p:grpSpPr>
              <a:xfrm flipH="1">
                <a:off x="3742" y="2030"/>
                <a:ext cx="261" cy="235"/>
                <a:chOff x="2839" y="3501"/>
                <a:chExt cx="755" cy="803"/>
              </a:xfrm>
            </p:grpSpPr>
            <p:pic>
              <p:nvPicPr>
                <p:cNvPr descr="desktop_computer_stylized_medium" id="941" name="Google Shape;941;p7"/>
                <p:cNvPicPr preferRelativeResize="0"/>
                <p:nvPr/>
              </p:nvPicPr>
              <p:blipFill rotWithShape="1">
                <a:blip r:embed="rId8">
                  <a:alphaModFix/>
                </a:blip>
                <a:srcRect b="0" l="0" r="0" t="0"/>
                <a:stretch/>
              </p:blipFill>
              <p:spPr>
                <a:xfrm>
                  <a:off x="2839" y="3501"/>
                  <a:ext cx="755" cy="803"/>
                </a:xfrm>
                <a:prstGeom prst="rect">
                  <a:avLst/>
                </a:prstGeom>
                <a:noFill/>
                <a:ln>
                  <a:noFill/>
                </a:ln>
              </p:spPr>
            </p:pic>
            <p:sp>
              <p:nvSpPr>
                <p:cNvPr id="942" name="Google Shape;942;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943" name="Google Shape;943;p7"/>
              <p:cNvGrpSpPr/>
              <p:nvPr/>
            </p:nvGrpSpPr>
            <p:grpSpPr>
              <a:xfrm>
                <a:off x="4603" y="3416"/>
                <a:ext cx="299" cy="261"/>
                <a:chOff x="877" y="1008"/>
                <a:chExt cx="2747" cy="2626"/>
              </a:xfrm>
            </p:grpSpPr>
            <p:pic>
              <p:nvPicPr>
                <p:cNvPr descr="antenna_stylized" id="944" name="Google Shape;944;p7"/>
                <p:cNvPicPr preferRelativeResize="0"/>
                <p:nvPr/>
              </p:nvPicPr>
              <p:blipFill rotWithShape="1">
                <a:blip r:embed="rId18">
                  <a:alphaModFix/>
                </a:blip>
                <a:srcRect b="0" l="0" r="0" t="0"/>
                <a:stretch/>
              </p:blipFill>
              <p:spPr>
                <a:xfrm>
                  <a:off x="877" y="1008"/>
                  <a:ext cx="2725" cy="1421"/>
                </a:xfrm>
                <a:prstGeom prst="rect">
                  <a:avLst/>
                </a:prstGeom>
                <a:noFill/>
                <a:ln>
                  <a:noFill/>
                </a:ln>
              </p:spPr>
            </p:pic>
            <p:pic>
              <p:nvPicPr>
                <p:cNvPr descr="laptop_keyboard" id="945" name="Google Shape;945;p7"/>
                <p:cNvPicPr preferRelativeResize="0"/>
                <p:nvPr/>
              </p:nvPicPr>
              <p:blipFill rotWithShape="1">
                <a:blip r:embed="rId19">
                  <a:alphaModFix/>
                </a:blip>
                <a:srcRect b="0" l="0" r="0" t="0"/>
                <a:stretch/>
              </p:blipFill>
              <p:spPr>
                <a:xfrm flipH="1" rot="109064">
                  <a:off x="1009" y="2586"/>
                  <a:ext cx="2245" cy="1013"/>
                </a:xfrm>
                <a:prstGeom prst="rect">
                  <a:avLst/>
                </a:prstGeom>
                <a:noFill/>
                <a:ln>
                  <a:noFill/>
                </a:ln>
              </p:spPr>
            </p:pic>
            <p:sp>
              <p:nvSpPr>
                <p:cNvPr id="946" name="Google Shape;946;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pic>
              <p:nvPicPr>
                <p:cNvPr descr="screen" id="947" name="Google Shape;947;p7"/>
                <p:cNvPicPr preferRelativeResize="0"/>
                <p:nvPr/>
              </p:nvPicPr>
              <p:blipFill rotWithShape="1">
                <a:blip r:embed="rId20">
                  <a:alphaModFix/>
                </a:blip>
                <a:srcRect b="0" l="0" r="0" t="0"/>
                <a:stretch/>
              </p:blipFill>
              <p:spPr>
                <a:xfrm>
                  <a:off x="1842" y="1637"/>
                  <a:ext cx="1642" cy="1203"/>
                </a:xfrm>
                <a:prstGeom prst="rect">
                  <a:avLst/>
                </a:prstGeom>
                <a:noFill/>
                <a:ln>
                  <a:noFill/>
                </a:ln>
              </p:spPr>
            </p:pic>
            <p:sp>
              <p:nvSpPr>
                <p:cNvPr id="948" name="Google Shape;948;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49" name="Google Shape;949;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0" name="Google Shape;950;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1" name="Google Shape;951;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2" name="Google Shape;952;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3" name="Google Shape;953;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954" name="Google Shape;954;p7"/>
                <p:cNvGrpSpPr/>
                <p:nvPr/>
              </p:nvGrpSpPr>
              <p:grpSpPr>
                <a:xfrm>
                  <a:off x="1709" y="3008"/>
                  <a:ext cx="507" cy="234"/>
                  <a:chOff x="1740" y="2642"/>
                  <a:chExt cx="752" cy="327"/>
                </a:xfrm>
              </p:grpSpPr>
              <p:sp>
                <p:nvSpPr>
                  <p:cNvPr id="955" name="Google Shape;955;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6" name="Google Shape;956;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7" name="Google Shape;957;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8" name="Google Shape;958;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59" name="Google Shape;959;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0" name="Google Shape;960;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sp>
              <p:nvSpPr>
                <p:cNvPr id="961" name="Google Shape;961;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2" name="Google Shape;962;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3" name="Google Shape;963;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4" name="Google Shape;964;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5" name="Google Shape;965;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66" name="Google Shape;966;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cxnSp>
          <p:nvCxnSpPr>
            <p:cNvPr id="967" name="Google Shape;967;p7"/>
            <p:cNvCxnSpPr/>
            <p:nvPr/>
          </p:nvCxnSpPr>
          <p:spPr>
            <a:xfrm>
              <a:off x="6456363" y="2490788"/>
              <a:ext cx="509587" cy="3175"/>
            </a:xfrm>
            <a:prstGeom prst="straightConnector1">
              <a:avLst/>
            </a:prstGeom>
            <a:noFill/>
            <a:ln cap="flat" cmpd="sng" w="9525">
              <a:solidFill>
                <a:schemeClr val="lt2"/>
              </a:solidFill>
              <a:prstDash val="solid"/>
              <a:round/>
              <a:headEnd len="med" w="med" type="none"/>
              <a:tailEnd len="med" w="med" type="none"/>
            </a:ln>
          </p:spPr>
        </p:cxnSp>
        <p:cxnSp>
          <p:nvCxnSpPr>
            <p:cNvPr id="968" name="Google Shape;968;p7"/>
            <p:cNvCxnSpPr/>
            <p:nvPr/>
          </p:nvCxnSpPr>
          <p:spPr>
            <a:xfrm>
              <a:off x="7091363" y="4600575"/>
              <a:ext cx="390525" cy="184150"/>
            </a:xfrm>
            <a:prstGeom prst="straightConnector1">
              <a:avLst/>
            </a:prstGeom>
            <a:noFill/>
            <a:ln cap="flat" cmpd="sng" w="9525">
              <a:solidFill>
                <a:schemeClr val="lt2"/>
              </a:solidFill>
              <a:prstDash val="solid"/>
              <a:round/>
              <a:headEnd len="med" w="med" type="none"/>
              <a:tailEnd len="med" w="med" type="none"/>
            </a:ln>
          </p:spPr>
        </p:cxnSp>
        <p:cxnSp>
          <p:nvCxnSpPr>
            <p:cNvPr id="969" name="Google Shape;969;p7"/>
            <p:cNvCxnSpPr/>
            <p:nvPr/>
          </p:nvCxnSpPr>
          <p:spPr>
            <a:xfrm flipH="1" rot="10800000">
              <a:off x="6470650" y="4587875"/>
              <a:ext cx="322263" cy="198438"/>
            </a:xfrm>
            <a:prstGeom prst="straightConnector1">
              <a:avLst/>
            </a:prstGeom>
            <a:noFill/>
            <a:ln cap="flat" cmpd="sng" w="9525">
              <a:solidFill>
                <a:schemeClr val="lt2"/>
              </a:solidFill>
              <a:prstDash val="solid"/>
              <a:round/>
              <a:headEnd len="med" w="med" type="none"/>
              <a:tailEnd len="med" w="med" type="none"/>
            </a:ln>
          </p:spPr>
        </p:cxnSp>
        <p:cxnSp>
          <p:nvCxnSpPr>
            <p:cNvPr id="970" name="Google Shape;970;p7"/>
            <p:cNvCxnSpPr/>
            <p:nvPr/>
          </p:nvCxnSpPr>
          <p:spPr>
            <a:xfrm flipH="1">
              <a:off x="7029450" y="2836863"/>
              <a:ext cx="98425" cy="704850"/>
            </a:xfrm>
            <a:prstGeom prst="straightConnector1">
              <a:avLst/>
            </a:prstGeom>
            <a:noFill/>
            <a:ln cap="flat" cmpd="sng" w="9525">
              <a:solidFill>
                <a:schemeClr val="lt2"/>
              </a:solidFill>
              <a:prstDash val="solid"/>
              <a:round/>
              <a:headEnd len="med" w="med" type="none"/>
              <a:tailEnd len="med" w="med" type="none"/>
            </a:ln>
          </p:spPr>
        </p:cxnSp>
        <p:grpSp>
          <p:nvGrpSpPr>
            <p:cNvPr id="971" name="Google Shape;971;p7"/>
            <p:cNvGrpSpPr/>
            <p:nvPr/>
          </p:nvGrpSpPr>
          <p:grpSpPr>
            <a:xfrm>
              <a:off x="6943725" y="2416175"/>
              <a:ext cx="382588" cy="171450"/>
              <a:chOff x="3855" y="1486"/>
              <a:chExt cx="241" cy="108"/>
            </a:xfrm>
          </p:grpSpPr>
          <p:sp>
            <p:nvSpPr>
              <p:cNvPr id="972" name="Google Shape;972;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73" name="Google Shape;973;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74" name="Google Shape;974;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975" name="Google Shape;975;p7"/>
              <p:cNvGrpSpPr/>
              <p:nvPr/>
            </p:nvGrpSpPr>
            <p:grpSpPr>
              <a:xfrm>
                <a:off x="3905" y="1504"/>
                <a:ext cx="134" cy="33"/>
                <a:chOff x="2468" y="1332"/>
                <a:chExt cx="310" cy="60"/>
              </a:xfrm>
            </p:grpSpPr>
            <p:sp>
              <p:nvSpPr>
                <p:cNvPr id="976" name="Google Shape;976;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77" name="Google Shape;977;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978" name="Google Shape;978;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979" name="Google Shape;979;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grpSp>
          <p:nvGrpSpPr>
            <p:cNvPr id="980" name="Google Shape;980;p7"/>
            <p:cNvGrpSpPr/>
            <p:nvPr/>
          </p:nvGrpSpPr>
          <p:grpSpPr>
            <a:xfrm>
              <a:off x="6969125" y="2660650"/>
              <a:ext cx="382588" cy="171450"/>
              <a:chOff x="3855" y="1486"/>
              <a:chExt cx="241" cy="108"/>
            </a:xfrm>
          </p:grpSpPr>
          <p:sp>
            <p:nvSpPr>
              <p:cNvPr id="981" name="Google Shape;981;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82" name="Google Shape;982;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83" name="Google Shape;983;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984" name="Google Shape;984;p7"/>
              <p:cNvGrpSpPr/>
              <p:nvPr/>
            </p:nvGrpSpPr>
            <p:grpSpPr>
              <a:xfrm>
                <a:off x="3905" y="1504"/>
                <a:ext cx="134" cy="33"/>
                <a:chOff x="2468" y="1332"/>
                <a:chExt cx="310" cy="60"/>
              </a:xfrm>
            </p:grpSpPr>
            <p:sp>
              <p:nvSpPr>
                <p:cNvPr id="985" name="Google Shape;985;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86" name="Google Shape;986;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987" name="Google Shape;987;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988" name="Google Shape;988;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grpSp>
          <p:nvGrpSpPr>
            <p:cNvPr id="989" name="Google Shape;989;p7"/>
            <p:cNvGrpSpPr/>
            <p:nvPr/>
          </p:nvGrpSpPr>
          <p:grpSpPr>
            <a:xfrm>
              <a:off x="6824663" y="3557588"/>
              <a:ext cx="427037" cy="177800"/>
              <a:chOff x="3855" y="1486"/>
              <a:chExt cx="241" cy="108"/>
            </a:xfrm>
          </p:grpSpPr>
          <p:sp>
            <p:nvSpPr>
              <p:cNvPr id="990" name="Google Shape;990;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91" name="Google Shape;991;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992" name="Google Shape;992;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993" name="Google Shape;993;p7"/>
              <p:cNvGrpSpPr/>
              <p:nvPr/>
            </p:nvGrpSpPr>
            <p:grpSpPr>
              <a:xfrm>
                <a:off x="3905" y="1504"/>
                <a:ext cx="134" cy="33"/>
                <a:chOff x="2468" y="1332"/>
                <a:chExt cx="310" cy="60"/>
              </a:xfrm>
            </p:grpSpPr>
            <p:sp>
              <p:nvSpPr>
                <p:cNvPr id="994" name="Google Shape;994;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95" name="Google Shape;995;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996" name="Google Shape;996;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997" name="Google Shape;997;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grpSp>
          <p:nvGrpSpPr>
            <p:cNvPr id="998" name="Google Shape;998;p7"/>
            <p:cNvGrpSpPr/>
            <p:nvPr/>
          </p:nvGrpSpPr>
          <p:grpSpPr>
            <a:xfrm>
              <a:off x="7148513" y="3805238"/>
              <a:ext cx="484187" cy="196850"/>
              <a:chOff x="3855" y="1486"/>
              <a:chExt cx="241" cy="108"/>
            </a:xfrm>
          </p:grpSpPr>
          <p:sp>
            <p:nvSpPr>
              <p:cNvPr id="999" name="Google Shape;999;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00" name="Google Shape;1000;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01" name="Google Shape;1001;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1002" name="Google Shape;1002;p7"/>
              <p:cNvGrpSpPr/>
              <p:nvPr/>
            </p:nvGrpSpPr>
            <p:grpSpPr>
              <a:xfrm>
                <a:off x="3905" y="1504"/>
                <a:ext cx="134" cy="33"/>
                <a:chOff x="2468" y="1332"/>
                <a:chExt cx="310" cy="60"/>
              </a:xfrm>
            </p:grpSpPr>
            <p:sp>
              <p:nvSpPr>
                <p:cNvPr id="1003" name="Google Shape;1003;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004" name="Google Shape;1004;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1005" name="Google Shape;1005;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1006" name="Google Shape;1006;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cxnSp>
          <p:nvCxnSpPr>
            <p:cNvPr id="1007" name="Google Shape;1007;p7"/>
            <p:cNvCxnSpPr/>
            <p:nvPr/>
          </p:nvCxnSpPr>
          <p:spPr>
            <a:xfrm flipH="1" rot="10800000">
              <a:off x="7005638" y="3978275"/>
              <a:ext cx="227012" cy="436563"/>
            </a:xfrm>
            <a:prstGeom prst="straightConnector1">
              <a:avLst/>
            </a:prstGeom>
            <a:noFill/>
            <a:ln cap="flat" cmpd="sng" w="9525">
              <a:solidFill>
                <a:schemeClr val="lt2"/>
              </a:solidFill>
              <a:prstDash val="solid"/>
              <a:round/>
              <a:headEnd len="med" w="med" type="none"/>
              <a:tailEnd len="med" w="med" type="none"/>
            </a:ln>
          </p:spPr>
        </p:cxnSp>
        <p:grpSp>
          <p:nvGrpSpPr>
            <p:cNvPr id="1008" name="Google Shape;1008;p7"/>
            <p:cNvGrpSpPr/>
            <p:nvPr/>
          </p:nvGrpSpPr>
          <p:grpSpPr>
            <a:xfrm>
              <a:off x="6653213" y="4414838"/>
              <a:ext cx="617537" cy="241300"/>
              <a:chOff x="3855" y="1486"/>
              <a:chExt cx="241" cy="108"/>
            </a:xfrm>
          </p:grpSpPr>
          <p:sp>
            <p:nvSpPr>
              <p:cNvPr id="1009" name="Google Shape;1009;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10" name="Google Shape;1010;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11" name="Google Shape;1011;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1012" name="Google Shape;1012;p7"/>
              <p:cNvGrpSpPr/>
              <p:nvPr/>
            </p:nvGrpSpPr>
            <p:grpSpPr>
              <a:xfrm>
                <a:off x="3905" y="1504"/>
                <a:ext cx="134" cy="33"/>
                <a:chOff x="2468" y="1332"/>
                <a:chExt cx="310" cy="60"/>
              </a:xfrm>
            </p:grpSpPr>
            <p:sp>
              <p:nvSpPr>
                <p:cNvPr id="1013" name="Google Shape;1013;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014" name="Google Shape;1014;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1015" name="Google Shape;1015;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1016" name="Google Shape;1016;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grpSp>
          <p:nvGrpSpPr>
            <p:cNvPr id="1017" name="Google Shape;1017;p7"/>
            <p:cNvGrpSpPr/>
            <p:nvPr/>
          </p:nvGrpSpPr>
          <p:grpSpPr>
            <a:xfrm>
              <a:off x="7307263" y="4751388"/>
              <a:ext cx="617537" cy="241300"/>
              <a:chOff x="3855" y="1486"/>
              <a:chExt cx="241" cy="108"/>
            </a:xfrm>
          </p:grpSpPr>
          <p:sp>
            <p:nvSpPr>
              <p:cNvPr id="1018" name="Google Shape;1018;p7"/>
              <p:cNvSpPr/>
              <p:nvPr/>
            </p:nvSpPr>
            <p:spPr>
              <a:xfrm>
                <a:off x="3856" y="1533"/>
                <a:ext cx="240" cy="6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19" name="Google Shape;1019;p7"/>
              <p:cNvSpPr/>
              <p:nvPr/>
            </p:nvSpPr>
            <p:spPr>
              <a:xfrm>
                <a:off x="3855" y="1527"/>
                <a:ext cx="241" cy="37"/>
              </a:xfrm>
              <a:prstGeom prst="rect">
                <a:avLst/>
              </a:prstGeom>
              <a:gradFill>
                <a:gsLst>
                  <a:gs pos="0">
                    <a:srgbClr val="808080"/>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sp>
            <p:nvSpPr>
              <p:cNvPr id="1020" name="Google Shape;1020;p7"/>
              <p:cNvSpPr/>
              <p:nvPr/>
            </p:nvSpPr>
            <p:spPr>
              <a:xfrm>
                <a:off x="3856" y="1486"/>
                <a:ext cx="240" cy="71"/>
              </a:xfrm>
              <a:prstGeom prst="ellipse">
                <a:avLst/>
              </a:prstGeom>
              <a:gradFill>
                <a:gsLst>
                  <a:gs pos="0">
                    <a:srgbClr val="808080"/>
                  </a:gs>
                  <a:gs pos="100000">
                    <a:srgbClr val="FFFFFF"/>
                  </a:gs>
                </a:gsLst>
                <a:lin ang="0" scaled="0"/>
              </a:gradFill>
              <a:ln cap="flat" cmpd="sng" w="9525">
                <a:solidFill>
                  <a:srgbClr val="8080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imes New Roman"/>
                  <a:ea typeface="Times New Roman"/>
                  <a:cs typeface="Times New Roman"/>
                  <a:sym typeface="Times New Roman"/>
                </a:endParaRPr>
              </a:p>
            </p:txBody>
          </p:sp>
          <p:grpSp>
            <p:nvGrpSpPr>
              <p:cNvPr id="1021" name="Google Shape;1021;p7"/>
              <p:cNvGrpSpPr/>
              <p:nvPr/>
            </p:nvGrpSpPr>
            <p:grpSpPr>
              <a:xfrm>
                <a:off x="3905" y="1504"/>
                <a:ext cx="134" cy="33"/>
                <a:chOff x="2468" y="1332"/>
                <a:chExt cx="310" cy="60"/>
              </a:xfrm>
            </p:grpSpPr>
            <p:sp>
              <p:nvSpPr>
                <p:cNvPr id="1022" name="Google Shape;1022;p7"/>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023" name="Google Shape;1023;p7"/>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80808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cxnSp>
            <p:nvCxnSpPr>
              <p:cNvPr id="1024" name="Google Shape;1024;p7"/>
              <p:cNvCxnSpPr/>
              <p:nvPr/>
            </p:nvCxnSpPr>
            <p:spPr>
              <a:xfrm>
                <a:off x="3856" y="1520"/>
                <a:ext cx="0" cy="47"/>
              </a:xfrm>
              <a:prstGeom prst="straightConnector1">
                <a:avLst/>
              </a:prstGeom>
              <a:noFill/>
              <a:ln cap="flat" cmpd="sng" w="9525">
                <a:solidFill>
                  <a:srgbClr val="808080"/>
                </a:solidFill>
                <a:prstDash val="solid"/>
                <a:round/>
                <a:headEnd len="med" w="med" type="none"/>
                <a:tailEnd len="med" w="med" type="none"/>
              </a:ln>
            </p:spPr>
          </p:cxnSp>
          <p:cxnSp>
            <p:nvCxnSpPr>
              <p:cNvPr id="1025" name="Google Shape;1025;p7"/>
              <p:cNvCxnSpPr/>
              <p:nvPr/>
            </p:nvCxnSpPr>
            <p:spPr>
              <a:xfrm>
                <a:off x="4096" y="1521"/>
                <a:ext cx="0" cy="47"/>
              </a:xfrm>
              <a:prstGeom prst="straightConnector1">
                <a:avLst/>
              </a:prstGeom>
              <a:noFill/>
              <a:ln cap="flat" cmpd="sng" w="9525">
                <a:solidFill>
                  <a:srgbClr val="808080"/>
                </a:solidFill>
                <a:prstDash val="solid"/>
                <a:round/>
                <a:headEnd len="med" w="med" type="none"/>
                <a:tailEnd len="med" w="med" type="none"/>
              </a:ln>
            </p:spPr>
          </p:cxnSp>
        </p:grpSp>
        <p:grpSp>
          <p:nvGrpSpPr>
            <p:cNvPr id="1026" name="Google Shape;1026;p7"/>
            <p:cNvGrpSpPr/>
            <p:nvPr/>
          </p:nvGrpSpPr>
          <p:grpSpPr>
            <a:xfrm>
              <a:off x="5359400" y="1330325"/>
              <a:ext cx="1057275" cy="957263"/>
              <a:chOff x="-153" y="1680"/>
              <a:chExt cx="666" cy="603"/>
            </a:xfrm>
          </p:grpSpPr>
          <p:grpSp>
            <p:nvGrpSpPr>
              <p:cNvPr id="1027" name="Google Shape;1027;p7"/>
              <p:cNvGrpSpPr/>
              <p:nvPr/>
            </p:nvGrpSpPr>
            <p:grpSpPr>
              <a:xfrm>
                <a:off x="0" y="1680"/>
                <a:ext cx="513" cy="538"/>
                <a:chOff x="4180" y="744"/>
                <a:chExt cx="513" cy="538"/>
              </a:xfrm>
            </p:grpSpPr>
            <p:sp>
              <p:nvSpPr>
                <p:cNvPr id="1028" name="Google Shape;1028;p7"/>
                <p:cNvSpPr/>
                <p:nvPr/>
              </p:nvSpPr>
              <p:spPr>
                <a:xfrm>
                  <a:off x="4242" y="747"/>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29" name="Google Shape;1029;p7"/>
                <p:cNvSpPr/>
                <p:nvPr/>
              </p:nvSpPr>
              <p:spPr>
                <a:xfrm>
                  <a:off x="4221" y="762"/>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30" name="Google Shape;1030;p7"/>
                <p:cNvSpPr/>
                <p:nvPr/>
              </p:nvSpPr>
              <p:spPr>
                <a:xfrm>
                  <a:off x="4224" y="873"/>
                  <a:ext cx="42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31" name="Google Shape;1031;p7"/>
                <p:cNvSpPr txBox="1"/>
                <p:nvPr/>
              </p:nvSpPr>
              <p:spPr>
                <a:xfrm>
                  <a:off x="4180" y="744"/>
                  <a:ext cx="513" cy="5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000">
                      <a:solidFill>
                        <a:schemeClr val="dk1"/>
                      </a:solidFill>
                      <a:latin typeface="Tahoma"/>
                      <a:ea typeface="Tahoma"/>
                      <a:cs typeface="Tahoma"/>
                      <a:sym typeface="Tahoma"/>
                    </a:rPr>
                    <a:t>application</a:t>
                  </a:r>
                  <a:endParaRPr/>
                </a:p>
                <a:p>
                  <a:pPr indent="0" lvl="0" marL="0" marR="0" rtl="0" algn="l">
                    <a:spcBef>
                      <a:spcPts val="0"/>
                    </a:spcBef>
                    <a:spcAft>
                      <a:spcPts val="0"/>
                    </a:spcAft>
                    <a:buNone/>
                  </a:pPr>
                  <a:r>
                    <a:rPr i="1" lang="en-US" sz="1000">
                      <a:solidFill>
                        <a:schemeClr val="lt1"/>
                      </a:solidFill>
                      <a:latin typeface="Tahoma"/>
                      <a:ea typeface="Tahoma"/>
                      <a:cs typeface="Tahoma"/>
                      <a:sym typeface="Tahoma"/>
                    </a:rPr>
                    <a:t>transport</a:t>
                  </a:r>
                  <a:endParaRPr i="1" sz="1000">
                    <a:solidFill>
                      <a:schemeClr val="dk1"/>
                    </a:solidFill>
                    <a:latin typeface="Tahoma"/>
                    <a:ea typeface="Tahoma"/>
                    <a:cs typeface="Tahoma"/>
                    <a:sym typeface="Tahoma"/>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32" name="Google Shape;1032;p7"/>
                <p:cNvCxnSpPr/>
                <p:nvPr/>
              </p:nvCxnSpPr>
              <p:spPr>
                <a:xfrm>
                  <a:off x="4221" y="978"/>
                  <a:ext cx="435" cy="3"/>
                </a:xfrm>
                <a:prstGeom prst="straightConnector1">
                  <a:avLst/>
                </a:prstGeom>
                <a:noFill/>
                <a:ln cap="flat" cmpd="sng" w="12700">
                  <a:solidFill>
                    <a:schemeClr val="dk1"/>
                  </a:solidFill>
                  <a:prstDash val="solid"/>
                  <a:round/>
                  <a:headEnd len="med" w="med" type="none"/>
                  <a:tailEnd len="med" w="med" type="none"/>
                </a:ln>
              </p:spPr>
            </p:cxnSp>
            <p:cxnSp>
              <p:nvCxnSpPr>
                <p:cNvPr id="1033" name="Google Shape;1033;p7"/>
                <p:cNvCxnSpPr/>
                <p:nvPr/>
              </p:nvCxnSpPr>
              <p:spPr>
                <a:xfrm>
                  <a:off x="4227" y="1065"/>
                  <a:ext cx="435" cy="3"/>
                </a:xfrm>
                <a:prstGeom prst="straightConnector1">
                  <a:avLst/>
                </a:prstGeom>
                <a:noFill/>
                <a:ln cap="flat" cmpd="sng" w="12700">
                  <a:solidFill>
                    <a:schemeClr val="dk1"/>
                  </a:solidFill>
                  <a:prstDash val="solid"/>
                  <a:round/>
                  <a:headEnd len="med" w="med" type="none"/>
                  <a:tailEnd len="med" w="med" type="none"/>
                </a:ln>
              </p:spPr>
            </p:cxnSp>
            <p:cxnSp>
              <p:nvCxnSpPr>
                <p:cNvPr id="1034" name="Google Shape;1034;p7"/>
                <p:cNvCxnSpPr/>
                <p:nvPr/>
              </p:nvCxnSpPr>
              <p:spPr>
                <a:xfrm>
                  <a:off x="4227" y="1152"/>
                  <a:ext cx="435" cy="3"/>
                </a:xfrm>
                <a:prstGeom prst="straightConnector1">
                  <a:avLst/>
                </a:prstGeom>
                <a:noFill/>
                <a:ln cap="flat" cmpd="sng" w="12700">
                  <a:solidFill>
                    <a:schemeClr val="dk1"/>
                  </a:solidFill>
                  <a:prstDash val="solid"/>
                  <a:round/>
                  <a:headEnd len="med" w="med" type="none"/>
                  <a:tailEnd len="med" w="med" type="none"/>
                </a:ln>
              </p:spPr>
            </p:cxnSp>
          </p:grpSp>
          <p:sp>
            <p:nvSpPr>
              <p:cNvPr id="1035" name="Google Shape;1035;p7"/>
              <p:cNvSpPr/>
              <p:nvPr/>
            </p:nvSpPr>
            <p:spPr>
              <a:xfrm>
                <a:off x="-153" y="1689"/>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FF0000"/>
                  </a:gs>
                </a:gsLst>
                <a:lin ang="0" scaled="0"/>
              </a:gra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1036" name="Google Shape;1036;p7"/>
            <p:cNvGrpSpPr/>
            <p:nvPr/>
          </p:nvGrpSpPr>
          <p:grpSpPr>
            <a:xfrm>
              <a:off x="7869238" y="4343400"/>
              <a:ext cx="1057275" cy="957263"/>
              <a:chOff x="-153" y="1680"/>
              <a:chExt cx="666" cy="603"/>
            </a:xfrm>
          </p:grpSpPr>
          <p:grpSp>
            <p:nvGrpSpPr>
              <p:cNvPr id="1037" name="Google Shape;1037;p7"/>
              <p:cNvGrpSpPr/>
              <p:nvPr/>
            </p:nvGrpSpPr>
            <p:grpSpPr>
              <a:xfrm>
                <a:off x="0" y="1680"/>
                <a:ext cx="513" cy="538"/>
                <a:chOff x="4180" y="744"/>
                <a:chExt cx="513" cy="538"/>
              </a:xfrm>
            </p:grpSpPr>
            <p:sp>
              <p:nvSpPr>
                <p:cNvPr id="1038" name="Google Shape;1038;p7"/>
                <p:cNvSpPr/>
                <p:nvPr/>
              </p:nvSpPr>
              <p:spPr>
                <a:xfrm>
                  <a:off x="4242" y="747"/>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39" name="Google Shape;1039;p7"/>
                <p:cNvSpPr/>
                <p:nvPr/>
              </p:nvSpPr>
              <p:spPr>
                <a:xfrm>
                  <a:off x="4221" y="762"/>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40" name="Google Shape;1040;p7"/>
                <p:cNvSpPr/>
                <p:nvPr/>
              </p:nvSpPr>
              <p:spPr>
                <a:xfrm>
                  <a:off x="4224" y="873"/>
                  <a:ext cx="42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41" name="Google Shape;1041;p7"/>
                <p:cNvSpPr txBox="1"/>
                <p:nvPr/>
              </p:nvSpPr>
              <p:spPr>
                <a:xfrm>
                  <a:off x="4180" y="744"/>
                  <a:ext cx="513" cy="5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000">
                      <a:solidFill>
                        <a:schemeClr val="dk1"/>
                      </a:solidFill>
                      <a:latin typeface="Tahoma"/>
                      <a:ea typeface="Tahoma"/>
                      <a:cs typeface="Tahoma"/>
                      <a:sym typeface="Tahoma"/>
                    </a:rPr>
                    <a:t>application</a:t>
                  </a:r>
                  <a:endParaRPr/>
                </a:p>
                <a:p>
                  <a:pPr indent="0" lvl="0" marL="0" marR="0" rtl="0" algn="l">
                    <a:spcBef>
                      <a:spcPts val="0"/>
                    </a:spcBef>
                    <a:spcAft>
                      <a:spcPts val="0"/>
                    </a:spcAft>
                    <a:buNone/>
                  </a:pPr>
                  <a:r>
                    <a:rPr i="1" lang="en-US" sz="1000">
                      <a:solidFill>
                        <a:schemeClr val="lt1"/>
                      </a:solidFill>
                      <a:latin typeface="Tahoma"/>
                      <a:ea typeface="Tahoma"/>
                      <a:cs typeface="Tahoma"/>
                      <a:sym typeface="Tahoma"/>
                    </a:rPr>
                    <a:t>transport</a:t>
                  </a:r>
                  <a:endParaRPr i="1" sz="1000">
                    <a:solidFill>
                      <a:schemeClr val="dk1"/>
                    </a:solidFill>
                    <a:latin typeface="Tahoma"/>
                    <a:ea typeface="Tahoma"/>
                    <a:cs typeface="Tahoma"/>
                    <a:sym typeface="Tahoma"/>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42" name="Google Shape;1042;p7"/>
                <p:cNvCxnSpPr/>
                <p:nvPr/>
              </p:nvCxnSpPr>
              <p:spPr>
                <a:xfrm>
                  <a:off x="4221" y="978"/>
                  <a:ext cx="435" cy="3"/>
                </a:xfrm>
                <a:prstGeom prst="straightConnector1">
                  <a:avLst/>
                </a:prstGeom>
                <a:noFill/>
                <a:ln cap="flat" cmpd="sng" w="12700">
                  <a:solidFill>
                    <a:schemeClr val="dk1"/>
                  </a:solidFill>
                  <a:prstDash val="solid"/>
                  <a:round/>
                  <a:headEnd len="med" w="med" type="none"/>
                  <a:tailEnd len="med" w="med" type="none"/>
                </a:ln>
              </p:spPr>
            </p:cxnSp>
            <p:cxnSp>
              <p:nvCxnSpPr>
                <p:cNvPr id="1043" name="Google Shape;1043;p7"/>
                <p:cNvCxnSpPr/>
                <p:nvPr/>
              </p:nvCxnSpPr>
              <p:spPr>
                <a:xfrm>
                  <a:off x="4227" y="1065"/>
                  <a:ext cx="435" cy="3"/>
                </a:xfrm>
                <a:prstGeom prst="straightConnector1">
                  <a:avLst/>
                </a:prstGeom>
                <a:noFill/>
                <a:ln cap="flat" cmpd="sng" w="12700">
                  <a:solidFill>
                    <a:schemeClr val="dk1"/>
                  </a:solidFill>
                  <a:prstDash val="solid"/>
                  <a:round/>
                  <a:headEnd len="med" w="med" type="none"/>
                  <a:tailEnd len="med" w="med" type="none"/>
                </a:ln>
              </p:spPr>
            </p:cxnSp>
            <p:cxnSp>
              <p:nvCxnSpPr>
                <p:cNvPr id="1044" name="Google Shape;1044;p7"/>
                <p:cNvCxnSpPr/>
                <p:nvPr/>
              </p:nvCxnSpPr>
              <p:spPr>
                <a:xfrm>
                  <a:off x="4227" y="1152"/>
                  <a:ext cx="435" cy="3"/>
                </a:xfrm>
                <a:prstGeom prst="straightConnector1">
                  <a:avLst/>
                </a:prstGeom>
                <a:noFill/>
                <a:ln cap="flat" cmpd="sng" w="12700">
                  <a:solidFill>
                    <a:schemeClr val="dk1"/>
                  </a:solidFill>
                  <a:prstDash val="solid"/>
                  <a:round/>
                  <a:headEnd len="med" w="med" type="none"/>
                  <a:tailEnd len="med" w="med" type="none"/>
                </a:ln>
              </p:spPr>
            </p:cxnSp>
          </p:grpSp>
          <p:sp>
            <p:nvSpPr>
              <p:cNvPr id="1045" name="Google Shape;1045;p7"/>
              <p:cNvSpPr/>
              <p:nvPr/>
            </p:nvSpPr>
            <p:spPr>
              <a:xfrm>
                <a:off x="-153" y="1689"/>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FF0000"/>
                  </a:gs>
                </a:gsLst>
                <a:lin ang="0" scaled="0"/>
              </a:gra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nvGrpSpPr>
            <p:cNvPr id="1046" name="Google Shape;1046;p7"/>
            <p:cNvGrpSpPr/>
            <p:nvPr/>
          </p:nvGrpSpPr>
          <p:grpSpPr>
            <a:xfrm>
              <a:off x="5913438" y="2057400"/>
              <a:ext cx="814387" cy="701675"/>
              <a:chOff x="2923" y="3345"/>
              <a:chExt cx="513" cy="442"/>
            </a:xfrm>
          </p:grpSpPr>
          <p:sp>
            <p:nvSpPr>
              <p:cNvPr id="1047" name="Google Shape;1047;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48" name="Google Shape;1048;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49" name="Google Shape;1049;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50" name="Google Shape;1050;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51" name="Google Shape;1051;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52" name="Google Shape;1052;p7"/>
            <p:cNvGrpSpPr/>
            <p:nvPr/>
          </p:nvGrpSpPr>
          <p:grpSpPr>
            <a:xfrm>
              <a:off x="6729413" y="2479675"/>
              <a:ext cx="814387" cy="701675"/>
              <a:chOff x="2923" y="3345"/>
              <a:chExt cx="513" cy="442"/>
            </a:xfrm>
          </p:grpSpPr>
          <p:sp>
            <p:nvSpPr>
              <p:cNvPr id="1053" name="Google Shape;1053;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54" name="Google Shape;1054;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55" name="Google Shape;1055;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56" name="Google Shape;1056;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57" name="Google Shape;1057;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58" name="Google Shape;1058;p7"/>
            <p:cNvGrpSpPr/>
            <p:nvPr/>
          </p:nvGrpSpPr>
          <p:grpSpPr>
            <a:xfrm>
              <a:off x="6738938" y="1901825"/>
              <a:ext cx="814387" cy="701675"/>
              <a:chOff x="2923" y="3345"/>
              <a:chExt cx="513" cy="442"/>
            </a:xfrm>
          </p:grpSpPr>
          <p:sp>
            <p:nvSpPr>
              <p:cNvPr id="1059" name="Google Shape;1059;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60" name="Google Shape;1060;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61" name="Google Shape;1061;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62" name="Google Shape;1062;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63" name="Google Shape;1063;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64" name="Google Shape;1064;p7"/>
            <p:cNvGrpSpPr/>
            <p:nvPr/>
          </p:nvGrpSpPr>
          <p:grpSpPr>
            <a:xfrm>
              <a:off x="6513513" y="3089275"/>
              <a:ext cx="814387" cy="701675"/>
              <a:chOff x="2923" y="3345"/>
              <a:chExt cx="513" cy="442"/>
            </a:xfrm>
          </p:grpSpPr>
          <p:sp>
            <p:nvSpPr>
              <p:cNvPr id="1065" name="Google Shape;1065;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66" name="Google Shape;1066;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67" name="Google Shape;1067;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68" name="Google Shape;1068;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69" name="Google Shape;1069;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70" name="Google Shape;1070;p7"/>
            <p:cNvGrpSpPr/>
            <p:nvPr/>
          </p:nvGrpSpPr>
          <p:grpSpPr>
            <a:xfrm>
              <a:off x="7100888" y="3594100"/>
              <a:ext cx="814387" cy="701675"/>
              <a:chOff x="2923" y="3345"/>
              <a:chExt cx="513" cy="442"/>
            </a:xfrm>
          </p:grpSpPr>
          <p:sp>
            <p:nvSpPr>
              <p:cNvPr id="1071" name="Google Shape;1071;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72" name="Google Shape;1072;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73" name="Google Shape;1073;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74" name="Google Shape;1074;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75" name="Google Shape;1075;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76" name="Google Shape;1076;p7"/>
            <p:cNvGrpSpPr/>
            <p:nvPr/>
          </p:nvGrpSpPr>
          <p:grpSpPr>
            <a:xfrm>
              <a:off x="6589713" y="4003675"/>
              <a:ext cx="814387" cy="701675"/>
              <a:chOff x="2923" y="3345"/>
              <a:chExt cx="513" cy="442"/>
            </a:xfrm>
          </p:grpSpPr>
          <p:sp>
            <p:nvSpPr>
              <p:cNvPr id="1077" name="Google Shape;1077;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78" name="Google Shape;1078;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79" name="Google Shape;1079;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80" name="Google Shape;1080;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81" name="Google Shape;1081;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82" name="Google Shape;1082;p7"/>
            <p:cNvGrpSpPr/>
            <p:nvPr/>
          </p:nvGrpSpPr>
          <p:grpSpPr>
            <a:xfrm>
              <a:off x="7237413" y="4400550"/>
              <a:ext cx="814387" cy="701675"/>
              <a:chOff x="2923" y="3345"/>
              <a:chExt cx="513" cy="442"/>
            </a:xfrm>
          </p:grpSpPr>
          <p:sp>
            <p:nvSpPr>
              <p:cNvPr id="1083" name="Google Shape;1083;p7"/>
              <p:cNvSpPr/>
              <p:nvPr/>
            </p:nvSpPr>
            <p:spPr>
              <a:xfrm>
                <a:off x="2988" y="3444"/>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84" name="Google Shape;1084;p7"/>
              <p:cNvSpPr/>
              <p:nvPr/>
            </p:nvSpPr>
            <p:spPr>
              <a:xfrm>
                <a:off x="2961" y="3465"/>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85" name="Google Shape;1085;p7"/>
              <p:cNvSpPr txBox="1"/>
              <p:nvPr/>
            </p:nvSpPr>
            <p:spPr>
              <a:xfrm>
                <a:off x="2923" y="3345"/>
                <a:ext cx="513" cy="4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network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data link</a:t>
                </a:r>
                <a:endParaRPr/>
              </a:p>
              <a:p>
                <a:pPr indent="0" lvl="0" marL="0" marR="0" rtl="0" algn="l">
                  <a:spcBef>
                    <a:spcPts val="0"/>
                  </a:spcBef>
                  <a:spcAft>
                    <a:spcPts val="0"/>
                  </a:spcAft>
                  <a:buNone/>
                </a:pPr>
                <a:r>
                  <a:rPr i="1" lang="en-US" sz="1000">
                    <a:solidFill>
                      <a:schemeClr val="dk1"/>
                    </a:solidFill>
                    <a:latin typeface="Tahoma"/>
                    <a:ea typeface="Tahoma"/>
                    <a:cs typeface="Tahoma"/>
                    <a:sym typeface="Tahoma"/>
                  </a:rPr>
                  <a:t>physical</a:t>
                </a:r>
                <a:endParaRPr i="1" sz="2400">
                  <a:solidFill>
                    <a:schemeClr val="dk1"/>
                  </a:solidFill>
                  <a:latin typeface="Tahoma"/>
                  <a:ea typeface="Tahoma"/>
                  <a:cs typeface="Tahoma"/>
                  <a:sym typeface="Tahoma"/>
                </a:endParaRPr>
              </a:p>
            </p:txBody>
          </p:sp>
          <p:cxnSp>
            <p:nvCxnSpPr>
              <p:cNvPr id="1086" name="Google Shape;1086;p7"/>
              <p:cNvCxnSpPr/>
              <p:nvPr/>
            </p:nvCxnSpPr>
            <p:spPr>
              <a:xfrm>
                <a:off x="2958" y="3657"/>
                <a:ext cx="435" cy="3"/>
              </a:xfrm>
              <a:prstGeom prst="straightConnector1">
                <a:avLst/>
              </a:prstGeom>
              <a:noFill/>
              <a:ln cap="flat" cmpd="sng" w="12700">
                <a:solidFill>
                  <a:schemeClr val="dk1"/>
                </a:solidFill>
                <a:prstDash val="solid"/>
                <a:round/>
                <a:headEnd len="med" w="med" type="none"/>
                <a:tailEnd len="med" w="med" type="none"/>
              </a:ln>
            </p:spPr>
          </p:cxnSp>
          <p:cxnSp>
            <p:nvCxnSpPr>
              <p:cNvPr id="1087" name="Google Shape;1087;p7"/>
              <p:cNvCxnSpPr/>
              <p:nvPr/>
            </p:nvCxnSpPr>
            <p:spPr>
              <a:xfrm>
                <a:off x="2964" y="3561"/>
                <a:ext cx="435" cy="3"/>
              </a:xfrm>
              <a:prstGeom prst="straightConnector1">
                <a:avLst/>
              </a:prstGeom>
              <a:noFill/>
              <a:ln cap="flat" cmpd="sng" w="12700">
                <a:solidFill>
                  <a:schemeClr val="dk1"/>
                </a:solidFill>
                <a:prstDash val="solid"/>
                <a:round/>
                <a:headEnd len="med" w="med" type="none"/>
                <a:tailEnd len="med" w="med" type="none"/>
              </a:ln>
            </p:spPr>
          </p:cxnSp>
        </p:grpSp>
        <p:grpSp>
          <p:nvGrpSpPr>
            <p:cNvPr id="1088" name="Google Shape;1088;p7"/>
            <p:cNvGrpSpPr/>
            <p:nvPr/>
          </p:nvGrpSpPr>
          <p:grpSpPr>
            <a:xfrm rot="2937887">
              <a:off x="5389563" y="2911475"/>
              <a:ext cx="3781425" cy="434975"/>
              <a:chOff x="2937" y="3579"/>
              <a:chExt cx="2382" cy="274"/>
            </a:xfrm>
          </p:grpSpPr>
          <p:sp>
            <p:nvSpPr>
              <p:cNvPr id="1089" name="Google Shape;1089;p7"/>
              <p:cNvSpPr/>
              <p:nvPr/>
            </p:nvSpPr>
            <p:spPr>
              <a:xfrm>
                <a:off x="3166" y="3630"/>
                <a:ext cx="1920" cy="174"/>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Tahoma"/>
                  <a:ea typeface="Tahoma"/>
                  <a:cs typeface="Tahoma"/>
                  <a:sym typeface="Tahoma"/>
                </a:endParaRPr>
              </a:p>
            </p:txBody>
          </p:sp>
          <p:sp>
            <p:nvSpPr>
              <p:cNvPr id="1090" name="Google Shape;1090;p7"/>
              <p:cNvSpPr txBox="1"/>
              <p:nvPr/>
            </p:nvSpPr>
            <p:spPr>
              <a:xfrm>
                <a:off x="3384" y="3612"/>
                <a:ext cx="1529"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lt1"/>
                    </a:solidFill>
                    <a:latin typeface="Tahoma"/>
                    <a:ea typeface="Tahoma"/>
                    <a:cs typeface="Tahoma"/>
                    <a:sym typeface="Tahoma"/>
                  </a:rPr>
                  <a:t>logical end-end transport</a:t>
                </a:r>
                <a:endParaRPr i="1" sz="1600">
                  <a:solidFill>
                    <a:schemeClr val="dk1"/>
                  </a:solidFill>
                  <a:latin typeface="Tahoma"/>
                  <a:ea typeface="Tahoma"/>
                  <a:cs typeface="Tahoma"/>
                  <a:sym typeface="Tahoma"/>
                </a:endParaRPr>
              </a:p>
            </p:txBody>
          </p:sp>
          <p:sp>
            <p:nvSpPr>
              <p:cNvPr id="1091" name="Google Shape;1091;p7"/>
              <p:cNvSpPr/>
              <p:nvPr/>
            </p:nvSpPr>
            <p:spPr>
              <a:xfrm>
                <a:off x="2937" y="3579"/>
                <a:ext cx="282" cy="264"/>
              </a:xfrm>
              <a:custGeom>
                <a:rect b="b" l="l" r="r" t="t"/>
                <a:pathLst>
                  <a:path extrusionOk="0" h="264" w="282">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1092" name="Google Shape;1092;p7"/>
              <p:cNvSpPr/>
              <p:nvPr/>
            </p:nvSpPr>
            <p:spPr>
              <a:xfrm flipH="1">
                <a:off x="5037" y="3589"/>
                <a:ext cx="282" cy="264"/>
              </a:xfrm>
              <a:custGeom>
                <a:rect b="b" l="l" r="r" t="t"/>
                <a:pathLst>
                  <a:path extrusionOk="0" h="264" w="282">
                    <a:moveTo>
                      <a:pt x="282" y="0"/>
                    </a:moveTo>
                    <a:cubicBezTo>
                      <a:pt x="282" y="132"/>
                      <a:pt x="282" y="264"/>
                      <a:pt x="282" y="264"/>
                    </a:cubicBezTo>
                    <a:cubicBezTo>
                      <a:pt x="159" y="150"/>
                      <a:pt x="0" y="153"/>
                      <a:pt x="0" y="129"/>
                    </a:cubicBezTo>
                    <a:cubicBezTo>
                      <a:pt x="0" y="108"/>
                      <a:pt x="153" y="108"/>
                      <a:pt x="282" y="0"/>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pic>
        <p:nvPicPr>
          <p:cNvPr descr="underline_base" id="2945" name="Google Shape;2945;p70"/>
          <p:cNvPicPr preferRelativeResize="0"/>
          <p:nvPr/>
        </p:nvPicPr>
        <p:blipFill rotWithShape="1">
          <a:blip r:embed="rId3">
            <a:alphaModFix/>
          </a:blip>
          <a:srcRect b="0" l="0" r="0" t="0"/>
          <a:stretch/>
        </p:blipFill>
        <p:spPr>
          <a:xfrm>
            <a:off x="374650" y="806450"/>
            <a:ext cx="5027613" cy="173038"/>
          </a:xfrm>
          <a:prstGeom prst="rect">
            <a:avLst/>
          </a:prstGeom>
          <a:noFill/>
          <a:ln>
            <a:noFill/>
          </a:ln>
        </p:spPr>
      </p:pic>
      <p:sp>
        <p:nvSpPr>
          <p:cNvPr id="2946" name="Google Shape;2946;p70"/>
          <p:cNvSpPr txBox="1"/>
          <p:nvPr>
            <p:ph type="title"/>
          </p:nvPr>
        </p:nvSpPr>
        <p:spPr>
          <a:xfrm>
            <a:off x="317500" y="198438"/>
            <a:ext cx="7772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Selective repeat in action</a:t>
            </a:r>
            <a:endParaRPr/>
          </a:p>
        </p:txBody>
      </p:sp>
      <p:sp>
        <p:nvSpPr>
          <p:cNvPr id="2947" name="Google Shape;2947;p70"/>
          <p:cNvSpPr txBox="1"/>
          <p:nvPr/>
        </p:nvSpPr>
        <p:spPr>
          <a:xfrm>
            <a:off x="2624138" y="1944687"/>
            <a:ext cx="1246187" cy="146526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800">
                <a:solidFill>
                  <a:schemeClr val="dk1"/>
                </a:solidFill>
                <a:latin typeface="Tahoma"/>
                <a:ea typeface="Tahoma"/>
                <a:cs typeface="Tahoma"/>
                <a:sym typeface="Tahoma"/>
              </a:rPr>
              <a:t>send  pkt0</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pkt1</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pkt2</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send  pkt3</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(wait)</a:t>
            </a:r>
            <a:endParaRPr/>
          </a:p>
        </p:txBody>
      </p:sp>
      <p:sp>
        <p:nvSpPr>
          <p:cNvPr id="2948" name="Google Shape;2948;p70"/>
          <p:cNvSpPr txBox="1"/>
          <p:nvPr/>
        </p:nvSpPr>
        <p:spPr>
          <a:xfrm>
            <a:off x="2944813" y="1573212"/>
            <a:ext cx="93662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0099"/>
                </a:solidFill>
                <a:latin typeface="Tahoma"/>
                <a:ea typeface="Tahoma"/>
                <a:cs typeface="Tahoma"/>
                <a:sym typeface="Tahoma"/>
              </a:rPr>
              <a:t>sender</a:t>
            </a:r>
            <a:endParaRPr/>
          </a:p>
        </p:txBody>
      </p:sp>
      <p:sp>
        <p:nvSpPr>
          <p:cNvPr id="2949" name="Google Shape;2949;p70"/>
          <p:cNvSpPr txBox="1"/>
          <p:nvPr/>
        </p:nvSpPr>
        <p:spPr>
          <a:xfrm>
            <a:off x="5975350" y="1592262"/>
            <a:ext cx="1071563"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sng">
                <a:solidFill>
                  <a:srgbClr val="008000"/>
                </a:solidFill>
                <a:latin typeface="Tahoma"/>
                <a:ea typeface="Tahoma"/>
                <a:cs typeface="Tahoma"/>
                <a:sym typeface="Tahoma"/>
              </a:rPr>
              <a:t>receiver</a:t>
            </a:r>
            <a:endParaRPr/>
          </a:p>
        </p:txBody>
      </p:sp>
      <p:cxnSp>
        <p:nvCxnSpPr>
          <p:cNvPr id="2950" name="Google Shape;2950;p70"/>
          <p:cNvCxnSpPr/>
          <p:nvPr/>
        </p:nvCxnSpPr>
        <p:spPr>
          <a:xfrm>
            <a:off x="6049963" y="2190749"/>
            <a:ext cx="11112" cy="4538663"/>
          </a:xfrm>
          <a:prstGeom prst="straightConnector1">
            <a:avLst/>
          </a:prstGeom>
          <a:noFill/>
          <a:ln cap="flat" cmpd="sng" w="9525">
            <a:solidFill>
              <a:schemeClr val="dk1"/>
            </a:solidFill>
            <a:prstDash val="solid"/>
            <a:round/>
            <a:headEnd len="med" w="med" type="none"/>
            <a:tailEnd len="med" w="med" type="none"/>
          </a:ln>
        </p:spPr>
      </p:cxnSp>
      <p:sp>
        <p:nvSpPr>
          <p:cNvPr id="2951" name="Google Shape;2951;p70"/>
          <p:cNvSpPr txBox="1"/>
          <p:nvPr/>
        </p:nvSpPr>
        <p:spPr>
          <a:xfrm>
            <a:off x="5992813" y="2386012"/>
            <a:ext cx="2568575" cy="1465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pkt0, send ack0</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pkt1, send ack1</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pkt3, buffer,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send ack3</a:t>
            </a:r>
            <a:endParaRPr/>
          </a:p>
        </p:txBody>
      </p:sp>
      <p:sp>
        <p:nvSpPr>
          <p:cNvPr id="2952" name="Google Shape;2952;p70"/>
          <p:cNvSpPr txBox="1"/>
          <p:nvPr/>
        </p:nvSpPr>
        <p:spPr>
          <a:xfrm>
            <a:off x="1768475" y="3548062"/>
            <a:ext cx="2154238" cy="91598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0" lang="en-US" sz="1800">
                <a:solidFill>
                  <a:schemeClr val="dk1"/>
                </a:solidFill>
                <a:latin typeface="Tahoma"/>
                <a:ea typeface="Tahoma"/>
                <a:cs typeface="Tahoma"/>
                <a:sym typeface="Tahoma"/>
              </a:rPr>
              <a:t>rcv ack0, send pkt4</a:t>
            </a:r>
            <a:endParaRPr/>
          </a:p>
          <a:p>
            <a:pPr indent="0" lvl="0" marL="0" marR="0" rtl="0" algn="r">
              <a:spcBef>
                <a:spcPts val="0"/>
              </a:spcBef>
              <a:spcAft>
                <a:spcPts val="0"/>
              </a:spcAft>
              <a:buNone/>
            </a:pPr>
            <a:r>
              <a:rPr i="0" lang="en-US" sz="1800">
                <a:solidFill>
                  <a:schemeClr val="dk1"/>
                </a:solidFill>
                <a:latin typeface="Tahoma"/>
                <a:ea typeface="Tahoma"/>
                <a:cs typeface="Tahoma"/>
                <a:sym typeface="Tahoma"/>
              </a:rPr>
              <a:t>rcv ack1, send pkt5</a:t>
            </a:r>
            <a:endParaRPr/>
          </a:p>
          <a:p>
            <a:pPr indent="0" lvl="0" marL="0" marR="0" rtl="0" algn="r">
              <a:spcBef>
                <a:spcPts val="0"/>
              </a:spcBef>
              <a:spcAft>
                <a:spcPts val="0"/>
              </a:spcAft>
              <a:buNone/>
            </a:pPr>
            <a:r>
              <a:t/>
            </a:r>
            <a:endParaRPr i="0" sz="1800">
              <a:solidFill>
                <a:schemeClr val="dk1"/>
              </a:solidFill>
              <a:latin typeface="Tahoma"/>
              <a:ea typeface="Tahoma"/>
              <a:cs typeface="Tahoma"/>
              <a:sym typeface="Tahoma"/>
            </a:endParaRPr>
          </a:p>
        </p:txBody>
      </p:sp>
      <p:pic>
        <p:nvPicPr>
          <p:cNvPr descr="alarm_clock_ringing" id="2953" name="Google Shape;2953;p70"/>
          <p:cNvPicPr preferRelativeResize="0"/>
          <p:nvPr/>
        </p:nvPicPr>
        <p:blipFill rotWithShape="1">
          <a:blip r:embed="rId4">
            <a:alphaModFix/>
          </a:blip>
          <a:srcRect b="0" l="0" r="0" t="0"/>
          <a:stretch/>
        </p:blipFill>
        <p:spPr>
          <a:xfrm>
            <a:off x="1935163" y="4695824"/>
            <a:ext cx="436562" cy="481013"/>
          </a:xfrm>
          <a:prstGeom prst="rect">
            <a:avLst/>
          </a:prstGeom>
          <a:noFill/>
          <a:ln>
            <a:noFill/>
          </a:ln>
        </p:spPr>
      </p:pic>
      <p:sp>
        <p:nvSpPr>
          <p:cNvPr id="2954" name="Google Shape;2954;p70"/>
          <p:cNvSpPr txBox="1"/>
          <p:nvPr/>
        </p:nvSpPr>
        <p:spPr>
          <a:xfrm>
            <a:off x="2303463" y="4911724"/>
            <a:ext cx="1538287" cy="298450"/>
          </a:xfrm>
          <a:prstGeom prst="rect">
            <a:avLst/>
          </a:prstGeom>
          <a:noFill/>
          <a:ln>
            <a:noFill/>
          </a:ln>
        </p:spPr>
        <p:txBody>
          <a:bodyPr anchorCtr="0" anchor="t" bIns="45700" lIns="91425" spcFirstLastPara="1" rIns="91425" wrap="square" tIns="45700">
            <a:spAutoFit/>
          </a:bodyPr>
          <a:lstStyle/>
          <a:p>
            <a:pPr indent="0" lvl="0" marL="0" marR="0" rtl="0" algn="r">
              <a:lnSpc>
                <a:spcPct val="75000"/>
              </a:lnSpc>
              <a:spcBef>
                <a:spcPts val="0"/>
              </a:spcBef>
              <a:spcAft>
                <a:spcPts val="0"/>
              </a:spcAft>
              <a:buNone/>
            </a:pPr>
            <a:r>
              <a:rPr i="0" lang="en-US" sz="1800">
                <a:solidFill>
                  <a:srgbClr val="FF0000"/>
                </a:solidFill>
                <a:latin typeface="Tahoma"/>
                <a:ea typeface="Tahoma"/>
                <a:cs typeface="Tahoma"/>
                <a:sym typeface="Tahoma"/>
              </a:rPr>
              <a:t>pkt 2 timeout</a:t>
            </a:r>
            <a:endParaRPr/>
          </a:p>
        </p:txBody>
      </p:sp>
      <p:sp>
        <p:nvSpPr>
          <p:cNvPr id="2955" name="Google Shape;2955;p70"/>
          <p:cNvSpPr txBox="1"/>
          <p:nvPr/>
        </p:nvSpPr>
        <p:spPr>
          <a:xfrm>
            <a:off x="2628900" y="5126037"/>
            <a:ext cx="1246188" cy="339725"/>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None/>
            </a:pPr>
            <a:r>
              <a:rPr i="0" lang="en-US" sz="1800">
                <a:solidFill>
                  <a:schemeClr val="dk1"/>
                </a:solidFill>
                <a:latin typeface="Tahoma"/>
                <a:ea typeface="Tahoma"/>
                <a:cs typeface="Tahoma"/>
                <a:sym typeface="Tahoma"/>
              </a:rPr>
              <a:t>send  pkt2</a:t>
            </a:r>
            <a:endParaRPr/>
          </a:p>
        </p:txBody>
      </p:sp>
      <p:cxnSp>
        <p:nvCxnSpPr>
          <p:cNvPr id="2956" name="Google Shape;2956;p70"/>
          <p:cNvCxnSpPr/>
          <p:nvPr/>
        </p:nvCxnSpPr>
        <p:spPr>
          <a:xfrm>
            <a:off x="3914775" y="2138362"/>
            <a:ext cx="2101850" cy="468312"/>
          </a:xfrm>
          <a:prstGeom prst="straightConnector1">
            <a:avLst/>
          </a:prstGeom>
          <a:noFill/>
          <a:ln cap="flat" cmpd="sng" w="28575">
            <a:solidFill>
              <a:srgbClr val="000099"/>
            </a:solidFill>
            <a:prstDash val="solid"/>
            <a:round/>
            <a:headEnd len="med" w="med" type="none"/>
            <a:tailEnd len="med" w="med" type="triangle"/>
          </a:ln>
        </p:spPr>
      </p:cxnSp>
      <p:cxnSp>
        <p:nvCxnSpPr>
          <p:cNvPr id="2957" name="Google Shape;2957;p70"/>
          <p:cNvCxnSpPr/>
          <p:nvPr/>
        </p:nvCxnSpPr>
        <p:spPr>
          <a:xfrm>
            <a:off x="3913188" y="2412999"/>
            <a:ext cx="2100262" cy="468313"/>
          </a:xfrm>
          <a:prstGeom prst="straightConnector1">
            <a:avLst/>
          </a:prstGeom>
          <a:noFill/>
          <a:ln cap="flat" cmpd="sng" w="28575">
            <a:solidFill>
              <a:srgbClr val="000099"/>
            </a:solidFill>
            <a:prstDash val="solid"/>
            <a:round/>
            <a:headEnd len="med" w="med" type="none"/>
            <a:tailEnd len="med" w="med" type="triangle"/>
          </a:ln>
        </p:spPr>
      </p:cxnSp>
      <p:cxnSp>
        <p:nvCxnSpPr>
          <p:cNvPr id="2958" name="Google Shape;2958;p70"/>
          <p:cNvCxnSpPr/>
          <p:nvPr/>
        </p:nvCxnSpPr>
        <p:spPr>
          <a:xfrm>
            <a:off x="3929063" y="2676524"/>
            <a:ext cx="876300" cy="200025"/>
          </a:xfrm>
          <a:prstGeom prst="straightConnector1">
            <a:avLst/>
          </a:prstGeom>
          <a:noFill/>
          <a:ln cap="flat" cmpd="sng" w="28575">
            <a:solidFill>
              <a:srgbClr val="000099"/>
            </a:solidFill>
            <a:prstDash val="solid"/>
            <a:round/>
            <a:headEnd len="med" w="med" type="none"/>
            <a:tailEnd len="med" w="med" type="triangle"/>
          </a:ln>
        </p:spPr>
      </p:cxnSp>
      <p:cxnSp>
        <p:nvCxnSpPr>
          <p:cNvPr id="2959" name="Google Shape;2959;p70"/>
          <p:cNvCxnSpPr/>
          <p:nvPr/>
        </p:nvCxnSpPr>
        <p:spPr>
          <a:xfrm>
            <a:off x="3935413" y="2962274"/>
            <a:ext cx="2100262" cy="468313"/>
          </a:xfrm>
          <a:prstGeom prst="straightConnector1">
            <a:avLst/>
          </a:prstGeom>
          <a:noFill/>
          <a:ln cap="flat" cmpd="sng" w="28575">
            <a:solidFill>
              <a:srgbClr val="000099"/>
            </a:solidFill>
            <a:prstDash val="solid"/>
            <a:round/>
            <a:headEnd len="med" w="med" type="none"/>
            <a:tailEnd len="med" w="med" type="triangle"/>
          </a:ln>
        </p:spPr>
      </p:cxnSp>
      <p:cxnSp>
        <p:nvCxnSpPr>
          <p:cNvPr id="2960" name="Google Shape;2960;p70"/>
          <p:cNvCxnSpPr/>
          <p:nvPr/>
        </p:nvCxnSpPr>
        <p:spPr>
          <a:xfrm flipH="1">
            <a:off x="3921125" y="2662237"/>
            <a:ext cx="2014538" cy="1066800"/>
          </a:xfrm>
          <a:prstGeom prst="straightConnector1">
            <a:avLst/>
          </a:prstGeom>
          <a:noFill/>
          <a:ln cap="flat" cmpd="sng" w="28575">
            <a:solidFill>
              <a:srgbClr val="008000"/>
            </a:solidFill>
            <a:prstDash val="solid"/>
            <a:round/>
            <a:headEnd len="med" w="med" type="none"/>
            <a:tailEnd len="med" w="med" type="triangle"/>
          </a:ln>
        </p:spPr>
      </p:cxnSp>
      <p:sp>
        <p:nvSpPr>
          <p:cNvPr id="2961" name="Google Shape;2961;p70"/>
          <p:cNvSpPr txBox="1"/>
          <p:nvPr/>
        </p:nvSpPr>
        <p:spPr>
          <a:xfrm>
            <a:off x="4691063" y="2711449"/>
            <a:ext cx="341312"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FF0000"/>
                </a:solidFill>
                <a:latin typeface="Tahoma"/>
                <a:ea typeface="Tahoma"/>
                <a:cs typeface="Tahoma"/>
                <a:sym typeface="Tahoma"/>
              </a:rPr>
              <a:t>X</a:t>
            </a:r>
            <a:endParaRPr/>
          </a:p>
        </p:txBody>
      </p:sp>
      <p:sp>
        <p:nvSpPr>
          <p:cNvPr id="2962" name="Google Shape;2962;p70"/>
          <p:cNvSpPr txBox="1"/>
          <p:nvPr/>
        </p:nvSpPr>
        <p:spPr>
          <a:xfrm>
            <a:off x="4849813" y="2732087"/>
            <a:ext cx="522287"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rgbClr val="FF0000"/>
                </a:solidFill>
                <a:latin typeface="Tahoma"/>
                <a:ea typeface="Tahoma"/>
                <a:cs typeface="Tahoma"/>
                <a:sym typeface="Tahoma"/>
              </a:rPr>
              <a:t>loss</a:t>
            </a:r>
            <a:endParaRPr/>
          </a:p>
        </p:txBody>
      </p:sp>
      <p:cxnSp>
        <p:nvCxnSpPr>
          <p:cNvPr id="2963" name="Google Shape;2963;p70"/>
          <p:cNvCxnSpPr/>
          <p:nvPr/>
        </p:nvCxnSpPr>
        <p:spPr>
          <a:xfrm flipH="1">
            <a:off x="3917950" y="2947987"/>
            <a:ext cx="2014538" cy="1100137"/>
          </a:xfrm>
          <a:prstGeom prst="straightConnector1">
            <a:avLst/>
          </a:prstGeom>
          <a:noFill/>
          <a:ln cap="flat" cmpd="sng" w="28575">
            <a:solidFill>
              <a:srgbClr val="008000"/>
            </a:solidFill>
            <a:prstDash val="solid"/>
            <a:round/>
            <a:headEnd len="med" w="med" type="none"/>
            <a:tailEnd len="med" w="med" type="triangle"/>
          </a:ln>
        </p:spPr>
      </p:cxnSp>
      <p:cxnSp>
        <p:nvCxnSpPr>
          <p:cNvPr id="2964" name="Google Shape;2964;p70"/>
          <p:cNvCxnSpPr/>
          <p:nvPr/>
        </p:nvCxnSpPr>
        <p:spPr>
          <a:xfrm>
            <a:off x="3921125" y="3784599"/>
            <a:ext cx="2100263" cy="468313"/>
          </a:xfrm>
          <a:prstGeom prst="straightConnector1">
            <a:avLst/>
          </a:prstGeom>
          <a:noFill/>
          <a:ln cap="flat" cmpd="sng" w="28575">
            <a:solidFill>
              <a:srgbClr val="000099"/>
            </a:solidFill>
            <a:prstDash val="solid"/>
            <a:round/>
            <a:headEnd len="med" w="med" type="none"/>
            <a:tailEnd len="med" w="med" type="triangle"/>
          </a:ln>
        </p:spPr>
      </p:cxnSp>
      <p:cxnSp>
        <p:nvCxnSpPr>
          <p:cNvPr id="2965" name="Google Shape;2965;p70"/>
          <p:cNvCxnSpPr/>
          <p:nvPr/>
        </p:nvCxnSpPr>
        <p:spPr>
          <a:xfrm>
            <a:off x="3952875" y="4103687"/>
            <a:ext cx="2101850" cy="468312"/>
          </a:xfrm>
          <a:prstGeom prst="straightConnector1">
            <a:avLst/>
          </a:prstGeom>
          <a:noFill/>
          <a:ln cap="flat" cmpd="sng" w="28575">
            <a:solidFill>
              <a:srgbClr val="000099"/>
            </a:solidFill>
            <a:prstDash val="solid"/>
            <a:round/>
            <a:headEnd len="med" w="med" type="none"/>
            <a:tailEnd len="med" w="med" type="triangle"/>
          </a:ln>
        </p:spPr>
      </p:cxnSp>
      <p:cxnSp>
        <p:nvCxnSpPr>
          <p:cNvPr id="2966" name="Google Shape;2966;p70"/>
          <p:cNvCxnSpPr/>
          <p:nvPr/>
        </p:nvCxnSpPr>
        <p:spPr>
          <a:xfrm flipH="1">
            <a:off x="3949700" y="3478212"/>
            <a:ext cx="2014538" cy="1100137"/>
          </a:xfrm>
          <a:prstGeom prst="straightConnector1">
            <a:avLst/>
          </a:prstGeom>
          <a:noFill/>
          <a:ln cap="flat" cmpd="sng" w="28575">
            <a:solidFill>
              <a:srgbClr val="008000"/>
            </a:solidFill>
            <a:prstDash val="solid"/>
            <a:round/>
            <a:headEnd len="med" w="med" type="none"/>
            <a:tailEnd len="med" w="med" type="triangle"/>
          </a:ln>
        </p:spPr>
      </p:cxnSp>
      <p:grpSp>
        <p:nvGrpSpPr>
          <p:cNvPr id="2967" name="Google Shape;2967;p70"/>
          <p:cNvGrpSpPr/>
          <p:nvPr/>
        </p:nvGrpSpPr>
        <p:grpSpPr>
          <a:xfrm>
            <a:off x="3810000" y="2666999"/>
            <a:ext cx="103188" cy="2462213"/>
            <a:chOff x="3651" y="1878"/>
            <a:chExt cx="78" cy="963"/>
          </a:xfrm>
        </p:grpSpPr>
        <p:cxnSp>
          <p:nvCxnSpPr>
            <p:cNvPr id="2968" name="Google Shape;2968;p70"/>
            <p:cNvCxnSpPr/>
            <p:nvPr/>
          </p:nvCxnSpPr>
          <p:spPr>
            <a:xfrm>
              <a:off x="3729" y="1879"/>
              <a:ext cx="0" cy="962"/>
            </a:xfrm>
            <a:prstGeom prst="straightConnector1">
              <a:avLst/>
            </a:prstGeom>
            <a:noFill/>
            <a:ln cap="flat" cmpd="sng" w="28575">
              <a:solidFill>
                <a:schemeClr val="dk1"/>
              </a:solidFill>
              <a:prstDash val="solid"/>
              <a:round/>
              <a:headEnd len="med" w="med" type="none"/>
              <a:tailEnd len="med" w="med" type="none"/>
            </a:ln>
          </p:spPr>
        </p:cxnSp>
        <p:cxnSp>
          <p:nvCxnSpPr>
            <p:cNvPr id="2969" name="Google Shape;2969;p70"/>
            <p:cNvCxnSpPr/>
            <p:nvPr/>
          </p:nvCxnSpPr>
          <p:spPr>
            <a:xfrm rot="10800000">
              <a:off x="3651" y="1878"/>
              <a:ext cx="76" cy="0"/>
            </a:xfrm>
            <a:prstGeom prst="straightConnector1">
              <a:avLst/>
            </a:prstGeom>
            <a:noFill/>
            <a:ln cap="flat" cmpd="sng" w="28575">
              <a:solidFill>
                <a:schemeClr val="dk1"/>
              </a:solidFill>
              <a:prstDash val="solid"/>
              <a:round/>
              <a:headEnd len="med" w="med" type="none"/>
              <a:tailEnd len="med" w="med" type="none"/>
            </a:ln>
          </p:spPr>
        </p:cxnSp>
        <p:cxnSp>
          <p:nvCxnSpPr>
            <p:cNvPr id="2970" name="Google Shape;2970;p70"/>
            <p:cNvCxnSpPr/>
            <p:nvPr/>
          </p:nvCxnSpPr>
          <p:spPr>
            <a:xfrm rot="10800000">
              <a:off x="3651" y="2841"/>
              <a:ext cx="76" cy="0"/>
            </a:xfrm>
            <a:prstGeom prst="straightConnector1">
              <a:avLst/>
            </a:prstGeom>
            <a:noFill/>
            <a:ln cap="flat" cmpd="sng" w="28575">
              <a:solidFill>
                <a:schemeClr val="dk1"/>
              </a:solidFill>
              <a:prstDash val="solid"/>
              <a:round/>
              <a:headEnd len="med" w="med" type="none"/>
              <a:tailEnd len="med" w="med" type="none"/>
            </a:ln>
          </p:spPr>
        </p:cxnSp>
      </p:grpSp>
      <p:cxnSp>
        <p:nvCxnSpPr>
          <p:cNvPr id="2971" name="Google Shape;2971;p70"/>
          <p:cNvCxnSpPr/>
          <p:nvPr/>
        </p:nvCxnSpPr>
        <p:spPr>
          <a:xfrm>
            <a:off x="3951288" y="5297487"/>
            <a:ext cx="2100262" cy="468312"/>
          </a:xfrm>
          <a:prstGeom prst="straightConnector1">
            <a:avLst/>
          </a:prstGeom>
          <a:noFill/>
          <a:ln cap="flat" cmpd="sng" w="28575">
            <a:solidFill>
              <a:srgbClr val="000099"/>
            </a:solidFill>
            <a:prstDash val="solid"/>
            <a:round/>
            <a:headEnd len="med" w="med" type="none"/>
            <a:tailEnd len="med" w="med" type="triangle"/>
          </a:ln>
        </p:spPr>
      </p:cxnSp>
      <p:sp>
        <p:nvSpPr>
          <p:cNvPr id="2972" name="Google Shape;2972;p70"/>
          <p:cNvSpPr txBox="1"/>
          <p:nvPr/>
        </p:nvSpPr>
        <p:spPr>
          <a:xfrm>
            <a:off x="5989638" y="3910012"/>
            <a:ext cx="2300287"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pkt4, buffer,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send ack4</a:t>
            </a:r>
            <a:endParaRPr/>
          </a:p>
        </p:txBody>
      </p:sp>
      <p:sp>
        <p:nvSpPr>
          <p:cNvPr id="2973" name="Google Shape;2973;p70"/>
          <p:cNvSpPr txBox="1"/>
          <p:nvPr/>
        </p:nvSpPr>
        <p:spPr>
          <a:xfrm>
            <a:off x="6008688" y="4430712"/>
            <a:ext cx="2300287"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ahoma"/>
                <a:ea typeface="Tahoma"/>
                <a:cs typeface="Tahoma"/>
                <a:sym typeface="Tahoma"/>
              </a:rPr>
              <a:t>receive pkt5, buffer, </a:t>
            </a:r>
            <a:endParaRPr/>
          </a:p>
          <a:p>
            <a:pPr indent="0" lvl="0" marL="0" marR="0" rtl="0" algn="l">
              <a:spcBef>
                <a:spcPts val="0"/>
              </a:spcBef>
              <a:spcAft>
                <a:spcPts val="0"/>
              </a:spcAft>
              <a:buNone/>
            </a:pPr>
            <a:r>
              <a:rPr i="0" lang="en-US" sz="1800">
                <a:solidFill>
                  <a:schemeClr val="dk1"/>
                </a:solidFill>
                <a:latin typeface="Tahoma"/>
                <a:ea typeface="Tahoma"/>
                <a:cs typeface="Tahoma"/>
                <a:sym typeface="Tahoma"/>
              </a:rPr>
              <a:t>           send ack5</a:t>
            </a:r>
            <a:endParaRPr/>
          </a:p>
        </p:txBody>
      </p:sp>
      <p:sp>
        <p:nvSpPr>
          <p:cNvPr id="2974" name="Google Shape;2974;p70"/>
          <p:cNvSpPr txBox="1"/>
          <p:nvPr/>
        </p:nvSpPr>
        <p:spPr>
          <a:xfrm>
            <a:off x="6019800" y="5584824"/>
            <a:ext cx="2960688" cy="587375"/>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rcv pkt2; deliver pkt2,</a:t>
            </a:r>
            <a:endParaRPr/>
          </a:p>
          <a:p>
            <a:pPr indent="0" lvl="0" marL="0" marR="0" rtl="0" algn="l">
              <a:lnSpc>
                <a:spcPct val="90000"/>
              </a:lnSpc>
              <a:spcBef>
                <a:spcPts val="0"/>
              </a:spcBef>
              <a:spcAft>
                <a:spcPts val="0"/>
              </a:spcAft>
              <a:buNone/>
            </a:pPr>
            <a:r>
              <a:rPr i="0" lang="en-US" sz="1800">
                <a:solidFill>
                  <a:schemeClr val="dk1"/>
                </a:solidFill>
                <a:latin typeface="Tahoma"/>
                <a:ea typeface="Tahoma"/>
                <a:cs typeface="Tahoma"/>
                <a:sym typeface="Tahoma"/>
              </a:rPr>
              <a:t>pkt3, pkt4, pkt5; send ack2</a:t>
            </a:r>
            <a:endParaRPr/>
          </a:p>
        </p:txBody>
      </p:sp>
      <p:sp>
        <p:nvSpPr>
          <p:cNvPr id="2975" name="Google Shape;2975;p70"/>
          <p:cNvSpPr txBox="1"/>
          <p:nvPr/>
        </p:nvSpPr>
        <p:spPr>
          <a:xfrm>
            <a:off x="2133600" y="4413249"/>
            <a:ext cx="169862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record ack3 arrived</a:t>
            </a:r>
            <a:endParaRPr/>
          </a:p>
        </p:txBody>
      </p:sp>
      <p:grpSp>
        <p:nvGrpSpPr>
          <p:cNvPr id="2976" name="Google Shape;2976;p70"/>
          <p:cNvGrpSpPr/>
          <p:nvPr/>
        </p:nvGrpSpPr>
        <p:grpSpPr>
          <a:xfrm>
            <a:off x="174625" y="1982787"/>
            <a:ext cx="1512888" cy="304800"/>
            <a:chOff x="115" y="914"/>
            <a:chExt cx="953" cy="192"/>
          </a:xfrm>
        </p:grpSpPr>
        <p:sp>
          <p:nvSpPr>
            <p:cNvPr id="2977" name="Google Shape;2977;p70"/>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78" name="Google Shape;2978;p70"/>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sp>
        <p:nvSpPr>
          <p:cNvPr id="2979" name="Google Shape;2979;p70"/>
          <p:cNvSpPr txBox="1"/>
          <p:nvPr/>
        </p:nvSpPr>
        <p:spPr>
          <a:xfrm>
            <a:off x="131763" y="1636712"/>
            <a:ext cx="21463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u="sng">
                <a:solidFill>
                  <a:srgbClr val="000099"/>
                </a:solidFill>
                <a:latin typeface="Tahoma"/>
                <a:ea typeface="Tahoma"/>
                <a:cs typeface="Tahoma"/>
                <a:sym typeface="Tahoma"/>
              </a:rPr>
              <a:t>sender window (N=4)</a:t>
            </a:r>
            <a:endParaRPr/>
          </a:p>
        </p:txBody>
      </p:sp>
      <p:sp>
        <p:nvSpPr>
          <p:cNvPr id="2980" name="Google Shape;2980;p70"/>
          <p:cNvSpPr/>
          <p:nvPr/>
        </p:nvSpPr>
        <p:spPr>
          <a:xfrm>
            <a:off x="246063" y="3146424"/>
            <a:ext cx="606425" cy="2286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2981" name="Google Shape;2981;p70"/>
          <p:cNvGrpSpPr/>
          <p:nvPr/>
        </p:nvGrpSpPr>
        <p:grpSpPr>
          <a:xfrm>
            <a:off x="171450" y="2268537"/>
            <a:ext cx="1512888" cy="304800"/>
            <a:chOff x="115" y="914"/>
            <a:chExt cx="953" cy="192"/>
          </a:xfrm>
        </p:grpSpPr>
        <p:sp>
          <p:nvSpPr>
            <p:cNvPr id="2982" name="Google Shape;2982;p70"/>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83" name="Google Shape;2983;p70"/>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grpSp>
        <p:nvGrpSpPr>
          <p:cNvPr id="2984" name="Google Shape;2984;p70"/>
          <p:cNvGrpSpPr/>
          <p:nvPr/>
        </p:nvGrpSpPr>
        <p:grpSpPr>
          <a:xfrm>
            <a:off x="179388" y="2554287"/>
            <a:ext cx="1512887" cy="304800"/>
            <a:chOff x="115" y="914"/>
            <a:chExt cx="953" cy="192"/>
          </a:xfrm>
        </p:grpSpPr>
        <p:sp>
          <p:nvSpPr>
            <p:cNvPr id="2985" name="Google Shape;2985;p70"/>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86" name="Google Shape;2986;p70"/>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grpSp>
        <p:nvGrpSpPr>
          <p:cNvPr id="2987" name="Google Shape;2987;p70"/>
          <p:cNvGrpSpPr/>
          <p:nvPr/>
        </p:nvGrpSpPr>
        <p:grpSpPr>
          <a:xfrm>
            <a:off x="176213" y="2828924"/>
            <a:ext cx="1512887" cy="304800"/>
            <a:chOff x="115" y="914"/>
            <a:chExt cx="953" cy="192"/>
          </a:xfrm>
        </p:grpSpPr>
        <p:sp>
          <p:nvSpPr>
            <p:cNvPr id="2988" name="Google Shape;2988;p70"/>
            <p:cNvSpPr/>
            <p:nvPr/>
          </p:nvSpPr>
          <p:spPr>
            <a:xfrm>
              <a:off x="152" y="936"/>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89" name="Google Shape;2989;p70"/>
            <p:cNvSpPr txBox="1"/>
            <p:nvPr/>
          </p:nvSpPr>
          <p:spPr>
            <a:xfrm>
              <a:off x="115" y="914"/>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lt1"/>
                  </a:solidFill>
                  <a:latin typeface="Arial"/>
                  <a:ea typeface="Arial"/>
                  <a:cs typeface="Arial"/>
                  <a:sym typeface="Arial"/>
                </a:rPr>
                <a:t>0 1 2 3 </a:t>
              </a:r>
              <a:r>
                <a:rPr i="0" lang="en-US" sz="1400">
                  <a:solidFill>
                    <a:schemeClr val="dk1"/>
                  </a:solidFill>
                  <a:latin typeface="Arial"/>
                  <a:ea typeface="Arial"/>
                  <a:cs typeface="Arial"/>
                  <a:sym typeface="Arial"/>
                </a:rPr>
                <a:t>4 5 6 7 8 </a:t>
              </a:r>
              <a:endParaRPr/>
            </a:p>
          </p:txBody>
        </p:sp>
      </p:grpSp>
      <p:sp>
        <p:nvSpPr>
          <p:cNvPr id="2990" name="Google Shape;2990;p70"/>
          <p:cNvSpPr/>
          <p:nvPr/>
        </p:nvSpPr>
        <p:spPr>
          <a:xfrm>
            <a:off x="387350" y="3633787"/>
            <a:ext cx="628650" cy="2286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91" name="Google Shape;2991;p70"/>
          <p:cNvSpPr txBox="1"/>
          <p:nvPr/>
        </p:nvSpPr>
        <p:spPr>
          <a:xfrm>
            <a:off x="173038" y="3598862"/>
            <a:ext cx="15128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a:t>
            </a:r>
            <a:r>
              <a:rPr i="0" lang="en-US" sz="1400">
                <a:solidFill>
                  <a:schemeClr val="lt1"/>
                </a:solidFill>
                <a:latin typeface="Arial"/>
                <a:ea typeface="Arial"/>
                <a:cs typeface="Arial"/>
                <a:sym typeface="Arial"/>
              </a:rPr>
              <a:t>1 2 3 4</a:t>
            </a:r>
            <a:r>
              <a:rPr i="0" lang="en-US" sz="1400">
                <a:solidFill>
                  <a:schemeClr val="dk1"/>
                </a:solidFill>
                <a:latin typeface="Arial"/>
                <a:ea typeface="Arial"/>
                <a:cs typeface="Arial"/>
                <a:sym typeface="Arial"/>
              </a:rPr>
              <a:t> 5 6 7 8 </a:t>
            </a:r>
            <a:endParaRPr/>
          </a:p>
        </p:txBody>
      </p:sp>
      <p:grpSp>
        <p:nvGrpSpPr>
          <p:cNvPr id="2992" name="Google Shape;2992;p70"/>
          <p:cNvGrpSpPr/>
          <p:nvPr/>
        </p:nvGrpSpPr>
        <p:grpSpPr>
          <a:xfrm>
            <a:off x="169863" y="3873499"/>
            <a:ext cx="1512887" cy="304800"/>
            <a:chOff x="112" y="2105"/>
            <a:chExt cx="953" cy="192"/>
          </a:xfrm>
        </p:grpSpPr>
        <p:sp>
          <p:nvSpPr>
            <p:cNvPr id="2993" name="Google Shape;2993;p70"/>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94" name="Google Shape;2994;p70"/>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995" name="Google Shape;2995;p70"/>
          <p:cNvGrpSpPr/>
          <p:nvPr/>
        </p:nvGrpSpPr>
        <p:grpSpPr>
          <a:xfrm>
            <a:off x="158750" y="5167312"/>
            <a:ext cx="1512888" cy="304800"/>
            <a:chOff x="112" y="2105"/>
            <a:chExt cx="953" cy="192"/>
          </a:xfrm>
        </p:grpSpPr>
        <p:sp>
          <p:nvSpPr>
            <p:cNvPr id="2996" name="Google Shape;2996;p70"/>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2997" name="Google Shape;2997;p70"/>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2998" name="Google Shape;2998;p70"/>
          <p:cNvGrpSpPr/>
          <p:nvPr/>
        </p:nvGrpSpPr>
        <p:grpSpPr>
          <a:xfrm>
            <a:off x="166688" y="5408612"/>
            <a:ext cx="1512887" cy="304800"/>
            <a:chOff x="112" y="2105"/>
            <a:chExt cx="953" cy="192"/>
          </a:xfrm>
        </p:grpSpPr>
        <p:sp>
          <p:nvSpPr>
            <p:cNvPr id="2999" name="Google Shape;2999;p70"/>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3000" name="Google Shape;3000;p70"/>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3001" name="Google Shape;3001;p70"/>
          <p:cNvGrpSpPr/>
          <p:nvPr/>
        </p:nvGrpSpPr>
        <p:grpSpPr>
          <a:xfrm>
            <a:off x="163513" y="5672137"/>
            <a:ext cx="1512887" cy="304800"/>
            <a:chOff x="112" y="2105"/>
            <a:chExt cx="953" cy="192"/>
          </a:xfrm>
        </p:grpSpPr>
        <p:sp>
          <p:nvSpPr>
            <p:cNvPr id="3002" name="Google Shape;3002;p70"/>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3003" name="Google Shape;3003;p70"/>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grpSp>
        <p:nvGrpSpPr>
          <p:cNvPr id="3004" name="Google Shape;3004;p70"/>
          <p:cNvGrpSpPr/>
          <p:nvPr/>
        </p:nvGrpSpPr>
        <p:grpSpPr>
          <a:xfrm>
            <a:off x="160338" y="5913437"/>
            <a:ext cx="1512887" cy="304800"/>
            <a:chOff x="112" y="2105"/>
            <a:chExt cx="953" cy="192"/>
          </a:xfrm>
        </p:grpSpPr>
        <p:sp>
          <p:nvSpPr>
            <p:cNvPr id="3005" name="Google Shape;3005;p70"/>
            <p:cNvSpPr/>
            <p:nvPr/>
          </p:nvSpPr>
          <p:spPr>
            <a:xfrm>
              <a:off x="338" y="2127"/>
              <a:ext cx="396" cy="144"/>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3006" name="Google Shape;3006;p70"/>
            <p:cNvSpPr txBox="1"/>
            <p:nvPr/>
          </p:nvSpPr>
          <p:spPr>
            <a:xfrm>
              <a:off x="112" y="2105"/>
              <a:ext cx="953"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0 1</a:t>
              </a:r>
              <a:r>
                <a:rPr i="0" lang="en-US" sz="1400">
                  <a:solidFill>
                    <a:schemeClr val="lt1"/>
                  </a:solidFill>
                  <a:latin typeface="Arial"/>
                  <a:ea typeface="Arial"/>
                  <a:cs typeface="Arial"/>
                  <a:sym typeface="Arial"/>
                </a:rPr>
                <a:t> 2 3 4 5</a:t>
              </a:r>
              <a:r>
                <a:rPr i="0" lang="en-US" sz="1400">
                  <a:solidFill>
                    <a:schemeClr val="dk1"/>
                  </a:solidFill>
                  <a:latin typeface="Arial"/>
                  <a:ea typeface="Arial"/>
                  <a:cs typeface="Arial"/>
                  <a:sym typeface="Arial"/>
                </a:rPr>
                <a:t> 6 7 8 </a:t>
              </a:r>
              <a:endParaRPr/>
            </a:p>
          </p:txBody>
        </p:sp>
      </p:grpSp>
      <p:cxnSp>
        <p:nvCxnSpPr>
          <p:cNvPr id="3007" name="Google Shape;3007;p70"/>
          <p:cNvCxnSpPr/>
          <p:nvPr/>
        </p:nvCxnSpPr>
        <p:spPr>
          <a:xfrm flipH="1">
            <a:off x="3924300" y="4287837"/>
            <a:ext cx="2070100" cy="1344612"/>
          </a:xfrm>
          <a:prstGeom prst="straightConnector1">
            <a:avLst/>
          </a:prstGeom>
          <a:noFill/>
          <a:ln cap="flat" cmpd="sng" w="28575">
            <a:solidFill>
              <a:srgbClr val="008000"/>
            </a:solidFill>
            <a:prstDash val="solid"/>
            <a:round/>
            <a:headEnd len="med" w="med" type="none"/>
            <a:tailEnd len="med" w="med" type="triangle"/>
          </a:ln>
        </p:spPr>
      </p:cxnSp>
      <p:cxnSp>
        <p:nvCxnSpPr>
          <p:cNvPr id="3008" name="Google Shape;3008;p70"/>
          <p:cNvCxnSpPr/>
          <p:nvPr/>
        </p:nvCxnSpPr>
        <p:spPr>
          <a:xfrm flipH="1">
            <a:off x="3976688" y="4595812"/>
            <a:ext cx="2070100" cy="1344612"/>
          </a:xfrm>
          <a:prstGeom prst="straightConnector1">
            <a:avLst/>
          </a:prstGeom>
          <a:noFill/>
          <a:ln cap="flat" cmpd="sng" w="28575">
            <a:solidFill>
              <a:srgbClr val="008000"/>
            </a:solidFill>
            <a:prstDash val="solid"/>
            <a:round/>
            <a:headEnd len="med" w="med" type="none"/>
            <a:tailEnd len="med" w="med" type="triangle"/>
          </a:ln>
        </p:spPr>
      </p:cxnSp>
      <p:sp>
        <p:nvSpPr>
          <p:cNvPr id="3009" name="Google Shape;3009;p70"/>
          <p:cNvSpPr txBox="1"/>
          <p:nvPr/>
        </p:nvSpPr>
        <p:spPr>
          <a:xfrm>
            <a:off x="2249488" y="5457824"/>
            <a:ext cx="169862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record ack4 arrived</a:t>
            </a:r>
            <a:endParaRPr/>
          </a:p>
        </p:txBody>
      </p:sp>
      <p:sp>
        <p:nvSpPr>
          <p:cNvPr id="3010" name="Google Shape;3010;p70"/>
          <p:cNvSpPr txBox="1"/>
          <p:nvPr/>
        </p:nvSpPr>
        <p:spPr>
          <a:xfrm>
            <a:off x="2268538" y="5754687"/>
            <a:ext cx="169862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Tahoma"/>
                <a:ea typeface="Tahoma"/>
                <a:cs typeface="Tahoma"/>
                <a:sym typeface="Tahoma"/>
              </a:rPr>
              <a:t>record ack5 arrived</a:t>
            </a:r>
            <a:endParaRPr/>
          </a:p>
        </p:txBody>
      </p:sp>
      <p:cxnSp>
        <p:nvCxnSpPr>
          <p:cNvPr id="3011" name="Google Shape;3011;p70"/>
          <p:cNvCxnSpPr/>
          <p:nvPr/>
        </p:nvCxnSpPr>
        <p:spPr>
          <a:xfrm flipH="1">
            <a:off x="5087938" y="5807074"/>
            <a:ext cx="922337" cy="574675"/>
          </a:xfrm>
          <a:prstGeom prst="straightConnector1">
            <a:avLst/>
          </a:prstGeom>
          <a:noFill/>
          <a:ln cap="flat" cmpd="sng" w="28575">
            <a:solidFill>
              <a:srgbClr val="008000"/>
            </a:solidFill>
            <a:prstDash val="solid"/>
            <a:round/>
            <a:headEnd len="med" w="med" type="none"/>
            <a:tailEnd len="med" w="med" type="triangle"/>
          </a:ln>
        </p:spPr>
      </p:cxnSp>
      <p:sp>
        <p:nvSpPr>
          <p:cNvPr id="3012" name="Google Shape;3012;p70"/>
          <p:cNvSpPr txBox="1"/>
          <p:nvPr/>
        </p:nvSpPr>
        <p:spPr>
          <a:xfrm>
            <a:off x="2343150" y="6315074"/>
            <a:ext cx="34988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ahoma"/>
                <a:ea typeface="Tahoma"/>
                <a:cs typeface="Tahoma"/>
                <a:sym typeface="Tahoma"/>
              </a:rPr>
              <a:t>Q: what happens when ack2 arrives?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71"/>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19" name="Google Shape;3019;p71"/>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23.36:  </a:t>
            </a:r>
            <a:r>
              <a:rPr b="1" i="1" lang="en-US" sz="2000">
                <a:solidFill>
                  <a:schemeClr val="dk1"/>
                </a:solidFill>
                <a:latin typeface="Times"/>
                <a:ea typeface="Times"/>
                <a:cs typeface="Times"/>
                <a:sym typeface="Times"/>
              </a:rPr>
              <a:t>Selective-Repeat, window size</a:t>
            </a:r>
            <a:endParaRPr/>
          </a:p>
        </p:txBody>
      </p:sp>
      <p:pic>
        <p:nvPicPr>
          <p:cNvPr id="3020" name="Google Shape;3020;p71"/>
          <p:cNvPicPr preferRelativeResize="0"/>
          <p:nvPr/>
        </p:nvPicPr>
        <p:blipFill rotWithShape="1">
          <a:blip r:embed="rId3">
            <a:alphaModFix/>
          </a:blip>
          <a:srcRect b="0" l="0" r="0" t="0"/>
          <a:stretch/>
        </p:blipFill>
        <p:spPr>
          <a:xfrm>
            <a:off x="344488" y="914400"/>
            <a:ext cx="3846512" cy="2636838"/>
          </a:xfrm>
          <a:prstGeom prst="rect">
            <a:avLst/>
          </a:prstGeom>
          <a:noFill/>
          <a:ln>
            <a:noFill/>
          </a:ln>
        </p:spPr>
      </p:pic>
      <p:pic>
        <p:nvPicPr>
          <p:cNvPr id="3021" name="Google Shape;3021;p71"/>
          <p:cNvPicPr preferRelativeResize="0"/>
          <p:nvPr/>
        </p:nvPicPr>
        <p:blipFill rotWithShape="1">
          <a:blip r:embed="rId4">
            <a:alphaModFix/>
          </a:blip>
          <a:srcRect b="0" l="0" r="0" t="0"/>
          <a:stretch/>
        </p:blipFill>
        <p:spPr>
          <a:xfrm>
            <a:off x="4419600" y="3194050"/>
            <a:ext cx="4167188" cy="3130550"/>
          </a:xfrm>
          <a:prstGeom prst="rect">
            <a:avLst/>
          </a:prstGeom>
          <a:noFill/>
          <a:ln>
            <a:noFill/>
          </a:ln>
        </p:spPr>
      </p:pic>
      <p:sp>
        <p:nvSpPr>
          <p:cNvPr id="3022" name="Google Shape;3022;p71"/>
          <p:cNvSpPr/>
          <p:nvPr/>
        </p:nvSpPr>
        <p:spPr>
          <a:xfrm>
            <a:off x="4538524" y="685800"/>
            <a:ext cx="4602163" cy="2007704"/>
          </a:xfrm>
          <a:prstGeom prst="rect">
            <a:avLst/>
          </a:prstGeom>
          <a:solidFill>
            <a:srgbClr val="F8DBBA"/>
          </a:solidFill>
          <a:ln cap="flat" cmpd="sng" w="10000">
            <a:solidFill>
              <a:schemeClr val="accent1"/>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0099"/>
              </a:buClr>
              <a:buSzPts val="1820"/>
              <a:buFont typeface="Noto Sans Symbols"/>
              <a:buNone/>
            </a:pPr>
            <a:r>
              <a:rPr i="0" lang="en-US" sz="2800">
                <a:solidFill>
                  <a:srgbClr val="CC0000"/>
                </a:solidFill>
                <a:latin typeface="Arial"/>
                <a:ea typeface="Arial"/>
                <a:cs typeface="Arial"/>
                <a:sym typeface="Arial"/>
              </a:rPr>
              <a:t>Q:</a:t>
            </a:r>
            <a:r>
              <a:rPr i="0" lang="en-US" sz="2800">
                <a:solidFill>
                  <a:schemeClr val="dk1"/>
                </a:solidFill>
                <a:latin typeface="Arial"/>
                <a:ea typeface="Arial"/>
                <a:cs typeface="Arial"/>
                <a:sym typeface="Arial"/>
              </a:rPr>
              <a:t> what relationship between seq # size and window size in SR?</a:t>
            </a:r>
            <a:endParaRPr/>
          </a:p>
          <a:p>
            <a:pPr indent="-342900" lvl="0" marL="342900" marR="0" rtl="0" algn="l">
              <a:lnSpc>
                <a:spcPct val="80000"/>
              </a:lnSpc>
              <a:spcBef>
                <a:spcPts val="560"/>
              </a:spcBef>
              <a:spcAft>
                <a:spcPts val="0"/>
              </a:spcAft>
              <a:buNone/>
            </a:pPr>
            <a:r>
              <a:rPr i="0" lang="en-US" sz="2800">
                <a:solidFill>
                  <a:schemeClr val="dk1"/>
                </a:solidFill>
                <a:latin typeface="Arial"/>
                <a:ea typeface="Arial"/>
                <a:cs typeface="Arial"/>
                <a:sym typeface="Arial"/>
              </a:rPr>
              <a:t>A: </a:t>
            </a:r>
            <a:r>
              <a:rPr i="0" lang="en-US" sz="2800">
                <a:solidFill>
                  <a:srgbClr val="0000FF"/>
                </a:solidFill>
                <a:latin typeface="Arial"/>
                <a:ea typeface="Arial"/>
                <a:cs typeface="Arial"/>
                <a:sym typeface="Arial"/>
              </a:rPr>
              <a:t>The window size must be less than or equal to half the size of the sequence number space for SR protocols.</a:t>
            </a:r>
            <a:endParaRPr i="0" sz="2800">
              <a:solidFill>
                <a:srgbClr val="0000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1"/>
                                        </p:tgtEl>
                                        <p:attrNameLst>
                                          <p:attrName>style.visibility</p:attrName>
                                        </p:attrNameLst>
                                      </p:cBhvr>
                                      <p:to>
                                        <p:strVal val="visible"/>
                                      </p:to>
                                    </p:set>
                                    <p:animEffect filter="fade" transition="in">
                                      <p:cBhvr>
                                        <p:cTn dur="500"/>
                                        <p:tgtEl>
                                          <p:spTgt spid="3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gtEl>
                                        <p:attrNameLst>
                                          <p:attrName>style.visibility</p:attrName>
                                        </p:attrNameLst>
                                      </p:cBhvr>
                                      <p:to>
                                        <p:strVal val="visible"/>
                                      </p:to>
                                    </p:set>
                                    <p:animEffect filter="fade" transition="in">
                                      <p:cBhvr>
                                        <p:cTn dur="500"/>
                                        <p:tgtEl>
                                          <p:spTgt spid="3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22">
                                            <p:txEl>
                                              <p:pRg end="0" st="0"/>
                                            </p:txEl>
                                          </p:spTgt>
                                        </p:tgtEl>
                                        <p:attrNameLst>
                                          <p:attrName>style.visibility</p:attrName>
                                        </p:attrNameLst>
                                      </p:cBhvr>
                                      <p:to>
                                        <p:strVal val="visible"/>
                                      </p:to>
                                    </p:set>
                                    <p:animEffect filter="fade" transition="in">
                                      <p:cBhvr>
                                        <p:cTn dur="500"/>
                                        <p:tgtEl>
                                          <p:spTgt spid="30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22">
                                            <p:txEl>
                                              <p:pRg end="1" st="1"/>
                                            </p:txEl>
                                          </p:spTgt>
                                        </p:tgtEl>
                                        <p:attrNameLst>
                                          <p:attrName>style.visibility</p:attrName>
                                        </p:attrNameLst>
                                      </p:cBhvr>
                                      <p:to>
                                        <p:strVal val="visible"/>
                                      </p:to>
                                    </p:set>
                                    <p:animEffect filter="fade" transition="in">
                                      <p:cBhvr>
                                        <p:cTn dur="500"/>
                                        <p:tgtEl>
                                          <p:spTgt spid="30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72"/>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29" name="Google Shape;3029;p72"/>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23.31:  </a:t>
            </a:r>
            <a:r>
              <a:rPr b="1" i="1" lang="en-US" sz="2000">
                <a:solidFill>
                  <a:schemeClr val="dk1"/>
                </a:solidFill>
                <a:latin typeface="Times"/>
                <a:ea typeface="Times"/>
                <a:cs typeface="Times"/>
                <a:sym typeface="Times"/>
              </a:rPr>
              <a:t>Outline of Selective-Repeat</a:t>
            </a:r>
            <a:endParaRPr/>
          </a:p>
        </p:txBody>
      </p:sp>
      <p:pic>
        <p:nvPicPr>
          <p:cNvPr id="3030" name="Google Shape;3030;p72"/>
          <p:cNvPicPr preferRelativeResize="0"/>
          <p:nvPr/>
        </p:nvPicPr>
        <p:blipFill rotWithShape="1">
          <a:blip r:embed="rId3">
            <a:alphaModFix/>
          </a:blip>
          <a:srcRect b="0" l="0" r="0" t="0"/>
          <a:stretch/>
        </p:blipFill>
        <p:spPr>
          <a:xfrm>
            <a:off x="2387600" y="1066800"/>
            <a:ext cx="4071938" cy="701675"/>
          </a:xfrm>
          <a:prstGeom prst="rect">
            <a:avLst/>
          </a:prstGeom>
          <a:noFill/>
          <a:ln>
            <a:noFill/>
          </a:ln>
        </p:spPr>
      </p:pic>
      <p:pic>
        <p:nvPicPr>
          <p:cNvPr id="3031" name="Google Shape;3031;p72"/>
          <p:cNvPicPr preferRelativeResize="0"/>
          <p:nvPr/>
        </p:nvPicPr>
        <p:blipFill rotWithShape="1">
          <a:blip r:embed="rId4">
            <a:alphaModFix/>
          </a:blip>
          <a:srcRect b="0" l="0" r="0" t="0"/>
          <a:stretch/>
        </p:blipFill>
        <p:spPr>
          <a:xfrm>
            <a:off x="234950" y="2133600"/>
            <a:ext cx="2338388" cy="1570038"/>
          </a:xfrm>
          <a:prstGeom prst="rect">
            <a:avLst/>
          </a:prstGeom>
          <a:noFill/>
          <a:ln>
            <a:noFill/>
          </a:ln>
        </p:spPr>
      </p:pic>
      <p:pic>
        <p:nvPicPr>
          <p:cNvPr id="3032" name="Google Shape;3032;p72"/>
          <p:cNvPicPr preferRelativeResize="0"/>
          <p:nvPr/>
        </p:nvPicPr>
        <p:blipFill rotWithShape="1">
          <a:blip r:embed="rId5">
            <a:alphaModFix/>
          </a:blip>
          <a:srcRect b="0" l="0" r="0" t="0"/>
          <a:stretch/>
        </p:blipFill>
        <p:spPr>
          <a:xfrm>
            <a:off x="2573338" y="2933700"/>
            <a:ext cx="4065587" cy="190500"/>
          </a:xfrm>
          <a:prstGeom prst="rect">
            <a:avLst/>
          </a:prstGeom>
          <a:noFill/>
          <a:ln>
            <a:noFill/>
          </a:ln>
        </p:spPr>
      </p:pic>
      <p:pic>
        <p:nvPicPr>
          <p:cNvPr id="3033" name="Google Shape;3033;p72"/>
          <p:cNvPicPr preferRelativeResize="0"/>
          <p:nvPr/>
        </p:nvPicPr>
        <p:blipFill rotWithShape="1">
          <a:blip r:embed="rId6">
            <a:alphaModFix/>
          </a:blip>
          <a:srcRect b="0" l="0" r="0" t="0"/>
          <a:stretch/>
        </p:blipFill>
        <p:spPr>
          <a:xfrm>
            <a:off x="2573338" y="3352800"/>
            <a:ext cx="3960812" cy="163513"/>
          </a:xfrm>
          <a:prstGeom prst="rect">
            <a:avLst/>
          </a:prstGeom>
          <a:noFill/>
          <a:ln>
            <a:noFill/>
          </a:ln>
        </p:spPr>
      </p:pic>
      <p:pic>
        <p:nvPicPr>
          <p:cNvPr id="3034" name="Google Shape;3034;p72"/>
          <p:cNvPicPr preferRelativeResize="0"/>
          <p:nvPr/>
        </p:nvPicPr>
        <p:blipFill rotWithShape="1">
          <a:blip r:embed="rId7">
            <a:alphaModFix/>
          </a:blip>
          <a:srcRect b="0" l="0" r="0" t="0"/>
          <a:stretch/>
        </p:blipFill>
        <p:spPr>
          <a:xfrm>
            <a:off x="6638925" y="2139950"/>
            <a:ext cx="2352675" cy="1570038"/>
          </a:xfrm>
          <a:prstGeom prst="rect">
            <a:avLst/>
          </a:prstGeom>
          <a:noFill/>
          <a:ln>
            <a:noFill/>
          </a:ln>
        </p:spPr>
      </p:pic>
      <p:pic>
        <p:nvPicPr>
          <p:cNvPr id="3035" name="Google Shape;3035;p72"/>
          <p:cNvPicPr preferRelativeResize="0"/>
          <p:nvPr/>
        </p:nvPicPr>
        <p:blipFill rotWithShape="1">
          <a:blip r:embed="rId8">
            <a:alphaModFix/>
          </a:blip>
          <a:srcRect b="0" l="0" r="0" t="0"/>
          <a:stretch/>
        </p:blipFill>
        <p:spPr>
          <a:xfrm>
            <a:off x="3716338" y="3733800"/>
            <a:ext cx="1847850" cy="311150"/>
          </a:xfrm>
          <a:prstGeom prst="rect">
            <a:avLst/>
          </a:prstGeom>
          <a:noFill/>
          <a:ln>
            <a:noFill/>
          </a:ln>
        </p:spPr>
      </p:pic>
      <p:pic>
        <p:nvPicPr>
          <p:cNvPr id="3036" name="Google Shape;3036;p72"/>
          <p:cNvPicPr preferRelativeResize="0"/>
          <p:nvPr/>
        </p:nvPicPr>
        <p:blipFill rotWithShape="1">
          <a:blip r:embed="rId9">
            <a:alphaModFix/>
          </a:blip>
          <a:srcRect b="0" l="0" r="0" t="0"/>
          <a:stretch/>
        </p:blipFill>
        <p:spPr>
          <a:xfrm>
            <a:off x="514350" y="4572000"/>
            <a:ext cx="3371850" cy="1773238"/>
          </a:xfrm>
          <a:prstGeom prst="rect">
            <a:avLst/>
          </a:prstGeom>
          <a:noFill/>
          <a:ln>
            <a:noFill/>
          </a:ln>
        </p:spPr>
      </p:pic>
      <p:pic>
        <p:nvPicPr>
          <p:cNvPr id="3037" name="Google Shape;3037;p72"/>
          <p:cNvPicPr preferRelativeResize="0"/>
          <p:nvPr/>
        </p:nvPicPr>
        <p:blipFill rotWithShape="1">
          <a:blip r:embed="rId10">
            <a:alphaModFix/>
          </a:blip>
          <a:srcRect b="0" l="0" r="0" t="0"/>
          <a:stretch/>
        </p:blipFill>
        <p:spPr>
          <a:xfrm>
            <a:off x="5097463" y="4856163"/>
            <a:ext cx="3081337" cy="148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gtEl>
                                        <p:attrNameLst>
                                          <p:attrName>style.visibility</p:attrName>
                                        </p:attrNameLst>
                                      </p:cBhvr>
                                      <p:to>
                                        <p:strVal val="visible"/>
                                      </p:to>
                                    </p:set>
                                    <p:animEffect filter="fade" transition="in">
                                      <p:cBhvr>
                                        <p:cTn dur="500"/>
                                        <p:tgtEl>
                                          <p:spTgt spid="3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3"/>
                                        </p:tgtEl>
                                        <p:attrNameLst>
                                          <p:attrName>style.visibility</p:attrName>
                                        </p:attrNameLst>
                                      </p:cBhvr>
                                      <p:to>
                                        <p:strVal val="visible"/>
                                      </p:to>
                                    </p:set>
                                    <p:animEffect filter="fade" transition="in">
                                      <p:cBhvr>
                                        <p:cTn dur="500"/>
                                        <p:tgtEl>
                                          <p:spTgt spid="3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73"/>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44" name="Google Shape;3044;p73"/>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23.32:  </a:t>
            </a:r>
            <a:r>
              <a:rPr b="1" i="1" lang="en-US" sz="2000">
                <a:solidFill>
                  <a:schemeClr val="dk1"/>
                </a:solidFill>
                <a:latin typeface="Times"/>
                <a:ea typeface="Times"/>
                <a:cs typeface="Times"/>
                <a:sym typeface="Times"/>
              </a:rPr>
              <a:t>Send window for Selective-Repeat protocol</a:t>
            </a:r>
            <a:endParaRPr/>
          </a:p>
        </p:txBody>
      </p:sp>
      <p:pic>
        <p:nvPicPr>
          <p:cNvPr id="3045" name="Google Shape;3045;p73"/>
          <p:cNvPicPr preferRelativeResize="0"/>
          <p:nvPr/>
        </p:nvPicPr>
        <p:blipFill rotWithShape="1">
          <a:blip r:embed="rId3">
            <a:alphaModFix/>
          </a:blip>
          <a:srcRect b="0" l="0" r="0" t="0"/>
          <a:stretch/>
        </p:blipFill>
        <p:spPr>
          <a:xfrm>
            <a:off x="381000" y="2362200"/>
            <a:ext cx="7996238" cy="20621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74"/>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52" name="Google Shape;3052;p74"/>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23.33: </a:t>
            </a:r>
            <a:r>
              <a:rPr b="1" i="1" lang="en-US" sz="2000">
                <a:solidFill>
                  <a:schemeClr val="dk1"/>
                </a:solidFill>
                <a:latin typeface="Times"/>
                <a:ea typeface="Times"/>
                <a:cs typeface="Times"/>
                <a:sym typeface="Times"/>
              </a:rPr>
              <a:t>Receive window for Selective-Repeat protocol</a:t>
            </a:r>
            <a:endParaRPr/>
          </a:p>
        </p:txBody>
      </p:sp>
      <p:pic>
        <p:nvPicPr>
          <p:cNvPr id="3053" name="Google Shape;3053;p74"/>
          <p:cNvPicPr preferRelativeResize="0"/>
          <p:nvPr/>
        </p:nvPicPr>
        <p:blipFill rotWithShape="1">
          <a:blip r:embed="rId3">
            <a:alphaModFix/>
          </a:blip>
          <a:srcRect b="0" l="0" r="0" t="0"/>
          <a:stretch/>
        </p:blipFill>
        <p:spPr>
          <a:xfrm>
            <a:off x="558800" y="2438400"/>
            <a:ext cx="8356600" cy="2466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sp>
        <p:nvSpPr>
          <p:cNvPr id="3059" name="Google Shape;3059;p75"/>
          <p:cNvSpPr txBox="1"/>
          <p:nvPr/>
        </p:nvSpPr>
        <p:spPr>
          <a:xfrm>
            <a:off x="76200" y="609600"/>
            <a:ext cx="8839200" cy="489364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a:solidFill>
                  <a:schemeClr val="dk1"/>
                </a:solidFill>
                <a:latin typeface="Arial"/>
                <a:ea typeface="Arial"/>
                <a:cs typeface="Arial"/>
                <a:sym typeface="Arial"/>
              </a:rPr>
              <a:t>Assume a sender sends 6 packets: packets 0, 1, 2, 3, 4, and 5. The sender receives an ACK with ackNo = 3. What is the interpretation if the system is using GBN or SR?</a:t>
            </a:r>
            <a:endParaRPr/>
          </a:p>
          <a:p>
            <a:pPr indent="0" lvl="0" marL="0" marR="0" rtl="0" algn="just">
              <a:spcBef>
                <a:spcPts val="0"/>
              </a:spcBef>
              <a:spcAft>
                <a:spcPts val="0"/>
              </a:spcAft>
              <a:buNone/>
            </a:pPr>
            <a:r>
              <a:t/>
            </a:r>
            <a:endParaRPr b="0" i="0"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b="1" i="0" lang="en-US" sz="2800">
                <a:solidFill>
                  <a:srgbClr val="FF0000"/>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b="0" i="0" lang="en-US" sz="3200">
                <a:solidFill>
                  <a:schemeClr val="dk1"/>
                </a:solidFill>
                <a:latin typeface="Arial"/>
                <a:ea typeface="Arial"/>
                <a:cs typeface="Arial"/>
                <a:sym typeface="Arial"/>
              </a:rPr>
              <a:t>If the system is using GBN, it means that packets 0, 1, and 2 have been received uncorrupted and the receiver is expecting packet 3. </a:t>
            </a:r>
            <a:endParaRPr b="0" i="0" sz="3200">
              <a:solidFill>
                <a:schemeClr val="dk1"/>
              </a:solidFill>
              <a:latin typeface="Arial"/>
              <a:ea typeface="Arial"/>
              <a:cs typeface="Arial"/>
              <a:sym typeface="Arial"/>
            </a:endParaRPr>
          </a:p>
          <a:p>
            <a:pPr indent="0" lvl="0" marL="0" marR="0" rtl="0" algn="just">
              <a:spcBef>
                <a:spcPts val="0"/>
              </a:spcBef>
              <a:spcAft>
                <a:spcPts val="0"/>
              </a:spcAft>
              <a:buNone/>
            </a:pPr>
            <a:r>
              <a:t/>
            </a:r>
            <a:endParaRPr b="0" i="0" sz="3200">
              <a:solidFill>
                <a:schemeClr val="dk1"/>
              </a:solidFill>
              <a:latin typeface="Arial"/>
              <a:ea typeface="Arial"/>
              <a:cs typeface="Arial"/>
              <a:sym typeface="Arial"/>
            </a:endParaRPr>
          </a:p>
          <a:p>
            <a:pPr indent="0" lvl="0" marL="0" marR="0" rtl="0" algn="just">
              <a:spcBef>
                <a:spcPts val="0"/>
              </a:spcBef>
              <a:spcAft>
                <a:spcPts val="0"/>
              </a:spcAft>
              <a:buNone/>
            </a:pPr>
            <a:r>
              <a:rPr b="0" i="0" lang="en-US" sz="3200">
                <a:solidFill>
                  <a:schemeClr val="dk1"/>
                </a:solidFill>
                <a:latin typeface="Arial"/>
                <a:ea typeface="Arial"/>
                <a:cs typeface="Arial"/>
                <a:sym typeface="Arial"/>
              </a:rPr>
              <a:t>If the system is using SR, it means that packet 3 has been received uncorrupted; the ACK does not say anything about other packets.</a:t>
            </a:r>
            <a:endParaRPr/>
          </a:p>
        </p:txBody>
      </p:sp>
      <p:grpSp>
        <p:nvGrpSpPr>
          <p:cNvPr id="3060" name="Google Shape;3060;p75"/>
          <p:cNvGrpSpPr/>
          <p:nvPr/>
        </p:nvGrpSpPr>
        <p:grpSpPr>
          <a:xfrm>
            <a:off x="0" y="0"/>
            <a:ext cx="9144000" cy="609600"/>
            <a:chOff x="0" y="2448"/>
            <a:chExt cx="5760" cy="384"/>
          </a:xfrm>
        </p:grpSpPr>
        <p:sp>
          <p:nvSpPr>
            <p:cNvPr id="3061" name="Google Shape;3061;p75"/>
            <p:cNvSpPr/>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1" sz="3200">
                <a:solidFill>
                  <a:schemeClr val="dk1"/>
                </a:solidFill>
                <a:latin typeface="Arial"/>
                <a:ea typeface="Arial"/>
                <a:cs typeface="Arial"/>
                <a:sym typeface="Arial"/>
              </a:endParaRPr>
            </a:p>
          </p:txBody>
        </p:sp>
        <p:sp>
          <p:nvSpPr>
            <p:cNvPr id="3062" name="Google Shape;3062;p75"/>
            <p:cNvSpPr txBox="1"/>
            <p:nvPr/>
          </p:nvSpPr>
          <p:spPr>
            <a:xfrm>
              <a:off x="0" y="2448"/>
              <a:ext cx="1866"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wentieth Century"/>
                  <a:ea typeface="Twentieth Century"/>
                  <a:cs typeface="Twentieth Century"/>
                  <a:sym typeface="Twentieth Century"/>
                </a:rPr>
                <a:t>Example 23.9</a:t>
              </a:r>
              <a:endParaRPr/>
            </a:p>
          </p:txBody>
        </p:sp>
      </p:grpSp>
      <p:sp>
        <p:nvSpPr>
          <p:cNvPr id="3063" name="Google Shape;3063;p75"/>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76"/>
          <p:cNvSpPr txBox="1"/>
          <p:nvPr>
            <p:ph idx="1" type="body"/>
          </p:nvPr>
        </p:nvSpPr>
        <p:spPr>
          <a:xfrm>
            <a:off x="464457" y="1524000"/>
            <a:ext cx="8450943" cy="464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920"/>
              <a:buNone/>
            </a:pPr>
            <a:r>
              <a:rPr b="1" lang="en-US" sz="3200">
                <a:solidFill>
                  <a:srgbClr val="FF0000"/>
                </a:solidFill>
              </a:rPr>
              <a:t>GBN an ackNo is cumulative</a:t>
            </a:r>
            <a:endParaRPr/>
          </a:p>
          <a:p>
            <a:pPr indent="-273049" lvl="1" marL="639763" rtl="0" algn="l">
              <a:spcBef>
                <a:spcPts val="550"/>
              </a:spcBef>
              <a:spcAft>
                <a:spcPts val="0"/>
              </a:spcAft>
              <a:buSzPts val="1960"/>
              <a:buChar char="🞑"/>
            </a:pPr>
            <a:r>
              <a:rPr lang="en-US" sz="2800"/>
              <a:t>defines the sequence number of the next packet expected</a:t>
            </a:r>
            <a:endParaRPr/>
          </a:p>
          <a:p>
            <a:pPr indent="-273049" lvl="1" marL="639763" rtl="0" algn="l">
              <a:spcBef>
                <a:spcPts val="550"/>
              </a:spcBef>
              <a:spcAft>
                <a:spcPts val="0"/>
              </a:spcAft>
              <a:buSzPts val="1960"/>
              <a:buChar char="🞑"/>
            </a:pPr>
            <a:r>
              <a:rPr lang="en-US" sz="2800"/>
              <a:t>confirming that all previous packets have been received safe and sound.</a:t>
            </a:r>
            <a:endParaRPr/>
          </a:p>
          <a:p>
            <a:pPr indent="-319088" lvl="0" marL="319088" rtl="0" algn="l">
              <a:spcBef>
                <a:spcPts val="700"/>
              </a:spcBef>
              <a:spcAft>
                <a:spcPts val="0"/>
              </a:spcAft>
              <a:buSzPts val="1920"/>
              <a:buNone/>
            </a:pPr>
            <a:r>
              <a:t/>
            </a:r>
            <a:endParaRPr sz="3200"/>
          </a:p>
          <a:p>
            <a:pPr indent="-319088" lvl="0" marL="319088" rtl="0" algn="l">
              <a:spcBef>
                <a:spcPts val="700"/>
              </a:spcBef>
              <a:spcAft>
                <a:spcPts val="0"/>
              </a:spcAft>
              <a:buSzPts val="1920"/>
              <a:buNone/>
            </a:pPr>
            <a:r>
              <a:rPr b="1" lang="en-US" sz="3200">
                <a:solidFill>
                  <a:srgbClr val="FF0000"/>
                </a:solidFill>
              </a:rPr>
              <a:t>Selective- Repeat protocol:</a:t>
            </a:r>
            <a:endParaRPr/>
          </a:p>
          <a:p>
            <a:pPr indent="-273050" lvl="1" marL="639763" rtl="0" algn="l">
              <a:spcBef>
                <a:spcPts val="550"/>
              </a:spcBef>
              <a:spcAft>
                <a:spcPts val="0"/>
              </a:spcAft>
              <a:buSzPts val="2240"/>
              <a:buChar char="🞑"/>
            </a:pPr>
            <a:r>
              <a:rPr lang="en-US" sz="3200"/>
              <a:t>	</a:t>
            </a:r>
            <a:r>
              <a:rPr lang="en-US" sz="2800"/>
              <a:t>an acknowledgment number defines the sequence number of the error- free packet received.</a:t>
            </a:r>
            <a:endParaRPr/>
          </a:p>
          <a:p>
            <a:pPr indent="-319088" lvl="0" marL="319088" rtl="0" algn="l">
              <a:spcBef>
                <a:spcPts val="700"/>
              </a:spcBef>
              <a:spcAft>
                <a:spcPts val="0"/>
              </a:spcAft>
              <a:buSzPts val="1920"/>
              <a:buNone/>
            </a:pPr>
            <a:r>
              <a:t/>
            </a:r>
            <a:endParaRPr sz="3200"/>
          </a:p>
        </p:txBody>
      </p:sp>
      <p:pic>
        <p:nvPicPr>
          <p:cNvPr descr="underline_base" id="3069" name="Google Shape;3069;p76"/>
          <p:cNvPicPr preferRelativeResize="0"/>
          <p:nvPr/>
        </p:nvPicPr>
        <p:blipFill rotWithShape="1">
          <a:blip r:embed="rId3">
            <a:alphaModFix/>
          </a:blip>
          <a:srcRect b="0" l="0" r="0" t="0"/>
          <a:stretch/>
        </p:blipFill>
        <p:spPr>
          <a:xfrm>
            <a:off x="631825" y="1157288"/>
            <a:ext cx="3076575" cy="150812"/>
          </a:xfrm>
          <a:prstGeom prst="rect">
            <a:avLst/>
          </a:prstGeom>
          <a:noFill/>
          <a:ln>
            <a:noFill/>
          </a:ln>
        </p:spPr>
      </p:pic>
      <p:sp>
        <p:nvSpPr>
          <p:cNvPr id="3070" name="Google Shape;3070;p76"/>
          <p:cNvSpPr txBox="1"/>
          <p:nvPr>
            <p:ph type="title"/>
          </p:nvPr>
        </p:nvSpPr>
        <p:spPr>
          <a:xfrm>
            <a:off x="525463" y="268034"/>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Notes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77"/>
          <p:cNvSpPr txBox="1"/>
          <p:nvPr>
            <p:ph idx="1" type="body"/>
          </p:nvPr>
        </p:nvSpPr>
        <p:spPr>
          <a:xfrm>
            <a:off x="464457" y="1524000"/>
            <a:ext cx="8679543" cy="4648200"/>
          </a:xfrm>
          <a:prstGeom prst="rect">
            <a:avLst/>
          </a:prstGeom>
          <a:noFill/>
          <a:ln>
            <a:noFill/>
          </a:ln>
        </p:spPr>
        <p:txBody>
          <a:bodyPr anchorCtr="0" anchor="t" bIns="45700" lIns="91425" spcFirstLastPara="1" rIns="91425" wrap="square" tIns="45700">
            <a:noAutofit/>
          </a:bodyPr>
          <a:lstStyle/>
          <a:p>
            <a:pPr indent="-319088" lvl="0" marL="319088" rtl="0" algn="l">
              <a:spcBef>
                <a:spcPts val="0"/>
              </a:spcBef>
              <a:spcAft>
                <a:spcPts val="0"/>
              </a:spcAft>
              <a:buSzPts val="1440"/>
              <a:buChar char="◻"/>
            </a:pPr>
            <a:r>
              <a:rPr lang="en-US" sz="2400">
                <a:latin typeface="Rosarivo"/>
                <a:ea typeface="Rosarivo"/>
                <a:cs typeface="Rosarivo"/>
                <a:sym typeface="Rosarivo"/>
              </a:rPr>
              <a:t>Selective- Repeat </a:t>
            </a:r>
            <a:endParaRPr sz="2400">
              <a:latin typeface="Rosarivo"/>
              <a:ea typeface="Rosarivo"/>
              <a:cs typeface="Rosarivo"/>
              <a:sym typeface="Rosarivo"/>
            </a:endParaRPr>
          </a:p>
          <a:p>
            <a:pPr indent="-273049" lvl="1" marL="639763" rtl="0" algn="l">
              <a:spcBef>
                <a:spcPts val="550"/>
              </a:spcBef>
              <a:spcAft>
                <a:spcPts val="0"/>
              </a:spcAft>
              <a:buSzPts val="1680"/>
              <a:buChar char="🞑"/>
            </a:pPr>
            <a:r>
              <a:rPr lang="en-US">
                <a:latin typeface="Rosarivo"/>
                <a:ea typeface="Rosarivo"/>
                <a:cs typeface="Rosarivo"/>
                <a:sym typeface="Rosarivo"/>
              </a:rPr>
              <a:t>Theoretically, SR uses one timer for each outstanding packet. </a:t>
            </a:r>
            <a:endParaRPr/>
          </a:p>
          <a:p>
            <a:pPr indent="-273049" lvl="1" marL="639763" rtl="0" algn="l">
              <a:spcBef>
                <a:spcPts val="550"/>
              </a:spcBef>
              <a:spcAft>
                <a:spcPts val="0"/>
              </a:spcAft>
              <a:buSzPts val="1680"/>
              <a:buChar char="🞑"/>
            </a:pPr>
            <a:r>
              <a:rPr lang="en-US">
                <a:latin typeface="Rosarivo"/>
                <a:ea typeface="Rosarivo"/>
                <a:cs typeface="Rosarivo"/>
                <a:sym typeface="Rosarivo"/>
              </a:rPr>
              <a:t>When a timer expires, only the corresponding packet is resent. </a:t>
            </a:r>
            <a:endParaRPr>
              <a:latin typeface="Rosarivo"/>
              <a:ea typeface="Rosarivo"/>
              <a:cs typeface="Rosarivo"/>
              <a:sym typeface="Rosarivo"/>
            </a:endParaRPr>
          </a:p>
          <a:p>
            <a:pPr indent="-319088" lvl="0" marL="319088" rtl="0" algn="l">
              <a:spcBef>
                <a:spcPts val="700"/>
              </a:spcBef>
              <a:spcAft>
                <a:spcPts val="0"/>
              </a:spcAft>
              <a:buSzPts val="1440"/>
              <a:buChar char="◻"/>
            </a:pPr>
            <a:r>
              <a:rPr lang="en-US" sz="2400" u="sng">
                <a:latin typeface="Rosarivo"/>
                <a:ea typeface="Rosarivo"/>
                <a:cs typeface="Rosarivo"/>
                <a:sym typeface="Rosarivo"/>
              </a:rPr>
              <a:t>GBN treats outstanding packets as a group; SR treats them individually. </a:t>
            </a:r>
            <a:endParaRPr sz="2400" u="sng">
              <a:latin typeface="Rosarivo"/>
              <a:ea typeface="Rosarivo"/>
              <a:cs typeface="Rosarivo"/>
              <a:sym typeface="Rosarivo"/>
            </a:endParaRPr>
          </a:p>
          <a:p>
            <a:pPr indent="-227648" lvl="0" marL="319088" rtl="0" algn="l">
              <a:spcBef>
                <a:spcPts val="700"/>
              </a:spcBef>
              <a:spcAft>
                <a:spcPts val="0"/>
              </a:spcAft>
              <a:buSzPts val="1440"/>
              <a:buNone/>
            </a:pPr>
            <a:r>
              <a:t/>
            </a:r>
            <a:endParaRPr sz="2400">
              <a:latin typeface="Rosarivo"/>
              <a:ea typeface="Rosarivo"/>
              <a:cs typeface="Rosarivo"/>
              <a:sym typeface="Rosarivo"/>
            </a:endParaRPr>
          </a:p>
          <a:p>
            <a:pPr indent="-319088" lvl="0" marL="319088" rtl="0" algn="l">
              <a:spcBef>
                <a:spcPts val="700"/>
              </a:spcBef>
              <a:spcAft>
                <a:spcPts val="0"/>
              </a:spcAft>
              <a:buSzPts val="1440"/>
              <a:buChar char="◻"/>
            </a:pPr>
            <a:r>
              <a:rPr b="1" lang="en-US" sz="2400">
                <a:solidFill>
                  <a:srgbClr val="FF0000"/>
                </a:solidFill>
                <a:latin typeface="Rosarivo"/>
                <a:ea typeface="Rosarivo"/>
                <a:cs typeface="Rosarivo"/>
                <a:sym typeface="Rosarivo"/>
              </a:rPr>
              <a:t>However, most transport- layer protocols that implement SR use only a single timer. For this reason, we use only one timer.</a:t>
            </a:r>
            <a:endParaRPr b="1" sz="2400">
              <a:solidFill>
                <a:srgbClr val="FF0000"/>
              </a:solidFill>
              <a:latin typeface="Rosarivo"/>
              <a:ea typeface="Rosarivo"/>
              <a:cs typeface="Rosarivo"/>
              <a:sym typeface="Rosarivo"/>
            </a:endParaRPr>
          </a:p>
        </p:txBody>
      </p:sp>
      <p:pic>
        <p:nvPicPr>
          <p:cNvPr descr="underline_base" id="3076" name="Google Shape;3076;p77"/>
          <p:cNvPicPr preferRelativeResize="0"/>
          <p:nvPr/>
        </p:nvPicPr>
        <p:blipFill rotWithShape="1">
          <a:blip r:embed="rId3">
            <a:alphaModFix/>
          </a:blip>
          <a:srcRect b="0" l="0" r="0" t="0"/>
          <a:stretch/>
        </p:blipFill>
        <p:spPr>
          <a:xfrm>
            <a:off x="631825" y="1157288"/>
            <a:ext cx="3076575" cy="150812"/>
          </a:xfrm>
          <a:prstGeom prst="rect">
            <a:avLst/>
          </a:prstGeom>
          <a:noFill/>
          <a:ln>
            <a:noFill/>
          </a:ln>
        </p:spPr>
      </p:pic>
      <p:sp>
        <p:nvSpPr>
          <p:cNvPr id="3077" name="Google Shape;3077;p77"/>
          <p:cNvSpPr txBox="1"/>
          <p:nvPr>
            <p:ph type="title"/>
          </p:nvPr>
        </p:nvSpPr>
        <p:spPr>
          <a:xfrm>
            <a:off x="525463" y="268034"/>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78"/>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84" name="Google Shape;3084;p78"/>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23.34: </a:t>
            </a:r>
            <a:r>
              <a:rPr b="1" i="1" lang="en-US" sz="2000">
                <a:solidFill>
                  <a:schemeClr val="dk1"/>
                </a:solidFill>
                <a:latin typeface="Times"/>
                <a:ea typeface="Times"/>
                <a:cs typeface="Times"/>
                <a:sym typeface="Times"/>
              </a:rPr>
              <a:t>FSMs for SR protocol</a:t>
            </a:r>
            <a:endParaRPr/>
          </a:p>
        </p:txBody>
      </p:sp>
      <p:pic>
        <p:nvPicPr>
          <p:cNvPr id="3085" name="Google Shape;3085;p78"/>
          <p:cNvPicPr preferRelativeResize="0"/>
          <p:nvPr/>
        </p:nvPicPr>
        <p:blipFill rotWithShape="1">
          <a:blip r:embed="rId3">
            <a:alphaModFix/>
          </a:blip>
          <a:srcRect b="0" l="0" r="0" t="0"/>
          <a:stretch/>
        </p:blipFill>
        <p:spPr>
          <a:xfrm>
            <a:off x="4762" y="685800"/>
            <a:ext cx="8816116" cy="541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2000"/>
                                        <p:tgtEl>
                                          <p:spTgt spid="3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79"/>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092" name="Google Shape;3092;p79"/>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23.34: </a:t>
            </a:r>
            <a:r>
              <a:rPr b="1" i="1" lang="en-US" sz="2000">
                <a:solidFill>
                  <a:schemeClr val="dk1"/>
                </a:solidFill>
                <a:latin typeface="Times"/>
                <a:ea typeface="Times"/>
                <a:cs typeface="Times"/>
                <a:sym typeface="Times"/>
              </a:rPr>
              <a:t>FSMs for SR protocol</a:t>
            </a:r>
            <a:endParaRPr/>
          </a:p>
        </p:txBody>
      </p:sp>
      <p:pic>
        <p:nvPicPr>
          <p:cNvPr id="3093" name="Google Shape;3093;p79"/>
          <p:cNvPicPr preferRelativeResize="0"/>
          <p:nvPr/>
        </p:nvPicPr>
        <p:blipFill rotWithShape="1">
          <a:blip r:embed="rId3">
            <a:alphaModFix/>
          </a:blip>
          <a:srcRect b="0" l="0" r="0" t="0"/>
          <a:stretch/>
        </p:blipFill>
        <p:spPr>
          <a:xfrm>
            <a:off x="171450" y="838200"/>
            <a:ext cx="8834209" cy="46800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3"/>
                                        </p:tgtEl>
                                        <p:attrNameLst>
                                          <p:attrName>style.visibility</p:attrName>
                                        </p:attrNameLst>
                                      </p:cBhvr>
                                      <p:to>
                                        <p:strVal val="visible"/>
                                      </p:to>
                                    </p:set>
                                    <p:animEffect filter="fade" transition="in">
                                      <p:cBhvr>
                                        <p:cTn dur="2000"/>
                                        <p:tgtEl>
                                          <p:spTgt spid="3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8"/>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outline</a:t>
            </a:r>
            <a:endParaRPr/>
          </a:p>
        </p:txBody>
      </p:sp>
      <p:sp>
        <p:nvSpPr>
          <p:cNvPr id="1098" name="Google Shape;1098;p8"/>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3.1 transport-layer services</a:t>
            </a:r>
            <a:endParaRPr/>
          </a:p>
          <a:p>
            <a:pPr indent="-566738" lvl="0" marL="566738" rtl="0" algn="l">
              <a:spcBef>
                <a:spcPts val="700"/>
              </a:spcBef>
              <a:spcAft>
                <a:spcPts val="0"/>
              </a:spcAft>
              <a:buSzPts val="1680"/>
              <a:buFont typeface="Noto Sans Symbols"/>
              <a:buNone/>
            </a:pPr>
            <a:r>
              <a:rPr lang="en-US">
                <a:solidFill>
                  <a:srgbClr val="CC0000"/>
                </a:solidFill>
              </a:rPr>
              <a:t>3.2 multiplexing and demultiplexing</a:t>
            </a:r>
            <a:endParaRPr/>
          </a:p>
          <a:p>
            <a:pPr indent="-566738" lvl="0" marL="566738" rtl="0" algn="l">
              <a:spcBef>
                <a:spcPts val="700"/>
              </a:spcBef>
              <a:spcAft>
                <a:spcPts val="0"/>
              </a:spcAft>
              <a:buSzPts val="1680"/>
              <a:buFont typeface="Noto Sans Symbols"/>
              <a:buNone/>
            </a:pPr>
            <a:r>
              <a:rPr lang="en-US"/>
              <a:t>3.3 connectionless transport: UDP</a:t>
            </a:r>
            <a:endParaRPr/>
          </a:p>
          <a:p>
            <a:pPr indent="-566738" lvl="0" marL="566738" rtl="0" algn="l">
              <a:spcBef>
                <a:spcPts val="700"/>
              </a:spcBef>
              <a:spcAft>
                <a:spcPts val="0"/>
              </a:spcAft>
              <a:buSzPts val="1680"/>
              <a:buFont typeface="Noto Sans Symbols"/>
              <a:buNone/>
            </a:pPr>
            <a:r>
              <a:rPr lang="en-US"/>
              <a:t>3.4 principles of reliable data transfer</a:t>
            </a:r>
            <a:endParaRPr/>
          </a:p>
        </p:txBody>
      </p:sp>
      <p:sp>
        <p:nvSpPr>
          <p:cNvPr id="1099" name="Google Shape;1099;p8"/>
          <p:cNvSpPr txBox="1"/>
          <p:nvPr>
            <p:ph idx="2" type="body"/>
          </p:nvPr>
        </p:nvSpPr>
        <p:spPr>
          <a:xfrm>
            <a:off x="4495800" y="1600200"/>
            <a:ext cx="4251325" cy="46482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3.5 connection-oriented transport: TCP</a:t>
            </a:r>
            <a:endParaRPr/>
          </a:p>
          <a:p>
            <a:pPr indent="-273050" lvl="1" marL="912813" rtl="0" algn="l">
              <a:spcBef>
                <a:spcPts val="550"/>
              </a:spcBef>
              <a:spcAft>
                <a:spcPts val="0"/>
              </a:spcAft>
              <a:buSzPts val="1680"/>
              <a:buFont typeface="Noto Sans Symbols"/>
              <a:buChar char="▪"/>
            </a:pPr>
            <a:r>
              <a:rPr lang="en-US"/>
              <a:t>segment structure</a:t>
            </a:r>
            <a:endParaRPr/>
          </a:p>
          <a:p>
            <a:pPr indent="-273050" lvl="1" marL="912813" rtl="0" algn="l">
              <a:spcBef>
                <a:spcPts val="550"/>
              </a:spcBef>
              <a:spcAft>
                <a:spcPts val="0"/>
              </a:spcAft>
              <a:buSzPts val="1680"/>
              <a:buFont typeface="Noto Sans Symbols"/>
              <a:buChar char="▪"/>
            </a:pPr>
            <a:r>
              <a:rPr lang="en-US"/>
              <a:t>reliable data transfer</a:t>
            </a:r>
            <a:endParaRPr/>
          </a:p>
          <a:p>
            <a:pPr indent="-273050" lvl="1" marL="912813" rtl="0" algn="l">
              <a:spcBef>
                <a:spcPts val="550"/>
              </a:spcBef>
              <a:spcAft>
                <a:spcPts val="0"/>
              </a:spcAft>
              <a:buSzPts val="1680"/>
              <a:buFont typeface="Noto Sans Symbols"/>
              <a:buChar char="▪"/>
            </a:pPr>
            <a:r>
              <a:rPr lang="en-US"/>
              <a:t>flow control</a:t>
            </a:r>
            <a:endParaRPr/>
          </a:p>
          <a:p>
            <a:pPr indent="-273050" lvl="1" marL="912813" rtl="0" algn="l">
              <a:spcBef>
                <a:spcPts val="550"/>
              </a:spcBef>
              <a:spcAft>
                <a:spcPts val="0"/>
              </a:spcAft>
              <a:buSzPts val="1680"/>
              <a:buFont typeface="Noto Sans Symbols"/>
              <a:buChar char="▪"/>
            </a:pPr>
            <a:r>
              <a:rPr lang="en-US"/>
              <a:t>connection management</a:t>
            </a:r>
            <a:endParaRPr/>
          </a:p>
          <a:p>
            <a:pPr indent="-566738" lvl="0" marL="566738" rtl="0" algn="l">
              <a:spcBef>
                <a:spcPts val="700"/>
              </a:spcBef>
              <a:spcAft>
                <a:spcPts val="0"/>
              </a:spcAft>
              <a:buSzPts val="1680"/>
              <a:buFont typeface="Noto Sans Symbols"/>
              <a:buNone/>
            </a:pPr>
            <a:r>
              <a:rPr lang="en-US"/>
              <a:t>3.6 principles of congestion control</a:t>
            </a:r>
            <a:endParaRPr/>
          </a:p>
          <a:p>
            <a:pPr indent="-566738" lvl="0" marL="566738" rtl="0" algn="l">
              <a:spcBef>
                <a:spcPts val="700"/>
              </a:spcBef>
              <a:spcAft>
                <a:spcPts val="0"/>
              </a:spcAft>
              <a:buSzPts val="1680"/>
              <a:buFont typeface="Noto Sans Symbols"/>
              <a:buNone/>
            </a:pPr>
            <a:r>
              <a:rPr lang="en-US"/>
              <a:t>3.7 TCP congestion control</a:t>
            </a:r>
            <a:endParaRPr/>
          </a:p>
        </p:txBody>
      </p:sp>
      <p:pic>
        <p:nvPicPr>
          <p:cNvPr descr="underline_base" id="1100" name="Google Shape;1100;p8"/>
          <p:cNvPicPr preferRelativeResize="0"/>
          <p:nvPr/>
        </p:nvPicPr>
        <p:blipFill rotWithShape="1">
          <a:blip r:embed="rId3">
            <a:alphaModFix/>
          </a:blip>
          <a:srcRect b="0" l="0" r="0" t="0"/>
          <a:stretch/>
        </p:blipFill>
        <p:spPr>
          <a:xfrm>
            <a:off x="595313" y="1017588"/>
            <a:ext cx="4387850" cy="1730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80"/>
          <p:cNvSpPr txBox="1"/>
          <p:nvPr/>
        </p:nvSpPr>
        <p:spPr>
          <a:xfrm>
            <a:off x="76200" y="609600"/>
            <a:ext cx="8839200" cy="403187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a:solidFill>
                  <a:schemeClr val="dk1"/>
                </a:solidFill>
                <a:latin typeface="Arial"/>
                <a:ea typeface="Arial"/>
                <a:cs typeface="Arial"/>
                <a:sym typeface="Arial"/>
              </a:rPr>
              <a:t>This example is similar to Example 23.8 (Figure 23.30) in which packet 1 is lost. We show how Selective-Repeat behaves in this case. Figure 3.35 shows the situation. </a:t>
            </a:r>
            <a:endParaRPr/>
          </a:p>
          <a:p>
            <a:pPr indent="0" lvl="0" marL="0" marR="0" rtl="0" algn="just">
              <a:spcBef>
                <a:spcPts val="0"/>
              </a:spcBef>
              <a:spcAft>
                <a:spcPts val="0"/>
              </a:spcAft>
              <a:buNone/>
            </a:pPr>
            <a:r>
              <a:rPr b="0" i="0" lang="en-US" sz="3200">
                <a:solidFill>
                  <a:schemeClr val="dk1"/>
                </a:solidFill>
                <a:latin typeface="Arial"/>
                <a:ea typeface="Arial"/>
                <a:cs typeface="Arial"/>
                <a:sym typeface="Arial"/>
              </a:rPr>
              <a:t>     </a:t>
            </a:r>
            <a:endParaRPr/>
          </a:p>
          <a:p>
            <a:pPr indent="0" lvl="0" marL="0" marR="0" rtl="0" algn="just">
              <a:spcBef>
                <a:spcPts val="0"/>
              </a:spcBef>
              <a:spcAft>
                <a:spcPts val="0"/>
              </a:spcAft>
              <a:buNone/>
            </a:pPr>
            <a:r>
              <a:rPr b="0" i="0" lang="en-US" sz="3200">
                <a:solidFill>
                  <a:schemeClr val="dk1"/>
                </a:solidFill>
                <a:latin typeface="Arial"/>
                <a:ea typeface="Arial"/>
                <a:cs typeface="Arial"/>
                <a:sym typeface="Arial"/>
              </a:rPr>
              <a:t>      At the sender, packet 0 is transmitted and acknowledged. Packet 1 is lost. Packets 2 and 3 arrive out of order and are acknowledged. When the timer times out, packet 1 (the only unacknowledged packet) is resent and is acknowledged. The send window then slides.</a:t>
            </a:r>
            <a:endParaRPr/>
          </a:p>
        </p:txBody>
      </p:sp>
      <p:grpSp>
        <p:nvGrpSpPr>
          <p:cNvPr id="3100" name="Google Shape;3100;p80"/>
          <p:cNvGrpSpPr/>
          <p:nvPr/>
        </p:nvGrpSpPr>
        <p:grpSpPr>
          <a:xfrm>
            <a:off x="0" y="0"/>
            <a:ext cx="9144000" cy="609600"/>
            <a:chOff x="0" y="2448"/>
            <a:chExt cx="5760" cy="384"/>
          </a:xfrm>
        </p:grpSpPr>
        <p:sp>
          <p:nvSpPr>
            <p:cNvPr id="3101" name="Google Shape;3101;p80"/>
            <p:cNvSpPr/>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1" sz="3200">
                <a:solidFill>
                  <a:schemeClr val="dk1"/>
                </a:solidFill>
                <a:latin typeface="Arial"/>
                <a:ea typeface="Arial"/>
                <a:cs typeface="Arial"/>
                <a:sym typeface="Arial"/>
              </a:endParaRPr>
            </a:p>
          </p:txBody>
        </p:sp>
        <p:sp>
          <p:nvSpPr>
            <p:cNvPr id="3102" name="Google Shape;3102;p80"/>
            <p:cNvSpPr txBox="1"/>
            <p:nvPr/>
          </p:nvSpPr>
          <p:spPr>
            <a:xfrm>
              <a:off x="0" y="2448"/>
              <a:ext cx="2029"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wentieth Century"/>
                  <a:ea typeface="Twentieth Century"/>
                  <a:cs typeface="Twentieth Century"/>
                  <a:sym typeface="Twentieth Century"/>
                </a:rPr>
                <a:t>Example 23.10</a:t>
              </a:r>
              <a:endParaRPr/>
            </a:p>
          </p:txBody>
        </p:sp>
      </p:grpSp>
      <p:sp>
        <p:nvSpPr>
          <p:cNvPr id="3103" name="Google Shape;3103;p80"/>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81"/>
          <p:cNvSpPr txBox="1"/>
          <p:nvPr/>
        </p:nvSpPr>
        <p:spPr>
          <a:xfrm>
            <a:off x="76200" y="609600"/>
            <a:ext cx="8839200"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800">
                <a:solidFill>
                  <a:schemeClr val="dk1"/>
                </a:solidFill>
                <a:latin typeface="Arial"/>
                <a:ea typeface="Arial"/>
                <a:cs typeface="Arial"/>
                <a:sym typeface="Arial"/>
              </a:rPr>
              <a:t>At the receiver site we need to distinguish between the acceptance of a packet and its delivery to the application layer. At the second arrival, packet 2 arrives and is stored and marked (shaded slot), but it cannot be delivered because packet 1 is missing. At the next arrival, packet 3 arrives and is marked and stored, but still none of the packets can be delivered. Only at the last arrival, when finally a copy of packet 1 arrives, can packets 1, 2, and 3 be delivered to the application layer. There are two conditions for the delivery of packets to the application layer: First, a set of consecutive packets must have arrived. Second, the set starts from the beginning of the window. </a:t>
            </a:r>
            <a:endParaRPr/>
          </a:p>
        </p:txBody>
      </p:sp>
      <p:grpSp>
        <p:nvGrpSpPr>
          <p:cNvPr id="3110" name="Google Shape;3110;p81"/>
          <p:cNvGrpSpPr/>
          <p:nvPr/>
        </p:nvGrpSpPr>
        <p:grpSpPr>
          <a:xfrm>
            <a:off x="0" y="0"/>
            <a:ext cx="9144000" cy="609600"/>
            <a:chOff x="0" y="2448"/>
            <a:chExt cx="5760" cy="384"/>
          </a:xfrm>
        </p:grpSpPr>
        <p:sp>
          <p:nvSpPr>
            <p:cNvPr id="3111" name="Google Shape;3111;p81"/>
            <p:cNvSpPr/>
            <p:nvPr/>
          </p:nvSpPr>
          <p:spPr>
            <a:xfrm>
              <a:off x="0" y="2448"/>
              <a:ext cx="5760" cy="384"/>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1" sz="3200">
                <a:solidFill>
                  <a:schemeClr val="dk1"/>
                </a:solidFill>
                <a:latin typeface="Arial"/>
                <a:ea typeface="Arial"/>
                <a:cs typeface="Arial"/>
                <a:sym typeface="Arial"/>
              </a:endParaRPr>
            </a:p>
          </p:txBody>
        </p:sp>
        <p:sp>
          <p:nvSpPr>
            <p:cNvPr id="3112" name="Google Shape;3112;p81"/>
            <p:cNvSpPr txBox="1"/>
            <p:nvPr/>
          </p:nvSpPr>
          <p:spPr>
            <a:xfrm>
              <a:off x="0" y="2448"/>
              <a:ext cx="3617" cy="371"/>
            </a:xfrm>
            <a:prstGeom prst="rect">
              <a:avLst/>
            </a:prstGeom>
            <a:solidFill>
              <a:srgbClr val="2CB843"/>
            </a:solidFill>
            <a:ln cap="flat" cmpd="sng" w="9525">
              <a:solidFill>
                <a:srgbClr val="00CC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Twentieth Century"/>
                  <a:ea typeface="Twentieth Century"/>
                  <a:cs typeface="Twentieth Century"/>
                  <a:sym typeface="Twentieth Century"/>
                </a:rPr>
                <a:t>Example 23.10 (continued)</a:t>
              </a:r>
              <a:endParaRPr/>
            </a:p>
          </p:txBody>
        </p:sp>
      </p:grpSp>
      <p:sp>
        <p:nvSpPr>
          <p:cNvPr id="3113" name="Google Shape;3113;p81"/>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82"/>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120" name="Google Shape;3120;p82"/>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23.35:  </a:t>
            </a:r>
            <a:r>
              <a:rPr b="1" i="1" lang="en-US" sz="2000">
                <a:solidFill>
                  <a:schemeClr val="dk1"/>
                </a:solidFill>
                <a:latin typeface="Times"/>
                <a:ea typeface="Times"/>
                <a:cs typeface="Times"/>
                <a:sym typeface="Times"/>
              </a:rPr>
              <a:t>Flow diagram for Example 3.10</a:t>
            </a:r>
            <a:endParaRPr/>
          </a:p>
        </p:txBody>
      </p:sp>
      <p:pic>
        <p:nvPicPr>
          <p:cNvPr id="3121" name="Google Shape;3121;p82"/>
          <p:cNvPicPr preferRelativeResize="0"/>
          <p:nvPr/>
        </p:nvPicPr>
        <p:blipFill rotWithShape="1">
          <a:blip r:embed="rId3">
            <a:alphaModFix/>
          </a:blip>
          <a:srcRect b="0" l="0" r="0" t="0"/>
          <a:stretch/>
        </p:blipFill>
        <p:spPr>
          <a:xfrm>
            <a:off x="2057400" y="1011238"/>
            <a:ext cx="5464175" cy="5313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3500"/>
                                        <p:tgtEl>
                                          <p:spTgt spid="3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p83"/>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128" name="Google Shape;3128;p83"/>
          <p:cNvSpPr/>
          <p:nvPr/>
        </p:nvSpPr>
        <p:spPr>
          <a:xfrm>
            <a:off x="366713" y="1079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29" name="Google Shape;3129;p83"/>
          <p:cNvSpPr/>
          <p:nvPr/>
        </p:nvSpPr>
        <p:spPr>
          <a:xfrm>
            <a:off x="749300" y="1079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0" name="Google Shape;3130;p83"/>
          <p:cNvSpPr/>
          <p:nvPr/>
        </p:nvSpPr>
        <p:spPr>
          <a:xfrm>
            <a:off x="490538" y="5302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1" name="Google Shape;3131;p83"/>
          <p:cNvSpPr/>
          <p:nvPr/>
        </p:nvSpPr>
        <p:spPr>
          <a:xfrm>
            <a:off x="860425" y="5302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2" name="Google Shape;3132;p83"/>
          <p:cNvSpPr/>
          <p:nvPr/>
        </p:nvSpPr>
        <p:spPr>
          <a:xfrm>
            <a:off x="76200" y="4572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3" name="Google Shape;3133;p83"/>
          <p:cNvSpPr/>
          <p:nvPr/>
        </p:nvSpPr>
        <p:spPr>
          <a:xfrm>
            <a:off x="711200" y="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4" name="Google Shape;3134;p83"/>
          <p:cNvSpPr/>
          <p:nvPr/>
        </p:nvSpPr>
        <p:spPr>
          <a:xfrm>
            <a:off x="442913" y="533400"/>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Tahoma"/>
              <a:ea typeface="Tahoma"/>
              <a:cs typeface="Tahoma"/>
              <a:sym typeface="Tahoma"/>
            </a:endParaRPr>
          </a:p>
        </p:txBody>
      </p:sp>
      <p:sp>
        <p:nvSpPr>
          <p:cNvPr id="3135" name="Google Shape;3135;p83"/>
          <p:cNvSpPr txBox="1"/>
          <p:nvPr/>
        </p:nvSpPr>
        <p:spPr>
          <a:xfrm>
            <a:off x="1106488" y="0"/>
            <a:ext cx="59118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chemeClr val="hlink"/>
                </a:solidFill>
                <a:latin typeface="Times New Roman"/>
                <a:ea typeface="Times New Roman"/>
                <a:cs typeface="Times New Roman"/>
                <a:sym typeface="Times New Roman"/>
              </a:rPr>
              <a:t>23.2.5  Bidirectional Protocols</a:t>
            </a:r>
            <a:endParaRPr b="1" i="1" sz="3600">
              <a:solidFill>
                <a:schemeClr val="hlink"/>
              </a:solidFill>
              <a:latin typeface="Times New Roman"/>
              <a:ea typeface="Times New Roman"/>
              <a:cs typeface="Times New Roman"/>
              <a:sym typeface="Times New Roman"/>
            </a:endParaRPr>
          </a:p>
        </p:txBody>
      </p:sp>
      <p:sp>
        <p:nvSpPr>
          <p:cNvPr id="3136" name="Google Shape;3136;p83"/>
          <p:cNvSpPr/>
          <p:nvPr/>
        </p:nvSpPr>
        <p:spPr>
          <a:xfrm>
            <a:off x="723010" y="1219200"/>
            <a:ext cx="8268590" cy="397031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800">
                <a:solidFill>
                  <a:schemeClr val="dk1"/>
                </a:solidFill>
                <a:latin typeface="Arial"/>
                <a:ea typeface="Arial"/>
                <a:cs typeface="Arial"/>
                <a:sym typeface="Arial"/>
              </a:rPr>
              <a:t>The four protocols we discussed earlier in this section are all unidirectional: data packets flow in only one direction and acknowledgments travel in the other direction. In real life, data packets are normally flowing in both directions: from client to server and from server to client. This means that acknowledgments also need to flow in both directions. A technique called piggybacking is used to improve the efficiency of the bidirectional protocols. When a packet is carrying data from A to B, it can also carry acknowledgment feedback about arrived packets from B</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84"/>
          <p:cNvSpPr txBox="1"/>
          <p:nvPr>
            <p:ph idx="4294967295" type="sldNum"/>
          </p:nvPr>
        </p:nvSpPr>
        <p:spPr>
          <a:xfrm>
            <a:off x="0" y="6400800"/>
            <a:ext cx="1905000" cy="4572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1200">
                <a:solidFill>
                  <a:schemeClr val="dk1"/>
                </a:solidFill>
                <a:latin typeface="Arial"/>
                <a:ea typeface="Arial"/>
                <a:cs typeface="Arial"/>
                <a:sym typeface="Arial"/>
              </a:rPr>
              <a:t>23.</a:t>
            </a:r>
            <a:fld id="{00000000-1234-1234-1234-123412341234}" type="slidenum">
              <a:rPr b="1" i="0" lang="en-US" sz="1200">
                <a:solidFill>
                  <a:schemeClr val="dk1"/>
                </a:solidFill>
                <a:latin typeface="Arial"/>
                <a:ea typeface="Arial"/>
                <a:cs typeface="Arial"/>
                <a:sym typeface="Arial"/>
              </a:rPr>
              <a:t>‹#›</a:t>
            </a:fld>
            <a:endParaRPr b="1" i="0" sz="1200">
              <a:solidFill>
                <a:schemeClr val="dk1"/>
              </a:solidFill>
              <a:latin typeface="Arial"/>
              <a:ea typeface="Arial"/>
              <a:cs typeface="Arial"/>
              <a:sym typeface="Arial"/>
            </a:endParaRPr>
          </a:p>
        </p:txBody>
      </p:sp>
      <p:sp>
        <p:nvSpPr>
          <p:cNvPr id="3143" name="Google Shape;3143;p84"/>
          <p:cNvSpPr/>
          <p:nvPr/>
        </p:nvSpPr>
        <p:spPr>
          <a:xfrm>
            <a:off x="152400" y="133350"/>
            <a:ext cx="8153400" cy="40005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Times"/>
                <a:ea typeface="Times"/>
                <a:cs typeface="Times"/>
                <a:sym typeface="Times"/>
              </a:rPr>
              <a:t>Figure 23.37:  </a:t>
            </a:r>
            <a:r>
              <a:rPr b="1" i="1" lang="en-US" sz="2000">
                <a:solidFill>
                  <a:schemeClr val="dk1"/>
                </a:solidFill>
                <a:latin typeface="Times"/>
                <a:ea typeface="Times"/>
                <a:cs typeface="Times"/>
                <a:sym typeface="Times"/>
              </a:rPr>
              <a:t>Design of piggybacking in Go-Back-N</a:t>
            </a:r>
            <a:endParaRPr/>
          </a:p>
        </p:txBody>
      </p:sp>
      <p:pic>
        <p:nvPicPr>
          <p:cNvPr id="3144" name="Google Shape;3144;p84"/>
          <p:cNvPicPr preferRelativeResize="0"/>
          <p:nvPr/>
        </p:nvPicPr>
        <p:blipFill rotWithShape="1">
          <a:blip r:embed="rId3">
            <a:alphaModFix/>
          </a:blip>
          <a:srcRect b="0" l="0" r="0" t="0"/>
          <a:stretch/>
        </p:blipFill>
        <p:spPr>
          <a:xfrm>
            <a:off x="215900" y="1069975"/>
            <a:ext cx="2028825" cy="1978025"/>
          </a:xfrm>
          <a:prstGeom prst="rect">
            <a:avLst/>
          </a:prstGeom>
          <a:noFill/>
          <a:ln>
            <a:noFill/>
          </a:ln>
        </p:spPr>
      </p:pic>
      <p:pic>
        <p:nvPicPr>
          <p:cNvPr id="3145" name="Google Shape;3145;p84"/>
          <p:cNvPicPr preferRelativeResize="0"/>
          <p:nvPr/>
        </p:nvPicPr>
        <p:blipFill rotWithShape="1">
          <a:blip r:embed="rId4">
            <a:alphaModFix/>
          </a:blip>
          <a:srcRect b="0" l="0" r="0" t="0"/>
          <a:stretch/>
        </p:blipFill>
        <p:spPr>
          <a:xfrm>
            <a:off x="6810375" y="1069975"/>
            <a:ext cx="2028825" cy="1978025"/>
          </a:xfrm>
          <a:prstGeom prst="rect">
            <a:avLst/>
          </a:prstGeom>
          <a:noFill/>
          <a:ln>
            <a:noFill/>
          </a:ln>
        </p:spPr>
      </p:pic>
      <p:pic>
        <p:nvPicPr>
          <p:cNvPr id="3146" name="Google Shape;3146;p84"/>
          <p:cNvPicPr preferRelativeResize="0"/>
          <p:nvPr/>
        </p:nvPicPr>
        <p:blipFill rotWithShape="1">
          <a:blip r:embed="rId5">
            <a:alphaModFix/>
          </a:blip>
          <a:srcRect b="0" l="0" r="0" t="0"/>
          <a:stretch/>
        </p:blipFill>
        <p:spPr>
          <a:xfrm>
            <a:off x="762000" y="3602038"/>
            <a:ext cx="7391400" cy="1427162"/>
          </a:xfrm>
          <a:prstGeom prst="rect">
            <a:avLst/>
          </a:prstGeom>
          <a:noFill/>
          <a:ln>
            <a:noFill/>
          </a:ln>
        </p:spPr>
      </p:pic>
      <p:pic>
        <p:nvPicPr>
          <p:cNvPr id="3147" name="Google Shape;3147;p84"/>
          <p:cNvPicPr preferRelativeResize="0"/>
          <p:nvPr/>
        </p:nvPicPr>
        <p:blipFill rotWithShape="1">
          <a:blip r:embed="rId6">
            <a:alphaModFix/>
          </a:blip>
          <a:srcRect b="0" l="0" r="0" t="0"/>
          <a:stretch/>
        </p:blipFill>
        <p:spPr>
          <a:xfrm>
            <a:off x="762000" y="5181600"/>
            <a:ext cx="7391400" cy="1417638"/>
          </a:xfrm>
          <a:prstGeom prst="rect">
            <a:avLst/>
          </a:prstGeom>
          <a:noFill/>
          <a:ln>
            <a:noFill/>
          </a:ln>
        </p:spPr>
      </p:pic>
      <p:pic>
        <p:nvPicPr>
          <p:cNvPr id="3148" name="Google Shape;3148;p84"/>
          <p:cNvPicPr preferRelativeResize="0"/>
          <p:nvPr/>
        </p:nvPicPr>
        <p:blipFill rotWithShape="1">
          <a:blip r:embed="rId7">
            <a:alphaModFix/>
          </a:blip>
          <a:srcRect b="0" l="0" r="0" t="0"/>
          <a:stretch/>
        </p:blipFill>
        <p:spPr>
          <a:xfrm>
            <a:off x="2297113" y="2058988"/>
            <a:ext cx="4322762" cy="249237"/>
          </a:xfrm>
          <a:prstGeom prst="rect">
            <a:avLst/>
          </a:prstGeom>
          <a:noFill/>
          <a:ln>
            <a:noFill/>
          </a:ln>
        </p:spPr>
      </p:pic>
      <p:pic>
        <p:nvPicPr>
          <p:cNvPr id="3149" name="Google Shape;3149;p84"/>
          <p:cNvPicPr preferRelativeResize="0"/>
          <p:nvPr/>
        </p:nvPicPr>
        <p:blipFill rotWithShape="1">
          <a:blip r:embed="rId8">
            <a:alphaModFix/>
          </a:blip>
          <a:srcRect b="0" l="0" r="0" t="0"/>
          <a:stretch/>
        </p:blipFill>
        <p:spPr>
          <a:xfrm>
            <a:off x="2298700" y="2540000"/>
            <a:ext cx="4511675" cy="239713"/>
          </a:xfrm>
          <a:prstGeom prst="rect">
            <a:avLst/>
          </a:prstGeom>
          <a:noFill/>
          <a:ln>
            <a:noFill/>
          </a:ln>
        </p:spPr>
      </p:pic>
      <p:pic>
        <p:nvPicPr>
          <p:cNvPr id="3150" name="Google Shape;3150;p84"/>
          <p:cNvPicPr preferRelativeResize="0"/>
          <p:nvPr/>
        </p:nvPicPr>
        <p:blipFill rotWithShape="1">
          <a:blip r:embed="rId9">
            <a:alphaModFix/>
          </a:blip>
          <a:srcRect b="0" l="0" r="0" t="0"/>
          <a:stretch/>
        </p:blipFill>
        <p:spPr>
          <a:xfrm>
            <a:off x="3365500" y="969963"/>
            <a:ext cx="2379663" cy="782637"/>
          </a:xfrm>
          <a:prstGeom prst="rect">
            <a:avLst/>
          </a:prstGeom>
          <a:noFill/>
          <a:ln>
            <a:noFill/>
          </a:ln>
        </p:spPr>
      </p:pic>
      <p:pic>
        <p:nvPicPr>
          <p:cNvPr id="3151" name="Google Shape;3151;p84"/>
          <p:cNvPicPr preferRelativeResize="0"/>
          <p:nvPr/>
        </p:nvPicPr>
        <p:blipFill rotWithShape="1">
          <a:blip r:embed="rId10">
            <a:alphaModFix/>
          </a:blip>
          <a:srcRect b="0" l="0" r="0" t="0"/>
          <a:stretch/>
        </p:blipFill>
        <p:spPr>
          <a:xfrm>
            <a:off x="4016375" y="2855913"/>
            <a:ext cx="1295400" cy="217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500"/>
                                        <p:tgtEl>
                                          <p:spTgt spid="3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500"/>
                                        <p:tgtEl>
                                          <p:spTgt spid="3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p85"/>
          <p:cNvSpPr txBox="1"/>
          <p:nvPr>
            <p:ph type="title"/>
          </p:nvPr>
        </p:nvSpPr>
        <p:spPr>
          <a:xfrm>
            <a:off x="609600" y="228600"/>
            <a:ext cx="81534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Chapter 3 outline</a:t>
            </a:r>
            <a:endParaRPr/>
          </a:p>
        </p:txBody>
      </p:sp>
      <p:sp>
        <p:nvSpPr>
          <p:cNvPr id="3157" name="Google Shape;3157;p85"/>
          <p:cNvSpPr txBox="1"/>
          <p:nvPr>
            <p:ph idx="1" type="body"/>
          </p:nvPr>
        </p:nvSpPr>
        <p:spPr>
          <a:xfrm>
            <a:off x="609600" y="1589567"/>
            <a:ext cx="3886200" cy="45720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t>3.1 transport-layer services</a:t>
            </a:r>
            <a:endParaRPr/>
          </a:p>
          <a:p>
            <a:pPr indent="-566738" lvl="0" marL="566738" rtl="0" algn="l">
              <a:spcBef>
                <a:spcPts val="700"/>
              </a:spcBef>
              <a:spcAft>
                <a:spcPts val="0"/>
              </a:spcAft>
              <a:buSzPts val="1680"/>
              <a:buFont typeface="Noto Sans Symbols"/>
              <a:buNone/>
            </a:pPr>
            <a:r>
              <a:rPr lang="en-US"/>
              <a:t>3.2 multiplexing and demultiplexing</a:t>
            </a:r>
            <a:endParaRPr/>
          </a:p>
          <a:p>
            <a:pPr indent="-566738" lvl="0" marL="566738" rtl="0" algn="l">
              <a:spcBef>
                <a:spcPts val="700"/>
              </a:spcBef>
              <a:spcAft>
                <a:spcPts val="0"/>
              </a:spcAft>
              <a:buSzPts val="1680"/>
              <a:buFont typeface="Noto Sans Symbols"/>
              <a:buNone/>
            </a:pPr>
            <a:r>
              <a:rPr lang="en-US"/>
              <a:t>3.3 connectionless transport: UDP</a:t>
            </a:r>
            <a:endParaRPr/>
          </a:p>
          <a:p>
            <a:pPr indent="-566738" lvl="0" marL="566738" rtl="0" algn="l">
              <a:spcBef>
                <a:spcPts val="700"/>
              </a:spcBef>
              <a:spcAft>
                <a:spcPts val="0"/>
              </a:spcAft>
              <a:buSzPts val="1680"/>
              <a:buFont typeface="Noto Sans Symbols"/>
              <a:buNone/>
            </a:pPr>
            <a:r>
              <a:rPr lang="en-US"/>
              <a:t>3.4 principles of reliable data transfer</a:t>
            </a:r>
            <a:endParaRPr/>
          </a:p>
        </p:txBody>
      </p:sp>
      <p:sp>
        <p:nvSpPr>
          <p:cNvPr id="3158" name="Google Shape;3158;p85"/>
          <p:cNvSpPr txBox="1"/>
          <p:nvPr>
            <p:ph idx="2" type="body"/>
          </p:nvPr>
        </p:nvSpPr>
        <p:spPr>
          <a:xfrm>
            <a:off x="4495800" y="1600200"/>
            <a:ext cx="4251325" cy="4648200"/>
          </a:xfrm>
          <a:prstGeom prst="rect">
            <a:avLst/>
          </a:prstGeom>
          <a:noFill/>
          <a:ln>
            <a:noFill/>
          </a:ln>
        </p:spPr>
        <p:txBody>
          <a:bodyPr anchorCtr="0" anchor="t" bIns="45700" lIns="91425" spcFirstLastPara="1" rIns="91425" wrap="square" tIns="45700">
            <a:noAutofit/>
          </a:bodyPr>
          <a:lstStyle/>
          <a:p>
            <a:pPr indent="-566738" lvl="0" marL="566738" rtl="0" algn="l">
              <a:spcBef>
                <a:spcPts val="0"/>
              </a:spcBef>
              <a:spcAft>
                <a:spcPts val="0"/>
              </a:spcAft>
              <a:buSzPts val="1680"/>
              <a:buFont typeface="Noto Sans Symbols"/>
              <a:buNone/>
            </a:pPr>
            <a:r>
              <a:rPr lang="en-US">
                <a:solidFill>
                  <a:srgbClr val="CC0000"/>
                </a:solidFill>
              </a:rPr>
              <a:t>3.5 connection-oriented transport: TCP</a:t>
            </a:r>
            <a:endParaRPr/>
          </a:p>
          <a:p>
            <a:pPr indent="-273050" lvl="1" marL="912813" rtl="0" algn="l">
              <a:spcBef>
                <a:spcPts val="550"/>
              </a:spcBef>
              <a:spcAft>
                <a:spcPts val="0"/>
              </a:spcAft>
              <a:buSzPts val="1680"/>
              <a:buFont typeface="Noto Sans Symbols"/>
              <a:buChar char="▪"/>
            </a:pPr>
            <a:r>
              <a:rPr lang="en-US"/>
              <a:t>segment structure</a:t>
            </a:r>
            <a:endParaRPr/>
          </a:p>
          <a:p>
            <a:pPr indent="-273050" lvl="1" marL="912813" rtl="0" algn="l">
              <a:spcBef>
                <a:spcPts val="550"/>
              </a:spcBef>
              <a:spcAft>
                <a:spcPts val="0"/>
              </a:spcAft>
              <a:buSzPts val="1680"/>
              <a:buFont typeface="Noto Sans Symbols"/>
              <a:buChar char="▪"/>
            </a:pPr>
            <a:r>
              <a:rPr lang="en-US"/>
              <a:t>reliable data transfer</a:t>
            </a:r>
            <a:endParaRPr/>
          </a:p>
          <a:p>
            <a:pPr indent="-273050" lvl="1" marL="912813" rtl="0" algn="l">
              <a:spcBef>
                <a:spcPts val="550"/>
              </a:spcBef>
              <a:spcAft>
                <a:spcPts val="0"/>
              </a:spcAft>
              <a:buSzPts val="1680"/>
              <a:buFont typeface="Noto Sans Symbols"/>
              <a:buChar char="▪"/>
            </a:pPr>
            <a:r>
              <a:rPr lang="en-US"/>
              <a:t>flow control</a:t>
            </a:r>
            <a:endParaRPr/>
          </a:p>
          <a:p>
            <a:pPr indent="-273050" lvl="1" marL="912813" rtl="0" algn="l">
              <a:spcBef>
                <a:spcPts val="550"/>
              </a:spcBef>
              <a:spcAft>
                <a:spcPts val="0"/>
              </a:spcAft>
              <a:buSzPts val="1680"/>
              <a:buFont typeface="Noto Sans Symbols"/>
              <a:buChar char="▪"/>
            </a:pPr>
            <a:r>
              <a:rPr lang="en-US"/>
              <a:t>connection management</a:t>
            </a:r>
            <a:endParaRPr/>
          </a:p>
          <a:p>
            <a:pPr indent="-566738" lvl="0" marL="566738" rtl="0" algn="l">
              <a:spcBef>
                <a:spcPts val="700"/>
              </a:spcBef>
              <a:spcAft>
                <a:spcPts val="0"/>
              </a:spcAft>
              <a:buSzPts val="1680"/>
              <a:buFont typeface="Noto Sans Symbols"/>
              <a:buNone/>
            </a:pPr>
            <a:r>
              <a:rPr lang="en-US"/>
              <a:t>3.6 principles of congestion control</a:t>
            </a:r>
            <a:endParaRPr/>
          </a:p>
          <a:p>
            <a:pPr indent="-566738" lvl="0" marL="566738" rtl="0" algn="l">
              <a:spcBef>
                <a:spcPts val="700"/>
              </a:spcBef>
              <a:spcAft>
                <a:spcPts val="0"/>
              </a:spcAft>
              <a:buSzPts val="1680"/>
              <a:buFont typeface="Noto Sans Symbols"/>
              <a:buNone/>
            </a:pPr>
            <a:r>
              <a:rPr lang="en-US"/>
              <a:t>3.7 TCP congestion control</a:t>
            </a:r>
            <a:endParaRPr/>
          </a:p>
        </p:txBody>
      </p:sp>
      <p:pic>
        <p:nvPicPr>
          <p:cNvPr descr="underline_base" id="3159" name="Google Shape;3159;p85"/>
          <p:cNvPicPr preferRelativeResize="0"/>
          <p:nvPr/>
        </p:nvPicPr>
        <p:blipFill rotWithShape="1">
          <a:blip r:embed="rId3">
            <a:alphaModFix/>
          </a:blip>
          <a:srcRect b="0" l="0" r="0" t="0"/>
          <a:stretch/>
        </p:blipFill>
        <p:spPr>
          <a:xfrm>
            <a:off x="595313" y="1017588"/>
            <a:ext cx="4387850" cy="17303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86"/>
          <p:cNvSpPr txBox="1"/>
          <p:nvPr/>
        </p:nvSpPr>
        <p:spPr>
          <a:xfrm>
            <a:off x="2971800" y="2590800"/>
            <a:ext cx="2722563"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4000">
                <a:solidFill>
                  <a:schemeClr val="dk1"/>
                </a:solidFill>
                <a:latin typeface="Arial"/>
                <a:ea typeface="Arial"/>
                <a:cs typeface="Arial"/>
                <a:sym typeface="Arial"/>
              </a:rPr>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descr="underline_base" id="1105" name="Google Shape;1105;p9"/>
          <p:cNvPicPr preferRelativeResize="0"/>
          <p:nvPr/>
        </p:nvPicPr>
        <p:blipFill rotWithShape="1">
          <a:blip r:embed="rId3">
            <a:alphaModFix/>
          </a:blip>
          <a:srcRect b="0" l="0" r="0" t="0"/>
          <a:stretch/>
        </p:blipFill>
        <p:spPr>
          <a:xfrm>
            <a:off x="328613" y="936625"/>
            <a:ext cx="6399212" cy="173038"/>
          </a:xfrm>
          <a:prstGeom prst="rect">
            <a:avLst/>
          </a:prstGeom>
          <a:noFill/>
          <a:ln>
            <a:noFill/>
          </a:ln>
        </p:spPr>
      </p:pic>
      <p:sp>
        <p:nvSpPr>
          <p:cNvPr id="1106" name="Google Shape;1106;p9"/>
          <p:cNvSpPr/>
          <p:nvPr/>
        </p:nvSpPr>
        <p:spPr>
          <a:xfrm>
            <a:off x="2767013" y="3143250"/>
            <a:ext cx="552450" cy="2082800"/>
          </a:xfrm>
          <a:custGeom>
            <a:rect b="b" l="l" r="r" t="t"/>
            <a:pathLst>
              <a:path extrusionOk="0" h="1312" w="348">
                <a:moveTo>
                  <a:pt x="0" y="1306"/>
                </a:moveTo>
                <a:lnTo>
                  <a:pt x="348" y="0"/>
                </a:lnTo>
                <a:lnTo>
                  <a:pt x="342" y="1258"/>
                </a:lnTo>
                <a:lnTo>
                  <a:pt x="180" y="1312"/>
                </a:lnTo>
                <a:lnTo>
                  <a:pt x="0" y="1306"/>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107" name="Google Shape;1107;p9"/>
          <p:cNvSpPr txBox="1"/>
          <p:nvPr>
            <p:ph type="title"/>
          </p:nvPr>
        </p:nvSpPr>
        <p:spPr>
          <a:xfrm>
            <a:off x="293688" y="142875"/>
            <a:ext cx="77724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Multiplexing/demultiplexing</a:t>
            </a:r>
            <a:endParaRPr/>
          </a:p>
        </p:txBody>
      </p:sp>
      <p:sp>
        <p:nvSpPr>
          <p:cNvPr id="1108" name="Google Shape;1108;p9"/>
          <p:cNvSpPr txBox="1"/>
          <p:nvPr/>
        </p:nvSpPr>
        <p:spPr>
          <a:xfrm>
            <a:off x="8007350" y="4068763"/>
            <a:ext cx="8953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Arial"/>
                <a:ea typeface="Arial"/>
                <a:cs typeface="Arial"/>
                <a:sym typeface="Arial"/>
              </a:rPr>
              <a:t>process</a:t>
            </a:r>
            <a:endParaRPr/>
          </a:p>
        </p:txBody>
      </p:sp>
      <p:sp>
        <p:nvSpPr>
          <p:cNvPr id="1109" name="Google Shape;1109;p9"/>
          <p:cNvSpPr txBox="1"/>
          <p:nvPr/>
        </p:nvSpPr>
        <p:spPr>
          <a:xfrm>
            <a:off x="7981950" y="3667125"/>
            <a:ext cx="7556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ahoma"/>
                <a:ea typeface="Tahoma"/>
                <a:cs typeface="Tahoma"/>
                <a:sym typeface="Tahoma"/>
              </a:rPr>
              <a:t>socket</a:t>
            </a:r>
            <a:endParaRPr/>
          </a:p>
        </p:txBody>
      </p:sp>
      <p:grpSp>
        <p:nvGrpSpPr>
          <p:cNvPr id="1110" name="Google Shape;1110;p9"/>
          <p:cNvGrpSpPr/>
          <p:nvPr/>
        </p:nvGrpSpPr>
        <p:grpSpPr>
          <a:xfrm>
            <a:off x="4908550" y="1571625"/>
            <a:ext cx="3808413" cy="1468438"/>
            <a:chOff x="3092" y="990"/>
            <a:chExt cx="2399" cy="925"/>
          </a:xfrm>
        </p:grpSpPr>
        <p:sp>
          <p:nvSpPr>
            <p:cNvPr id="1111" name="Google Shape;1111;p9"/>
            <p:cNvSpPr/>
            <p:nvPr/>
          </p:nvSpPr>
          <p:spPr>
            <a:xfrm>
              <a:off x="3092" y="1163"/>
              <a:ext cx="2399" cy="752"/>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grpSp>
          <p:nvGrpSpPr>
            <p:cNvPr id="1112" name="Google Shape;1112;p9"/>
            <p:cNvGrpSpPr/>
            <p:nvPr/>
          </p:nvGrpSpPr>
          <p:grpSpPr>
            <a:xfrm>
              <a:off x="3188" y="990"/>
              <a:ext cx="2205" cy="261"/>
              <a:chOff x="1136" y="3681"/>
              <a:chExt cx="1769" cy="261"/>
            </a:xfrm>
          </p:grpSpPr>
          <p:sp>
            <p:nvSpPr>
              <p:cNvPr id="1113" name="Google Shape;1113;p9"/>
              <p:cNvSpPr/>
              <p:nvPr/>
            </p:nvSpPr>
            <p:spPr>
              <a:xfrm>
                <a:off x="1422" y="3732"/>
                <a:ext cx="1002"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sp>
            <p:nvSpPr>
              <p:cNvPr id="1114" name="Google Shape;1114;p9"/>
              <p:cNvSpPr txBox="1"/>
              <p:nvPr/>
            </p:nvSpPr>
            <p:spPr>
              <a:xfrm>
                <a:off x="1136" y="3681"/>
                <a:ext cx="1769" cy="2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CC0000"/>
                    </a:solidFill>
                    <a:latin typeface="Bookman Old Style"/>
                    <a:ea typeface="Bookman Old Style"/>
                    <a:cs typeface="Bookman Old Style"/>
                    <a:sym typeface="Bookman Old Style"/>
                  </a:rPr>
                  <a:t>demultiplexing at receiver:</a:t>
                </a:r>
                <a:endParaRPr/>
              </a:p>
            </p:txBody>
          </p:sp>
        </p:grpSp>
      </p:grpSp>
      <p:grpSp>
        <p:nvGrpSpPr>
          <p:cNvPr id="1115" name="Google Shape;1115;p9"/>
          <p:cNvGrpSpPr/>
          <p:nvPr/>
        </p:nvGrpSpPr>
        <p:grpSpPr>
          <a:xfrm>
            <a:off x="411163" y="1335088"/>
            <a:ext cx="4129088" cy="1466850"/>
            <a:chOff x="259" y="841"/>
            <a:chExt cx="2601" cy="924"/>
          </a:xfrm>
        </p:grpSpPr>
        <p:sp>
          <p:nvSpPr>
            <p:cNvPr id="1116" name="Google Shape;1116;p9"/>
            <p:cNvSpPr txBox="1"/>
            <p:nvPr/>
          </p:nvSpPr>
          <p:spPr>
            <a:xfrm>
              <a:off x="292" y="1164"/>
              <a:ext cx="2533" cy="478"/>
            </a:xfrm>
            <a:prstGeom prst="rect">
              <a:avLst/>
            </a:prstGeom>
            <a:solidFill>
              <a:srgbClr val="C4DEE7"/>
            </a:solidFill>
            <a:ln cap="flat" cmpd="sng" w="10000">
              <a:solidFill>
                <a:schemeClr val="accent2"/>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handle data from multiple</a:t>
              </a:r>
              <a:endParaRPr/>
            </a:p>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sockets, add transport header (later used for demultiplexing)</a:t>
              </a:r>
              <a:endParaRPr/>
            </a:p>
          </p:txBody>
        </p:sp>
        <p:sp>
          <p:nvSpPr>
            <p:cNvPr id="1117" name="Google Shape;1117;p9"/>
            <p:cNvSpPr/>
            <p:nvPr/>
          </p:nvSpPr>
          <p:spPr>
            <a:xfrm>
              <a:off x="259" y="1009"/>
              <a:ext cx="2601" cy="756"/>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grpSp>
          <p:nvGrpSpPr>
            <p:cNvPr id="1118" name="Google Shape;1118;p9"/>
            <p:cNvGrpSpPr/>
            <p:nvPr/>
          </p:nvGrpSpPr>
          <p:grpSpPr>
            <a:xfrm>
              <a:off x="332" y="841"/>
              <a:ext cx="1941" cy="261"/>
              <a:chOff x="1101" y="3681"/>
              <a:chExt cx="1864" cy="261"/>
            </a:xfrm>
          </p:grpSpPr>
          <p:sp>
            <p:nvSpPr>
              <p:cNvPr id="1119" name="Google Shape;1119;p9"/>
              <p:cNvSpPr/>
              <p:nvPr/>
            </p:nvSpPr>
            <p:spPr>
              <a:xfrm>
                <a:off x="1422" y="3732"/>
                <a:ext cx="1004"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sp>
            <p:nvSpPr>
              <p:cNvPr id="1120" name="Google Shape;1120;p9"/>
              <p:cNvSpPr txBox="1"/>
              <p:nvPr/>
            </p:nvSpPr>
            <p:spPr>
              <a:xfrm>
                <a:off x="1101" y="3681"/>
                <a:ext cx="1864" cy="2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CC0000"/>
                    </a:solidFill>
                    <a:latin typeface="Bookman Old Style"/>
                    <a:ea typeface="Bookman Old Style"/>
                    <a:cs typeface="Bookman Old Style"/>
                    <a:sym typeface="Bookman Old Style"/>
                  </a:rPr>
                  <a:t>multiplexing at sender:</a:t>
                </a:r>
                <a:endParaRPr/>
              </a:p>
            </p:txBody>
          </p:sp>
        </p:grpSp>
      </p:grpSp>
      <p:grpSp>
        <p:nvGrpSpPr>
          <p:cNvPr id="1121" name="Google Shape;1121;p9"/>
          <p:cNvGrpSpPr/>
          <p:nvPr/>
        </p:nvGrpSpPr>
        <p:grpSpPr>
          <a:xfrm>
            <a:off x="7481888" y="3741738"/>
            <a:ext cx="533400" cy="206375"/>
            <a:chOff x="344" y="1846"/>
            <a:chExt cx="336" cy="130"/>
          </a:xfrm>
        </p:grpSpPr>
        <p:sp>
          <p:nvSpPr>
            <p:cNvPr id="1122" name="Google Shape;1122;p9"/>
            <p:cNvSpPr/>
            <p:nvPr/>
          </p:nvSpPr>
          <p:spPr>
            <a:xfrm>
              <a:off x="344" y="1846"/>
              <a:ext cx="336" cy="13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23" name="Google Shape;1123;p9"/>
            <p:cNvSpPr/>
            <p:nvPr/>
          </p:nvSpPr>
          <p:spPr>
            <a:xfrm>
              <a:off x="454" y="1863"/>
              <a:ext cx="110" cy="99"/>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24" name="Google Shape;1124;p9"/>
            <p:cNvSpPr/>
            <p:nvPr/>
          </p:nvSpPr>
          <p:spPr>
            <a:xfrm>
              <a:off x="578" y="1921"/>
              <a:ext cx="29" cy="35"/>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25" name="Google Shape;1125;p9"/>
            <p:cNvSpPr/>
            <p:nvPr/>
          </p:nvSpPr>
          <p:spPr>
            <a:xfrm>
              <a:off x="407" y="1922"/>
              <a:ext cx="29" cy="35"/>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126" name="Google Shape;1126;p9"/>
          <p:cNvSpPr/>
          <p:nvPr/>
        </p:nvSpPr>
        <p:spPr>
          <a:xfrm>
            <a:off x="3314700" y="3194050"/>
            <a:ext cx="1497013"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127" name="Google Shape;1127;p9"/>
          <p:cNvSpPr/>
          <p:nvPr/>
        </p:nvSpPr>
        <p:spPr>
          <a:xfrm>
            <a:off x="3279775" y="3248025"/>
            <a:ext cx="1473200" cy="19796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128" name="Google Shape;1128;p9"/>
          <p:cNvCxnSpPr/>
          <p:nvPr/>
        </p:nvCxnSpPr>
        <p:spPr>
          <a:xfrm>
            <a:off x="3286125" y="4017963"/>
            <a:ext cx="1460500" cy="3175"/>
          </a:xfrm>
          <a:prstGeom prst="straightConnector1">
            <a:avLst/>
          </a:prstGeom>
          <a:noFill/>
          <a:ln cap="flat" cmpd="sng" w="28575">
            <a:solidFill>
              <a:schemeClr val="dk1"/>
            </a:solidFill>
            <a:prstDash val="solid"/>
            <a:round/>
            <a:headEnd len="med" w="med" type="none"/>
            <a:tailEnd len="med" w="med" type="none"/>
          </a:ln>
        </p:spPr>
      </p:cxnSp>
      <p:sp>
        <p:nvSpPr>
          <p:cNvPr id="1129" name="Google Shape;1129;p9"/>
          <p:cNvSpPr txBox="1"/>
          <p:nvPr/>
        </p:nvSpPr>
        <p:spPr>
          <a:xfrm>
            <a:off x="3357563" y="40005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130" name="Google Shape;1130;p9"/>
          <p:cNvCxnSpPr/>
          <p:nvPr/>
        </p:nvCxnSpPr>
        <p:spPr>
          <a:xfrm>
            <a:off x="3287713" y="4335463"/>
            <a:ext cx="1457325" cy="0"/>
          </a:xfrm>
          <a:prstGeom prst="straightConnector1">
            <a:avLst/>
          </a:prstGeom>
          <a:noFill/>
          <a:ln cap="flat" cmpd="sng" w="28575">
            <a:solidFill>
              <a:schemeClr val="dk1"/>
            </a:solidFill>
            <a:prstDash val="solid"/>
            <a:round/>
            <a:headEnd len="med" w="med" type="none"/>
            <a:tailEnd len="med" w="med" type="none"/>
          </a:ln>
        </p:spPr>
      </p:cxnSp>
      <p:sp>
        <p:nvSpPr>
          <p:cNvPr id="1131" name="Google Shape;1131;p9"/>
          <p:cNvSpPr txBox="1"/>
          <p:nvPr/>
        </p:nvSpPr>
        <p:spPr>
          <a:xfrm>
            <a:off x="3354388" y="32146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132" name="Google Shape;1132;p9"/>
          <p:cNvSpPr txBox="1"/>
          <p:nvPr/>
        </p:nvSpPr>
        <p:spPr>
          <a:xfrm>
            <a:off x="3351213" y="490537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133" name="Google Shape;1133;p9"/>
          <p:cNvSpPr txBox="1"/>
          <p:nvPr/>
        </p:nvSpPr>
        <p:spPr>
          <a:xfrm>
            <a:off x="3351213" y="461962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134" name="Google Shape;1134;p9"/>
          <p:cNvSpPr txBox="1"/>
          <p:nvPr/>
        </p:nvSpPr>
        <p:spPr>
          <a:xfrm>
            <a:off x="3351213" y="432117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135" name="Google Shape;1135;p9"/>
          <p:cNvSpPr/>
          <p:nvPr/>
        </p:nvSpPr>
        <p:spPr>
          <a:xfrm>
            <a:off x="4051300" y="3589338"/>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Comic Sans MS"/>
                <a:ea typeface="Comic Sans MS"/>
                <a:cs typeface="Comic Sans MS"/>
                <a:sym typeface="Comic Sans MS"/>
              </a:rPr>
              <a:t>P2</a:t>
            </a:r>
            <a:endParaRPr/>
          </a:p>
        </p:txBody>
      </p:sp>
      <p:cxnSp>
        <p:nvCxnSpPr>
          <p:cNvPr id="1136" name="Google Shape;1136;p9"/>
          <p:cNvCxnSpPr/>
          <p:nvPr/>
        </p:nvCxnSpPr>
        <p:spPr>
          <a:xfrm>
            <a:off x="3284538" y="4646613"/>
            <a:ext cx="1457325" cy="0"/>
          </a:xfrm>
          <a:prstGeom prst="straightConnector1">
            <a:avLst/>
          </a:prstGeom>
          <a:noFill/>
          <a:ln cap="flat" cmpd="sng" w="28575">
            <a:solidFill>
              <a:schemeClr val="dk1"/>
            </a:solidFill>
            <a:prstDash val="solid"/>
            <a:round/>
            <a:headEnd len="med" w="med" type="none"/>
            <a:tailEnd len="med" w="med" type="none"/>
          </a:ln>
        </p:spPr>
      </p:cxnSp>
      <p:cxnSp>
        <p:nvCxnSpPr>
          <p:cNvPr id="1137" name="Google Shape;1137;p9"/>
          <p:cNvCxnSpPr/>
          <p:nvPr/>
        </p:nvCxnSpPr>
        <p:spPr>
          <a:xfrm>
            <a:off x="3281363" y="4945063"/>
            <a:ext cx="1457325" cy="0"/>
          </a:xfrm>
          <a:prstGeom prst="straightConnector1">
            <a:avLst/>
          </a:prstGeom>
          <a:noFill/>
          <a:ln cap="flat" cmpd="sng" w="28575">
            <a:solidFill>
              <a:schemeClr val="dk1"/>
            </a:solidFill>
            <a:prstDash val="solid"/>
            <a:round/>
            <a:headEnd len="med" w="med" type="none"/>
            <a:tailEnd len="med" w="med" type="none"/>
          </a:ln>
        </p:spPr>
      </p:cxnSp>
      <p:sp>
        <p:nvSpPr>
          <p:cNvPr id="1138" name="Google Shape;1138;p9"/>
          <p:cNvSpPr/>
          <p:nvPr/>
        </p:nvSpPr>
        <p:spPr>
          <a:xfrm>
            <a:off x="3346450" y="3589338"/>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Comic Sans MS"/>
                <a:ea typeface="Comic Sans MS"/>
                <a:cs typeface="Comic Sans MS"/>
                <a:sym typeface="Comic Sans MS"/>
              </a:rPr>
              <a:t>P1</a:t>
            </a:r>
            <a:endParaRPr/>
          </a:p>
        </p:txBody>
      </p:sp>
      <p:grpSp>
        <p:nvGrpSpPr>
          <p:cNvPr id="1139" name="Google Shape;1139;p9"/>
          <p:cNvGrpSpPr/>
          <p:nvPr/>
        </p:nvGrpSpPr>
        <p:grpSpPr>
          <a:xfrm>
            <a:off x="4127500" y="3948113"/>
            <a:ext cx="412750" cy="158750"/>
            <a:chOff x="1383" y="2620"/>
            <a:chExt cx="260" cy="100"/>
          </a:xfrm>
        </p:grpSpPr>
        <p:sp>
          <p:nvSpPr>
            <p:cNvPr id="1140" name="Google Shape;1140;p9"/>
            <p:cNvSpPr/>
            <p:nvPr/>
          </p:nvSpPr>
          <p:spPr>
            <a:xfrm>
              <a:off x="1383" y="2620"/>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1" name="Google Shape;1141;p9"/>
            <p:cNvSpPr/>
            <p:nvPr/>
          </p:nvSpPr>
          <p:spPr>
            <a:xfrm>
              <a:off x="1434" y="2633"/>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2" name="Google Shape;1142;p9"/>
            <p:cNvSpPr/>
            <p:nvPr/>
          </p:nvSpPr>
          <p:spPr>
            <a:xfrm>
              <a:off x="1599" y="2678"/>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3" name="Google Shape;1143;p9"/>
            <p:cNvSpPr/>
            <p:nvPr/>
          </p:nvSpPr>
          <p:spPr>
            <a:xfrm>
              <a:off x="1394" y="2679"/>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grpSp>
        <p:nvGrpSpPr>
          <p:cNvPr id="1144" name="Google Shape;1144;p9"/>
          <p:cNvGrpSpPr/>
          <p:nvPr/>
        </p:nvGrpSpPr>
        <p:grpSpPr>
          <a:xfrm>
            <a:off x="3425825" y="3940175"/>
            <a:ext cx="412750" cy="158750"/>
            <a:chOff x="1383" y="2620"/>
            <a:chExt cx="260" cy="100"/>
          </a:xfrm>
        </p:grpSpPr>
        <p:sp>
          <p:nvSpPr>
            <p:cNvPr id="1145" name="Google Shape;1145;p9"/>
            <p:cNvSpPr/>
            <p:nvPr/>
          </p:nvSpPr>
          <p:spPr>
            <a:xfrm>
              <a:off x="1383" y="2620"/>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6" name="Google Shape;1146;p9"/>
            <p:cNvSpPr/>
            <p:nvPr/>
          </p:nvSpPr>
          <p:spPr>
            <a:xfrm>
              <a:off x="1434" y="2633"/>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7" name="Google Shape;1147;p9"/>
            <p:cNvSpPr/>
            <p:nvPr/>
          </p:nvSpPr>
          <p:spPr>
            <a:xfrm>
              <a:off x="1599" y="2678"/>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48" name="Google Shape;1148;p9"/>
            <p:cNvSpPr/>
            <p:nvPr/>
          </p:nvSpPr>
          <p:spPr>
            <a:xfrm>
              <a:off x="1394" y="2679"/>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149" name="Google Shape;1149;p9"/>
          <p:cNvSpPr/>
          <p:nvPr/>
        </p:nvSpPr>
        <p:spPr>
          <a:xfrm>
            <a:off x="5576888" y="3563938"/>
            <a:ext cx="1296987"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150" name="Google Shape;1150;p9"/>
          <p:cNvSpPr/>
          <p:nvPr/>
        </p:nvSpPr>
        <p:spPr>
          <a:xfrm>
            <a:off x="5538788" y="3617913"/>
            <a:ext cx="1273175" cy="1979612"/>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151" name="Google Shape;1151;p9"/>
          <p:cNvCxnSpPr/>
          <p:nvPr/>
        </p:nvCxnSpPr>
        <p:spPr>
          <a:xfrm>
            <a:off x="5548313" y="4378325"/>
            <a:ext cx="1263650" cy="3175"/>
          </a:xfrm>
          <a:prstGeom prst="straightConnector1">
            <a:avLst/>
          </a:prstGeom>
          <a:noFill/>
          <a:ln cap="flat" cmpd="sng" w="28575">
            <a:solidFill>
              <a:schemeClr val="dk1"/>
            </a:solidFill>
            <a:prstDash val="solid"/>
            <a:round/>
            <a:headEnd len="med" w="med" type="none"/>
            <a:tailEnd len="med" w="med" type="none"/>
          </a:ln>
        </p:spPr>
      </p:cxnSp>
      <p:sp>
        <p:nvSpPr>
          <p:cNvPr id="1152" name="Google Shape;1152;p9"/>
          <p:cNvSpPr txBox="1"/>
          <p:nvPr/>
        </p:nvSpPr>
        <p:spPr>
          <a:xfrm>
            <a:off x="5505450" y="436086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153" name="Google Shape;1153;p9"/>
          <p:cNvCxnSpPr/>
          <p:nvPr/>
        </p:nvCxnSpPr>
        <p:spPr>
          <a:xfrm>
            <a:off x="5556250" y="4699000"/>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154" name="Google Shape;1154;p9"/>
          <p:cNvCxnSpPr/>
          <p:nvPr/>
        </p:nvCxnSpPr>
        <p:spPr>
          <a:xfrm>
            <a:off x="5541963" y="5008563"/>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155" name="Google Shape;1155;p9"/>
          <p:cNvCxnSpPr/>
          <p:nvPr/>
        </p:nvCxnSpPr>
        <p:spPr>
          <a:xfrm>
            <a:off x="5541963" y="5294313"/>
            <a:ext cx="1263650" cy="3175"/>
          </a:xfrm>
          <a:prstGeom prst="straightConnector1">
            <a:avLst/>
          </a:prstGeom>
          <a:noFill/>
          <a:ln cap="flat" cmpd="sng" w="28575">
            <a:solidFill>
              <a:schemeClr val="dk1"/>
            </a:solidFill>
            <a:prstDash val="solid"/>
            <a:round/>
            <a:headEnd len="med" w="med" type="none"/>
            <a:tailEnd len="med" w="med" type="none"/>
          </a:ln>
        </p:spPr>
      </p:cxnSp>
      <p:sp>
        <p:nvSpPr>
          <p:cNvPr id="1156" name="Google Shape;1156;p9"/>
          <p:cNvSpPr txBox="1"/>
          <p:nvPr/>
        </p:nvSpPr>
        <p:spPr>
          <a:xfrm>
            <a:off x="5540375" y="36083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157" name="Google Shape;1157;p9"/>
          <p:cNvSpPr txBox="1"/>
          <p:nvPr/>
        </p:nvSpPr>
        <p:spPr>
          <a:xfrm>
            <a:off x="5495925" y="526573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158" name="Google Shape;1158;p9"/>
          <p:cNvSpPr txBox="1"/>
          <p:nvPr/>
        </p:nvSpPr>
        <p:spPr>
          <a:xfrm>
            <a:off x="5514975" y="4979988"/>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159" name="Google Shape;1159;p9"/>
          <p:cNvSpPr txBox="1"/>
          <p:nvPr/>
        </p:nvSpPr>
        <p:spPr>
          <a:xfrm>
            <a:off x="5505450" y="4684713"/>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160" name="Google Shape;1160;p9"/>
          <p:cNvSpPr/>
          <p:nvPr/>
        </p:nvSpPr>
        <p:spPr>
          <a:xfrm>
            <a:off x="5875338" y="3949700"/>
            <a:ext cx="598487"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Comic Sans MS"/>
                <a:ea typeface="Comic Sans MS"/>
                <a:cs typeface="Comic Sans MS"/>
                <a:sym typeface="Comic Sans MS"/>
              </a:rPr>
              <a:t>P4</a:t>
            </a:r>
            <a:endParaRPr/>
          </a:p>
        </p:txBody>
      </p:sp>
      <p:sp>
        <p:nvSpPr>
          <p:cNvPr id="1161" name="Google Shape;1161;p9"/>
          <p:cNvSpPr/>
          <p:nvPr/>
        </p:nvSpPr>
        <p:spPr>
          <a:xfrm>
            <a:off x="6824663" y="3595688"/>
            <a:ext cx="581025" cy="2038350"/>
          </a:xfrm>
          <a:custGeom>
            <a:rect b="b" l="l" r="r" t="t"/>
            <a:pathLst>
              <a:path extrusionOk="0" h="1284" w="366">
                <a:moveTo>
                  <a:pt x="366" y="1278"/>
                </a:moveTo>
                <a:lnTo>
                  <a:pt x="12" y="0"/>
                </a:lnTo>
                <a:lnTo>
                  <a:pt x="0" y="1224"/>
                </a:lnTo>
                <a:lnTo>
                  <a:pt x="186" y="1284"/>
                </a:lnTo>
                <a:lnTo>
                  <a:pt x="366" y="1278"/>
                </a:lnTo>
                <a:close/>
              </a:path>
            </a:pathLst>
          </a:custGeom>
          <a:gradFill>
            <a:gsLst>
              <a:gs pos="0">
                <a:schemeClr val="folHlink"/>
              </a:gs>
              <a:gs pos="100000">
                <a:schemeClr val="lt1"/>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162" name="Google Shape;1162;p9"/>
          <p:cNvSpPr/>
          <p:nvPr/>
        </p:nvSpPr>
        <p:spPr>
          <a:xfrm>
            <a:off x="635000" y="3616325"/>
            <a:ext cx="552450" cy="2082800"/>
          </a:xfrm>
          <a:custGeom>
            <a:rect b="b" l="l" r="r" t="t"/>
            <a:pathLst>
              <a:path extrusionOk="0" h="1312" w="348">
                <a:moveTo>
                  <a:pt x="0" y="1306"/>
                </a:moveTo>
                <a:lnTo>
                  <a:pt x="348" y="0"/>
                </a:lnTo>
                <a:lnTo>
                  <a:pt x="342" y="1258"/>
                </a:lnTo>
                <a:lnTo>
                  <a:pt x="180" y="1312"/>
                </a:lnTo>
                <a:lnTo>
                  <a:pt x="0" y="1306"/>
                </a:lnTo>
                <a:close/>
              </a:path>
            </a:pathLst>
          </a:custGeom>
          <a:gradFill>
            <a:gsLst>
              <a:gs pos="0">
                <a:schemeClr val="lt1"/>
              </a:gs>
              <a:gs pos="100000">
                <a:schemeClr val="folHlink"/>
              </a:gs>
            </a:gsLst>
            <a:lin ang="0" scaled="0"/>
          </a:gradFill>
          <a:ln cap="flat" cmpd="sng" w="9525">
            <a:solidFill>
              <a:srgbClr val="DDDDD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163" name="Google Shape;1163;p9"/>
          <p:cNvSpPr/>
          <p:nvPr/>
        </p:nvSpPr>
        <p:spPr>
          <a:xfrm>
            <a:off x="1231900" y="3571875"/>
            <a:ext cx="1296988" cy="19812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1164" name="Google Shape;1164;p9"/>
          <p:cNvSpPr/>
          <p:nvPr/>
        </p:nvSpPr>
        <p:spPr>
          <a:xfrm>
            <a:off x="1193800" y="3625850"/>
            <a:ext cx="1273175" cy="19796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cxnSp>
        <p:nvCxnSpPr>
          <p:cNvPr id="1165" name="Google Shape;1165;p9"/>
          <p:cNvCxnSpPr/>
          <p:nvPr/>
        </p:nvCxnSpPr>
        <p:spPr>
          <a:xfrm>
            <a:off x="1203325" y="4386263"/>
            <a:ext cx="1263650" cy="3175"/>
          </a:xfrm>
          <a:prstGeom prst="straightConnector1">
            <a:avLst/>
          </a:prstGeom>
          <a:noFill/>
          <a:ln cap="flat" cmpd="sng" w="28575">
            <a:solidFill>
              <a:schemeClr val="dk1"/>
            </a:solidFill>
            <a:prstDash val="solid"/>
            <a:round/>
            <a:headEnd len="med" w="med" type="none"/>
            <a:tailEnd len="med" w="med" type="none"/>
          </a:ln>
        </p:spPr>
      </p:cxnSp>
      <p:sp>
        <p:nvSpPr>
          <p:cNvPr id="1166" name="Google Shape;1166;p9"/>
          <p:cNvSpPr txBox="1"/>
          <p:nvPr/>
        </p:nvSpPr>
        <p:spPr>
          <a:xfrm>
            <a:off x="1160463" y="436880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transport</a:t>
            </a:r>
            <a:endParaRPr/>
          </a:p>
        </p:txBody>
      </p:sp>
      <p:cxnSp>
        <p:nvCxnSpPr>
          <p:cNvPr id="1167" name="Google Shape;1167;p9"/>
          <p:cNvCxnSpPr/>
          <p:nvPr/>
        </p:nvCxnSpPr>
        <p:spPr>
          <a:xfrm>
            <a:off x="1211263" y="4706938"/>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168" name="Google Shape;1168;p9"/>
          <p:cNvCxnSpPr/>
          <p:nvPr/>
        </p:nvCxnSpPr>
        <p:spPr>
          <a:xfrm>
            <a:off x="1196975" y="5016500"/>
            <a:ext cx="1263650" cy="3175"/>
          </a:xfrm>
          <a:prstGeom prst="straightConnector1">
            <a:avLst/>
          </a:prstGeom>
          <a:noFill/>
          <a:ln cap="flat" cmpd="sng" w="28575">
            <a:solidFill>
              <a:schemeClr val="dk1"/>
            </a:solidFill>
            <a:prstDash val="solid"/>
            <a:round/>
            <a:headEnd len="med" w="med" type="none"/>
            <a:tailEnd len="med" w="med" type="none"/>
          </a:ln>
        </p:spPr>
      </p:cxnSp>
      <p:cxnSp>
        <p:nvCxnSpPr>
          <p:cNvPr id="1169" name="Google Shape;1169;p9"/>
          <p:cNvCxnSpPr/>
          <p:nvPr/>
        </p:nvCxnSpPr>
        <p:spPr>
          <a:xfrm>
            <a:off x="1196975" y="5302250"/>
            <a:ext cx="1263650" cy="3175"/>
          </a:xfrm>
          <a:prstGeom prst="straightConnector1">
            <a:avLst/>
          </a:prstGeom>
          <a:noFill/>
          <a:ln cap="flat" cmpd="sng" w="28575">
            <a:solidFill>
              <a:schemeClr val="dk1"/>
            </a:solidFill>
            <a:prstDash val="solid"/>
            <a:round/>
            <a:headEnd len="med" w="med" type="none"/>
            <a:tailEnd len="med" w="med" type="none"/>
          </a:ln>
        </p:spPr>
      </p:cxnSp>
      <p:sp>
        <p:nvSpPr>
          <p:cNvPr id="1170" name="Google Shape;1170;p9"/>
          <p:cNvSpPr txBox="1"/>
          <p:nvPr/>
        </p:nvSpPr>
        <p:spPr>
          <a:xfrm>
            <a:off x="1195388" y="361632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application</a:t>
            </a:r>
            <a:endParaRPr/>
          </a:p>
        </p:txBody>
      </p:sp>
      <p:sp>
        <p:nvSpPr>
          <p:cNvPr id="1171" name="Google Shape;1171;p9"/>
          <p:cNvSpPr txBox="1"/>
          <p:nvPr/>
        </p:nvSpPr>
        <p:spPr>
          <a:xfrm>
            <a:off x="1150938" y="527367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physical</a:t>
            </a:r>
            <a:endParaRPr/>
          </a:p>
        </p:txBody>
      </p:sp>
      <p:sp>
        <p:nvSpPr>
          <p:cNvPr id="1172" name="Google Shape;1172;p9"/>
          <p:cNvSpPr txBox="1"/>
          <p:nvPr/>
        </p:nvSpPr>
        <p:spPr>
          <a:xfrm>
            <a:off x="1169988" y="4987925"/>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link</a:t>
            </a:r>
            <a:endParaRPr/>
          </a:p>
        </p:txBody>
      </p:sp>
      <p:sp>
        <p:nvSpPr>
          <p:cNvPr id="1173" name="Google Shape;1173;p9"/>
          <p:cNvSpPr txBox="1"/>
          <p:nvPr/>
        </p:nvSpPr>
        <p:spPr>
          <a:xfrm>
            <a:off x="1160463" y="4692650"/>
            <a:ext cx="1317625" cy="32932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i="0" lang="en-US" sz="1400">
                <a:solidFill>
                  <a:schemeClr val="dk1"/>
                </a:solidFill>
                <a:latin typeface="Tahoma"/>
                <a:ea typeface="Tahoma"/>
                <a:cs typeface="Tahoma"/>
                <a:sym typeface="Tahoma"/>
              </a:rPr>
              <a:t>network</a:t>
            </a:r>
            <a:endParaRPr/>
          </a:p>
        </p:txBody>
      </p:sp>
      <p:sp>
        <p:nvSpPr>
          <p:cNvPr id="1174" name="Google Shape;1174;p9"/>
          <p:cNvSpPr/>
          <p:nvPr/>
        </p:nvSpPr>
        <p:spPr>
          <a:xfrm>
            <a:off x="1530350" y="3957638"/>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2400">
                <a:solidFill>
                  <a:schemeClr val="dk1"/>
                </a:solidFill>
                <a:latin typeface="Comic Sans MS"/>
                <a:ea typeface="Comic Sans MS"/>
                <a:cs typeface="Comic Sans MS"/>
                <a:sym typeface="Comic Sans MS"/>
              </a:rPr>
              <a:t>P3</a:t>
            </a:r>
            <a:endParaRPr/>
          </a:p>
        </p:txBody>
      </p:sp>
      <p:grpSp>
        <p:nvGrpSpPr>
          <p:cNvPr id="1175" name="Google Shape;1175;p9"/>
          <p:cNvGrpSpPr/>
          <p:nvPr/>
        </p:nvGrpSpPr>
        <p:grpSpPr>
          <a:xfrm>
            <a:off x="1620838" y="4295775"/>
            <a:ext cx="412750" cy="158750"/>
            <a:chOff x="1287" y="2524"/>
            <a:chExt cx="260" cy="100"/>
          </a:xfrm>
        </p:grpSpPr>
        <p:sp>
          <p:nvSpPr>
            <p:cNvPr id="1176" name="Google Shape;1176;p9"/>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77" name="Google Shape;1177;p9"/>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78" name="Google Shape;1178;p9"/>
            <p:cNvSpPr/>
            <p:nvPr/>
          </p:nvSpPr>
          <p:spPr>
            <a:xfrm>
              <a:off x="1503" y="2582"/>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79" name="Google Shape;1179;p9"/>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grpSp>
        <p:nvGrpSpPr>
          <p:cNvPr id="1180" name="Google Shape;1180;p9"/>
          <p:cNvGrpSpPr/>
          <p:nvPr/>
        </p:nvGrpSpPr>
        <p:grpSpPr>
          <a:xfrm>
            <a:off x="5961063" y="4294188"/>
            <a:ext cx="412750" cy="158750"/>
            <a:chOff x="1287" y="2524"/>
            <a:chExt cx="260" cy="100"/>
          </a:xfrm>
        </p:grpSpPr>
        <p:sp>
          <p:nvSpPr>
            <p:cNvPr id="1181" name="Google Shape;1181;p9"/>
            <p:cNvSpPr/>
            <p:nvPr/>
          </p:nvSpPr>
          <p:spPr>
            <a:xfrm>
              <a:off x="1287" y="2524"/>
              <a:ext cx="260" cy="10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82" name="Google Shape;1182;p9"/>
            <p:cNvSpPr/>
            <p:nvPr/>
          </p:nvSpPr>
          <p:spPr>
            <a:xfrm>
              <a:off x="1338" y="2537"/>
              <a:ext cx="155" cy="76"/>
            </a:xfrm>
            <a:prstGeom prst="rect">
              <a:avLst/>
            </a:prstGeom>
            <a:solidFill>
              <a:schemeClr val="lt1"/>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83" name="Google Shape;1183;p9"/>
            <p:cNvSpPr/>
            <p:nvPr/>
          </p:nvSpPr>
          <p:spPr>
            <a:xfrm>
              <a:off x="1503" y="2582"/>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84" name="Google Shape;1184;p9"/>
            <p:cNvSpPr/>
            <p:nvPr/>
          </p:nvSpPr>
          <p:spPr>
            <a:xfrm>
              <a:off x="1298" y="2583"/>
              <a:ext cx="27" cy="27"/>
            </a:xfrm>
            <a:prstGeom prst="rect">
              <a:avLst/>
            </a:prstGeom>
            <a:solidFill>
              <a:srgbClr val="CC9900"/>
            </a:solidFill>
            <a:ln cap="flat" cmpd="sng" w="9525">
              <a:solidFill>
                <a:srgbClr val="CC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185" name="Google Shape;1185;p9"/>
          <p:cNvSpPr/>
          <p:nvPr/>
        </p:nvSpPr>
        <p:spPr>
          <a:xfrm>
            <a:off x="4008438" y="3995738"/>
            <a:ext cx="2173287" cy="1989137"/>
          </a:xfrm>
          <a:custGeom>
            <a:rect b="b" l="l" r="r" t="t"/>
            <a:pathLst>
              <a:path extrusionOk="0" h="1253" w="1369">
                <a:moveTo>
                  <a:pt x="1369" y="216"/>
                </a:moveTo>
                <a:lnTo>
                  <a:pt x="1362" y="1252"/>
                </a:lnTo>
                <a:lnTo>
                  <a:pt x="16" y="1253"/>
                </a:lnTo>
                <a:lnTo>
                  <a:pt x="0" y="121"/>
                </a:lnTo>
                <a:lnTo>
                  <a:pt x="191" y="0"/>
                </a:lnTo>
              </a:path>
            </a:pathLst>
          </a:custGeom>
          <a:noFill/>
          <a:ln cap="flat" cmpd="sng" w="19050">
            <a:solidFill>
              <a:srgbClr val="000099"/>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186" name="Google Shape;1186;p9"/>
          <p:cNvSpPr/>
          <p:nvPr/>
        </p:nvSpPr>
        <p:spPr>
          <a:xfrm>
            <a:off x="4127500" y="4027488"/>
            <a:ext cx="1984375" cy="1876425"/>
          </a:xfrm>
          <a:custGeom>
            <a:rect b="b" l="l" r="r" t="t"/>
            <a:pathLst>
              <a:path extrusionOk="0" h="1182" w="1250">
                <a:moveTo>
                  <a:pt x="1250" y="190"/>
                </a:moveTo>
                <a:lnTo>
                  <a:pt x="1244" y="1182"/>
                </a:lnTo>
                <a:lnTo>
                  <a:pt x="19" y="1181"/>
                </a:lnTo>
                <a:lnTo>
                  <a:pt x="0" y="155"/>
                </a:lnTo>
                <a:lnTo>
                  <a:pt x="171" y="0"/>
                </a:lnTo>
              </a:path>
            </a:pathLst>
          </a:custGeom>
          <a:noFill/>
          <a:ln cap="flat" cmpd="sng" w="19050">
            <a:solidFill>
              <a:srgbClr val="000099"/>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187" name="Google Shape;1187;p9"/>
          <p:cNvSpPr/>
          <p:nvPr/>
        </p:nvSpPr>
        <p:spPr>
          <a:xfrm>
            <a:off x="7467600" y="4106863"/>
            <a:ext cx="598488" cy="304800"/>
          </a:xfrm>
          <a:prstGeom prst="ellipse">
            <a:avLst/>
          </a:prstGeom>
          <a:solidFill>
            <a:srgbClr val="CCFF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Comic Sans MS"/>
              <a:ea typeface="Comic Sans MS"/>
              <a:cs typeface="Comic Sans MS"/>
              <a:sym typeface="Comic Sans MS"/>
            </a:endParaRPr>
          </a:p>
        </p:txBody>
      </p:sp>
      <p:grpSp>
        <p:nvGrpSpPr>
          <p:cNvPr id="1188" name="Google Shape;1188;p9"/>
          <p:cNvGrpSpPr/>
          <p:nvPr/>
        </p:nvGrpSpPr>
        <p:grpSpPr>
          <a:xfrm>
            <a:off x="2962275" y="2854325"/>
            <a:ext cx="1292225" cy="1454150"/>
            <a:chOff x="1868" y="1796"/>
            <a:chExt cx="814" cy="916"/>
          </a:xfrm>
        </p:grpSpPr>
        <p:sp>
          <p:nvSpPr>
            <p:cNvPr id="1189" name="Google Shape;1189;p9"/>
            <p:cNvSpPr/>
            <p:nvPr/>
          </p:nvSpPr>
          <p:spPr>
            <a:xfrm>
              <a:off x="2318" y="2668"/>
              <a:ext cx="124" cy="44"/>
            </a:xfrm>
            <a:prstGeom prst="ellipse">
              <a:avLst/>
            </a:pr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90" name="Google Shape;1190;p9"/>
            <p:cNvSpPr/>
            <p:nvPr/>
          </p:nvSpPr>
          <p:spPr>
            <a:xfrm>
              <a:off x="2558" y="2668"/>
              <a:ext cx="124" cy="44"/>
            </a:xfrm>
            <a:prstGeom prst="ellipse">
              <a:avLst/>
            </a:pr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91" name="Google Shape;1191;p9"/>
            <p:cNvSpPr/>
            <p:nvPr/>
          </p:nvSpPr>
          <p:spPr>
            <a:xfrm>
              <a:off x="1868" y="1796"/>
              <a:ext cx="434" cy="904"/>
            </a:xfrm>
            <a:custGeom>
              <a:rect b="b" l="l" r="r" t="t"/>
              <a:pathLst>
                <a:path extrusionOk="0" h="904" w="434">
                  <a:moveTo>
                    <a:pt x="434" y="904"/>
                  </a:moveTo>
                  <a:lnTo>
                    <a:pt x="2" y="902"/>
                  </a:lnTo>
                  <a:lnTo>
                    <a:pt x="0" y="0"/>
                  </a:lnTo>
                </a:path>
              </a:pathLst>
            </a:custGeom>
            <a:noFill/>
            <a:ln cap="flat" cmpd="sng" w="19050">
              <a:solidFill>
                <a:srgbClr val="CC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192" name="Google Shape;1192;p9"/>
          <p:cNvGrpSpPr/>
          <p:nvPr/>
        </p:nvGrpSpPr>
        <p:grpSpPr>
          <a:xfrm>
            <a:off x="3870325" y="2809875"/>
            <a:ext cx="1047750" cy="1441450"/>
            <a:chOff x="2432" y="1758"/>
            <a:chExt cx="660" cy="908"/>
          </a:xfrm>
        </p:grpSpPr>
        <p:sp>
          <p:nvSpPr>
            <p:cNvPr id="1193" name="Google Shape;1193;p9"/>
            <p:cNvSpPr/>
            <p:nvPr/>
          </p:nvSpPr>
          <p:spPr>
            <a:xfrm>
              <a:off x="2432" y="2564"/>
              <a:ext cx="144" cy="102"/>
            </a:xfrm>
            <a:prstGeom prst="ellipse">
              <a:avLst/>
            </a:prstGeom>
            <a:noFill/>
            <a:ln cap="flat" cmpd="sng" w="28575">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194" name="Google Shape;1194;p9"/>
            <p:cNvSpPr/>
            <p:nvPr/>
          </p:nvSpPr>
          <p:spPr>
            <a:xfrm>
              <a:off x="2506" y="1758"/>
              <a:ext cx="586" cy="810"/>
            </a:xfrm>
            <a:custGeom>
              <a:rect b="b" l="l" r="r" t="t"/>
              <a:pathLst>
                <a:path extrusionOk="0" h="810" w="586">
                  <a:moveTo>
                    <a:pt x="0" y="810"/>
                  </a:moveTo>
                  <a:lnTo>
                    <a:pt x="2" y="808"/>
                  </a:lnTo>
                  <a:lnTo>
                    <a:pt x="2" y="170"/>
                  </a:lnTo>
                  <a:lnTo>
                    <a:pt x="586" y="0"/>
                  </a:lnTo>
                </a:path>
              </a:pathLst>
            </a:custGeom>
            <a:noFill/>
            <a:ln cap="flat" cmpd="sng" w="12700">
              <a:solidFill>
                <a:srgbClr val="CC0000"/>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195" name="Google Shape;1195;p9"/>
          <p:cNvGrpSpPr/>
          <p:nvPr/>
        </p:nvGrpSpPr>
        <p:grpSpPr>
          <a:xfrm>
            <a:off x="169863" y="5126038"/>
            <a:ext cx="800100" cy="828675"/>
            <a:chOff x="-44" y="1473"/>
            <a:chExt cx="981" cy="1105"/>
          </a:xfrm>
        </p:grpSpPr>
        <p:pic>
          <p:nvPicPr>
            <p:cNvPr descr="desktop_computer_stylized_medium" id="1196" name="Google Shape;1196;p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197" name="Google Shape;1197;p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198" name="Google Shape;1198;p9"/>
          <p:cNvGrpSpPr/>
          <p:nvPr/>
        </p:nvGrpSpPr>
        <p:grpSpPr>
          <a:xfrm flipH="1">
            <a:off x="7151688" y="5040313"/>
            <a:ext cx="788987" cy="782637"/>
            <a:chOff x="-44" y="1473"/>
            <a:chExt cx="981" cy="1105"/>
          </a:xfrm>
        </p:grpSpPr>
        <p:pic>
          <p:nvPicPr>
            <p:cNvPr descr="desktop_computer_stylized_medium" id="1199" name="Google Shape;1199;p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1200" name="Google Shape;1200;p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grpSp>
        <p:nvGrpSpPr>
          <p:cNvPr id="1201" name="Google Shape;1201;p9"/>
          <p:cNvGrpSpPr/>
          <p:nvPr/>
        </p:nvGrpSpPr>
        <p:grpSpPr>
          <a:xfrm>
            <a:off x="2741613" y="4625975"/>
            <a:ext cx="358775" cy="704850"/>
            <a:chOff x="4140" y="429"/>
            <a:chExt cx="1425" cy="2396"/>
          </a:xfrm>
        </p:grpSpPr>
        <p:sp>
          <p:nvSpPr>
            <p:cNvPr id="1202" name="Google Shape;1202;p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03" name="Google Shape;1203;p9"/>
            <p:cNvSpPr/>
            <p:nvPr/>
          </p:nvSpPr>
          <p:spPr>
            <a:xfrm>
              <a:off x="4203" y="429"/>
              <a:ext cx="1053"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04" name="Google Shape;1204;p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05" name="Google Shape;1205;p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06" name="Google Shape;1206;p9"/>
            <p:cNvSpPr/>
            <p:nvPr/>
          </p:nvSpPr>
          <p:spPr>
            <a:xfrm>
              <a:off x="4209" y="693"/>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207" name="Google Shape;1207;p9"/>
            <p:cNvGrpSpPr/>
            <p:nvPr/>
          </p:nvGrpSpPr>
          <p:grpSpPr>
            <a:xfrm>
              <a:off x="4751" y="667"/>
              <a:ext cx="580" cy="146"/>
              <a:chOff x="617" y="2567"/>
              <a:chExt cx="724" cy="140"/>
            </a:xfrm>
          </p:grpSpPr>
          <p:sp>
            <p:nvSpPr>
              <p:cNvPr id="1208" name="Google Shape;1208;p9"/>
              <p:cNvSpPr/>
              <p:nvPr/>
            </p:nvSpPr>
            <p:spPr>
              <a:xfrm>
                <a:off x="617" y="2567"/>
                <a:ext cx="724"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09" name="Google Shape;1209;p9"/>
              <p:cNvSpPr/>
              <p:nvPr/>
            </p:nvSpPr>
            <p:spPr>
              <a:xfrm>
                <a:off x="633" y="2582"/>
                <a:ext cx="692"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210" name="Google Shape;1210;p9"/>
            <p:cNvSpPr/>
            <p:nvPr/>
          </p:nvSpPr>
          <p:spPr>
            <a:xfrm>
              <a:off x="4222" y="101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211" name="Google Shape;1211;p9"/>
            <p:cNvGrpSpPr/>
            <p:nvPr/>
          </p:nvGrpSpPr>
          <p:grpSpPr>
            <a:xfrm>
              <a:off x="4745" y="996"/>
              <a:ext cx="580" cy="141"/>
              <a:chOff x="612" y="2570"/>
              <a:chExt cx="724" cy="146"/>
            </a:xfrm>
          </p:grpSpPr>
          <p:sp>
            <p:nvSpPr>
              <p:cNvPr id="1212" name="Google Shape;1212;p9"/>
              <p:cNvSpPr/>
              <p:nvPr/>
            </p:nvSpPr>
            <p:spPr>
              <a:xfrm>
                <a:off x="612" y="2570"/>
                <a:ext cx="724" cy="146"/>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13" name="Google Shape;1213;p9"/>
              <p:cNvSpPr/>
              <p:nvPr/>
            </p:nvSpPr>
            <p:spPr>
              <a:xfrm>
                <a:off x="628" y="2586"/>
                <a:ext cx="692"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214" name="Google Shape;1214;p9"/>
            <p:cNvSpPr/>
            <p:nvPr/>
          </p:nvSpPr>
          <p:spPr>
            <a:xfrm>
              <a:off x="4216" y="1357"/>
              <a:ext cx="599"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15" name="Google Shape;1215;p9"/>
            <p:cNvSpPr/>
            <p:nvPr/>
          </p:nvSpPr>
          <p:spPr>
            <a:xfrm>
              <a:off x="4228" y="1654"/>
              <a:ext cx="593" cy="49"/>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nvGrpSpPr>
            <p:cNvPr id="1216" name="Google Shape;1216;p9"/>
            <p:cNvGrpSpPr/>
            <p:nvPr/>
          </p:nvGrpSpPr>
          <p:grpSpPr>
            <a:xfrm>
              <a:off x="4733" y="1627"/>
              <a:ext cx="586" cy="151"/>
              <a:chOff x="611" y="2568"/>
              <a:chExt cx="730" cy="139"/>
            </a:xfrm>
          </p:grpSpPr>
          <p:sp>
            <p:nvSpPr>
              <p:cNvPr id="1217" name="Google Shape;1217;p9"/>
              <p:cNvSpPr/>
              <p:nvPr/>
            </p:nvSpPr>
            <p:spPr>
              <a:xfrm>
                <a:off x="611" y="2568"/>
                <a:ext cx="730"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18" name="Google Shape;1218;p9"/>
              <p:cNvSpPr/>
              <p:nvPr/>
            </p:nvSpPr>
            <p:spPr>
              <a:xfrm>
                <a:off x="627" y="2583"/>
                <a:ext cx="699"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219" name="Google Shape;1219;p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grpSp>
          <p:nvGrpSpPr>
            <p:cNvPr id="1220" name="Google Shape;1220;p9"/>
            <p:cNvGrpSpPr/>
            <p:nvPr/>
          </p:nvGrpSpPr>
          <p:grpSpPr>
            <a:xfrm>
              <a:off x="4739" y="1325"/>
              <a:ext cx="580" cy="140"/>
              <a:chOff x="614" y="2566"/>
              <a:chExt cx="723" cy="140"/>
            </a:xfrm>
          </p:grpSpPr>
          <p:sp>
            <p:nvSpPr>
              <p:cNvPr id="1221" name="Google Shape;1221;p9"/>
              <p:cNvSpPr/>
              <p:nvPr/>
            </p:nvSpPr>
            <p:spPr>
              <a:xfrm>
                <a:off x="614" y="2566"/>
                <a:ext cx="723"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22" name="Google Shape;1222;p9"/>
              <p:cNvSpPr/>
              <p:nvPr/>
            </p:nvSpPr>
            <p:spPr>
              <a:xfrm>
                <a:off x="630" y="2582"/>
                <a:ext cx="691"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223" name="Google Shape;1223;p9"/>
            <p:cNvSpPr/>
            <p:nvPr/>
          </p:nvSpPr>
          <p:spPr>
            <a:xfrm>
              <a:off x="5250" y="429"/>
              <a:ext cx="69" cy="2288"/>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24" name="Google Shape;1224;p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25" name="Google Shape;1225;p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26" name="Google Shape;1226;p9"/>
            <p:cNvSpPr/>
            <p:nvPr/>
          </p:nvSpPr>
          <p:spPr>
            <a:xfrm>
              <a:off x="5515" y="2609"/>
              <a:ext cx="50" cy="97"/>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27" name="Google Shape;1227;p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28" name="Google Shape;1228;p9"/>
            <p:cNvSpPr/>
            <p:nvPr/>
          </p:nvSpPr>
          <p:spPr>
            <a:xfrm>
              <a:off x="4140" y="2679"/>
              <a:ext cx="1198"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29" name="Google Shape;1229;p9"/>
            <p:cNvSpPr/>
            <p:nvPr/>
          </p:nvSpPr>
          <p:spPr>
            <a:xfrm>
              <a:off x="4203" y="2712"/>
              <a:ext cx="1072" cy="81"/>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30" name="Google Shape;1230;p9"/>
            <p:cNvSpPr/>
            <p:nvPr/>
          </p:nvSpPr>
          <p:spPr>
            <a:xfrm>
              <a:off x="4310" y="2382"/>
              <a:ext cx="158"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31" name="Google Shape;1231;p9"/>
            <p:cNvSpPr/>
            <p:nvPr/>
          </p:nvSpPr>
          <p:spPr>
            <a:xfrm>
              <a:off x="4487" y="2382"/>
              <a:ext cx="158"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FF0000"/>
                </a:solidFill>
                <a:latin typeface="Arial"/>
                <a:ea typeface="Arial"/>
                <a:cs typeface="Arial"/>
                <a:sym typeface="Arial"/>
              </a:endParaRPr>
            </a:p>
          </p:txBody>
        </p:sp>
        <p:sp>
          <p:nvSpPr>
            <p:cNvPr id="1232" name="Google Shape;1232;p9"/>
            <p:cNvSpPr/>
            <p:nvPr/>
          </p:nvSpPr>
          <p:spPr>
            <a:xfrm>
              <a:off x="4663" y="2382"/>
              <a:ext cx="158" cy="140"/>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sp>
          <p:nvSpPr>
            <p:cNvPr id="1233" name="Google Shape;1233;p9"/>
            <p:cNvSpPr/>
            <p:nvPr/>
          </p:nvSpPr>
          <p:spPr>
            <a:xfrm>
              <a:off x="5061" y="1837"/>
              <a:ext cx="88" cy="761"/>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ahoma"/>
                <a:ea typeface="Tahoma"/>
                <a:cs typeface="Tahoma"/>
                <a:sym typeface="Tahoma"/>
              </a:endParaRPr>
            </a:p>
          </p:txBody>
        </p:sp>
      </p:grpSp>
      <p:sp>
        <p:nvSpPr>
          <p:cNvPr id="1234" name="Google Shape;1234;p9"/>
          <p:cNvSpPr txBox="1"/>
          <p:nvPr/>
        </p:nvSpPr>
        <p:spPr>
          <a:xfrm>
            <a:off x="301626" y="127404"/>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3600">
                <a:solidFill>
                  <a:schemeClr val="dk2"/>
                </a:solidFill>
                <a:latin typeface="Twentieth Century"/>
                <a:ea typeface="Twentieth Century"/>
                <a:cs typeface="Twentieth Century"/>
                <a:sym typeface="Twentieth Century"/>
              </a:rPr>
              <a:t>Multiplexing/demultiplexing</a:t>
            </a:r>
            <a:endParaRPr i="0" sz="3600">
              <a:solidFill>
                <a:schemeClr val="dk2"/>
              </a:solidFill>
              <a:latin typeface="Twentieth Century"/>
              <a:ea typeface="Twentieth Century"/>
              <a:cs typeface="Twentieth Century"/>
              <a:sym typeface="Twentieth Century"/>
            </a:endParaRPr>
          </a:p>
        </p:txBody>
      </p:sp>
      <p:grpSp>
        <p:nvGrpSpPr>
          <p:cNvPr id="1235" name="Google Shape;1235;p9"/>
          <p:cNvGrpSpPr/>
          <p:nvPr/>
        </p:nvGrpSpPr>
        <p:grpSpPr>
          <a:xfrm>
            <a:off x="419101" y="1319617"/>
            <a:ext cx="4073526" cy="1466850"/>
            <a:chOff x="259" y="841"/>
            <a:chExt cx="2566" cy="924"/>
          </a:xfrm>
        </p:grpSpPr>
        <p:sp>
          <p:nvSpPr>
            <p:cNvPr id="1236" name="Google Shape;1236;p9"/>
            <p:cNvSpPr txBox="1"/>
            <p:nvPr/>
          </p:nvSpPr>
          <p:spPr>
            <a:xfrm>
              <a:off x="292" y="1164"/>
              <a:ext cx="2533" cy="478"/>
            </a:xfrm>
            <a:prstGeom prst="rect">
              <a:avLst/>
            </a:prstGeom>
            <a:solidFill>
              <a:srgbClr val="C4DEE7"/>
            </a:solidFill>
            <a:ln cap="flat" cmpd="sng" w="10000">
              <a:solidFill>
                <a:schemeClr val="accent2"/>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handle data from multiple</a:t>
              </a:r>
              <a:endParaRPr/>
            </a:p>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sockets, add transport header (later used for demultiplexing)</a:t>
              </a:r>
              <a:endParaRPr/>
            </a:p>
          </p:txBody>
        </p:sp>
        <p:sp>
          <p:nvSpPr>
            <p:cNvPr id="1237" name="Google Shape;1237;p9"/>
            <p:cNvSpPr/>
            <p:nvPr/>
          </p:nvSpPr>
          <p:spPr>
            <a:xfrm>
              <a:off x="259" y="1009"/>
              <a:ext cx="2479" cy="756"/>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grpSp>
          <p:nvGrpSpPr>
            <p:cNvPr id="1238" name="Google Shape;1238;p9"/>
            <p:cNvGrpSpPr/>
            <p:nvPr/>
          </p:nvGrpSpPr>
          <p:grpSpPr>
            <a:xfrm>
              <a:off x="332" y="841"/>
              <a:ext cx="1941" cy="261"/>
              <a:chOff x="1101" y="3681"/>
              <a:chExt cx="1864" cy="261"/>
            </a:xfrm>
          </p:grpSpPr>
          <p:sp>
            <p:nvSpPr>
              <p:cNvPr id="1239" name="Google Shape;1239;p9"/>
              <p:cNvSpPr/>
              <p:nvPr/>
            </p:nvSpPr>
            <p:spPr>
              <a:xfrm>
                <a:off x="1422" y="3732"/>
                <a:ext cx="1004"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000">
                  <a:solidFill>
                    <a:schemeClr val="dk1"/>
                  </a:solidFill>
                  <a:latin typeface="Bookman Old Style"/>
                  <a:ea typeface="Bookman Old Style"/>
                  <a:cs typeface="Bookman Old Style"/>
                  <a:sym typeface="Bookman Old Style"/>
                </a:endParaRPr>
              </a:p>
            </p:txBody>
          </p:sp>
          <p:sp>
            <p:nvSpPr>
              <p:cNvPr id="1240" name="Google Shape;1240;p9"/>
              <p:cNvSpPr txBox="1"/>
              <p:nvPr/>
            </p:nvSpPr>
            <p:spPr>
              <a:xfrm>
                <a:off x="1101" y="3681"/>
                <a:ext cx="1864" cy="2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rgbClr val="CC0000"/>
                    </a:solidFill>
                    <a:latin typeface="Bookman Old Style"/>
                    <a:ea typeface="Bookman Old Style"/>
                    <a:cs typeface="Bookman Old Style"/>
                    <a:sym typeface="Bookman Old Style"/>
                  </a:rPr>
                  <a:t>multiplexing at sender:</a:t>
                </a:r>
                <a:endParaRPr/>
              </a:p>
            </p:txBody>
          </p:sp>
        </p:grpSp>
      </p:grpSp>
      <p:sp>
        <p:nvSpPr>
          <p:cNvPr id="1241" name="Google Shape;1241;p9"/>
          <p:cNvSpPr txBox="1"/>
          <p:nvPr/>
        </p:nvSpPr>
        <p:spPr>
          <a:xfrm>
            <a:off x="4780280" y="2044945"/>
            <a:ext cx="4021138" cy="758541"/>
          </a:xfrm>
          <a:prstGeom prst="rect">
            <a:avLst/>
          </a:prstGeom>
          <a:solidFill>
            <a:srgbClr val="C4DEE7"/>
          </a:solidFill>
          <a:ln cap="flat" cmpd="sng" w="10000">
            <a:solidFill>
              <a:schemeClr val="accent2"/>
            </a:solidFill>
            <a:prstDash val="solid"/>
            <a:round/>
            <a:headEnd len="sm" w="sm" type="none"/>
            <a:tailEnd len="sm" w="sm" type="none"/>
          </a:ln>
          <a:effectLst>
            <a:outerShdw blurRad="38100" rotWithShape="0" dir="5400000" dist="30000">
              <a:srgbClr val="000000">
                <a:alpha val="44705"/>
              </a:srgbClr>
            </a:outerShdw>
          </a:effectLst>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use header info to deliver</a:t>
            </a:r>
            <a:endParaRPr/>
          </a:p>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received segments to correct </a:t>
            </a:r>
            <a:endParaRPr/>
          </a:p>
          <a:p>
            <a:pPr indent="0" lvl="0" marL="0" marR="0" rtl="0" algn="ctr">
              <a:lnSpc>
                <a:spcPct val="80000"/>
              </a:lnSpc>
              <a:spcBef>
                <a:spcPts val="0"/>
              </a:spcBef>
              <a:spcAft>
                <a:spcPts val="0"/>
              </a:spcAft>
              <a:buNone/>
            </a:pPr>
            <a:r>
              <a:rPr i="0" lang="en-US" sz="1800">
                <a:solidFill>
                  <a:schemeClr val="dk1"/>
                </a:solidFill>
                <a:latin typeface="Bookman Old Style"/>
                <a:ea typeface="Bookman Old Style"/>
                <a:cs typeface="Bookman Old Style"/>
                <a:sym typeface="Bookman Old Style"/>
              </a:rPr>
              <a:t>socket</a:t>
            </a:r>
            <a:endParaRPr/>
          </a:p>
        </p:txBody>
      </p:sp>
      <p:sp>
        <p:nvSpPr>
          <p:cNvPr id="1242" name="Google Shape;1242;p9"/>
          <p:cNvSpPr/>
          <p:nvPr/>
        </p:nvSpPr>
        <p:spPr>
          <a:xfrm>
            <a:off x="1793875" y="4003675"/>
            <a:ext cx="2160588" cy="1989138"/>
          </a:xfrm>
          <a:custGeom>
            <a:rect b="b" l="l" r="r" t="t"/>
            <a:pathLst>
              <a:path extrusionOk="0" h="1253" w="1361">
                <a:moveTo>
                  <a:pt x="0" y="216"/>
                </a:moveTo>
                <a:lnTo>
                  <a:pt x="7" y="1252"/>
                </a:lnTo>
                <a:lnTo>
                  <a:pt x="1320" y="1253"/>
                </a:lnTo>
                <a:lnTo>
                  <a:pt x="1361" y="1252"/>
                </a:lnTo>
                <a:lnTo>
                  <a:pt x="1353" y="114"/>
                </a:lnTo>
                <a:lnTo>
                  <a:pt x="1178" y="0"/>
                </a:lnTo>
              </a:path>
            </a:pathLst>
          </a:custGeom>
          <a:noFill/>
          <a:ln cap="flat" cmpd="sng" w="19050">
            <a:solidFill>
              <a:srgbClr val="000099"/>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
        <p:nvSpPr>
          <p:cNvPr id="1243" name="Google Shape;1243;p9"/>
          <p:cNvSpPr/>
          <p:nvPr/>
        </p:nvSpPr>
        <p:spPr>
          <a:xfrm>
            <a:off x="1857375" y="4029075"/>
            <a:ext cx="1962150" cy="1897063"/>
          </a:xfrm>
          <a:custGeom>
            <a:rect b="b" l="l" r="r" t="t"/>
            <a:pathLst>
              <a:path extrusionOk="0" h="1195" w="1236">
                <a:moveTo>
                  <a:pt x="0" y="202"/>
                </a:moveTo>
                <a:lnTo>
                  <a:pt x="6" y="1194"/>
                </a:lnTo>
                <a:lnTo>
                  <a:pt x="1236" y="1195"/>
                </a:lnTo>
                <a:lnTo>
                  <a:pt x="1227" y="150"/>
                </a:lnTo>
                <a:lnTo>
                  <a:pt x="1069" y="0"/>
                </a:lnTo>
              </a:path>
            </a:pathLst>
          </a:custGeom>
          <a:noFill/>
          <a:ln cap="flat" cmpd="sng" w="19050">
            <a:solidFill>
              <a:srgbClr val="000099"/>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edian">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an">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2010-08-24T16:58:28Z</dcterms:created>
  <dc:creator>Dewan Tanvir Ahmed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0x01010048A3AC95DE27FA45BE53BEC4B837D4FE</vt:lpwstr>
  </property>
</Properties>
</file>